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6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13106400" cy="7772400"/>
  <p:notesSz cx="13106400" cy="7772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948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618607" y="1873440"/>
            <a:ext cx="5640586" cy="9781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962400" y="3171825"/>
            <a:ext cx="5194300" cy="1607820"/>
          </a:xfrm>
          <a:custGeom>
            <a:avLst/>
            <a:gdLst/>
            <a:ahLst/>
            <a:cxnLst/>
            <a:rect l="l" t="t" r="r" b="b"/>
            <a:pathLst>
              <a:path w="5194300" h="1607820">
                <a:moveTo>
                  <a:pt x="0" y="0"/>
                </a:moveTo>
                <a:lnTo>
                  <a:pt x="5194101" y="0"/>
                </a:lnTo>
                <a:lnTo>
                  <a:pt x="5194101" y="1607343"/>
                </a:lnTo>
                <a:lnTo>
                  <a:pt x="0" y="1607343"/>
                </a:lnTo>
                <a:lnTo>
                  <a:pt x="0" y="0"/>
                </a:lnTo>
                <a:close/>
              </a:path>
            </a:pathLst>
          </a:custGeom>
          <a:solidFill>
            <a:srgbClr val="67D3CC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97139" y="3240980"/>
            <a:ext cx="4912121" cy="739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650" b="1" i="0">
                <a:solidFill>
                  <a:srgbClr val="333333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65960" y="4352544"/>
            <a:ext cx="91744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93834" y="1171377"/>
            <a:ext cx="3800475" cy="1622425"/>
          </a:xfrm>
          <a:custGeom>
            <a:avLst/>
            <a:gdLst/>
            <a:ahLst/>
            <a:cxnLst/>
            <a:rect l="l" t="t" r="r" b="b"/>
            <a:pathLst>
              <a:path w="3800475" h="1622425">
                <a:moveTo>
                  <a:pt x="0" y="0"/>
                </a:moveTo>
                <a:lnTo>
                  <a:pt x="3800474" y="0"/>
                </a:lnTo>
                <a:lnTo>
                  <a:pt x="3800474" y="1622271"/>
                </a:lnTo>
                <a:lnTo>
                  <a:pt x="0" y="1622271"/>
                </a:lnTo>
                <a:lnTo>
                  <a:pt x="0" y="0"/>
                </a:lnTo>
                <a:close/>
              </a:path>
            </a:pathLst>
          </a:custGeom>
          <a:solidFill>
            <a:srgbClr val="89D3EB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123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0" i="0">
                <a:solidFill>
                  <a:schemeClr val="tx1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0" i="0">
                <a:solidFill>
                  <a:schemeClr val="tx1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55320" y="1787652"/>
            <a:ext cx="570128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749796" y="1787652"/>
            <a:ext cx="570128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0" i="0">
                <a:solidFill>
                  <a:schemeClr val="tx1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58672" y="1204569"/>
            <a:ext cx="3755390" cy="1606550"/>
          </a:xfrm>
          <a:custGeom>
            <a:avLst/>
            <a:gdLst/>
            <a:ahLst/>
            <a:cxnLst/>
            <a:rect l="l" t="t" r="r" b="b"/>
            <a:pathLst>
              <a:path w="3755390" h="1606550">
                <a:moveTo>
                  <a:pt x="0" y="0"/>
                </a:moveTo>
                <a:lnTo>
                  <a:pt x="3755230" y="0"/>
                </a:lnTo>
                <a:lnTo>
                  <a:pt x="3755230" y="1606448"/>
                </a:lnTo>
                <a:lnTo>
                  <a:pt x="0" y="1606448"/>
                </a:lnTo>
                <a:lnTo>
                  <a:pt x="0" y="0"/>
                </a:lnTo>
                <a:close/>
              </a:path>
            </a:pathLst>
          </a:custGeom>
          <a:solidFill>
            <a:srgbClr val="89D3EB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920341" y="1092723"/>
            <a:ext cx="7330554" cy="11213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076903" y="2926079"/>
            <a:ext cx="6981190" cy="2160270"/>
          </a:xfrm>
          <a:custGeom>
            <a:avLst/>
            <a:gdLst/>
            <a:ahLst/>
            <a:cxnLst/>
            <a:rect l="l" t="t" r="r" b="b"/>
            <a:pathLst>
              <a:path w="6981190" h="2160270">
                <a:moveTo>
                  <a:pt x="0" y="0"/>
                </a:moveTo>
                <a:lnTo>
                  <a:pt x="6980872" y="0"/>
                </a:lnTo>
                <a:lnTo>
                  <a:pt x="6980872" y="2160269"/>
                </a:lnTo>
                <a:lnTo>
                  <a:pt x="0" y="2160269"/>
                </a:lnTo>
                <a:lnTo>
                  <a:pt x="0" y="0"/>
                </a:lnTo>
                <a:close/>
              </a:path>
            </a:pathLst>
          </a:custGeom>
          <a:solidFill>
            <a:srgbClr val="67D3CC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848362" y="3023393"/>
            <a:ext cx="5409675" cy="985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300" b="1" i="0">
                <a:solidFill>
                  <a:srgbClr val="333333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65960" y="4352544"/>
            <a:ext cx="91744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9485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chemeClr val="tx1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475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chemeClr val="tx1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55320" y="1787652"/>
            <a:ext cx="570128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749796" y="1787652"/>
            <a:ext cx="570128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46562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chemeClr val="tx1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29774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18936" y="962009"/>
            <a:ext cx="4268527" cy="3416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0" i="0">
                <a:solidFill>
                  <a:schemeClr val="tx1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3085" y="1950260"/>
            <a:ext cx="5791200" cy="1695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56176" y="7228332"/>
            <a:ext cx="419404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55320" y="7228332"/>
            <a:ext cx="301447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436608" y="7228332"/>
            <a:ext cx="301447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8859" y="321283"/>
            <a:ext cx="11888681" cy="345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0" i="0">
                <a:solidFill>
                  <a:schemeClr val="tx1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61723" y="1567650"/>
            <a:ext cx="12008485" cy="15805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56176" y="7228332"/>
            <a:ext cx="419404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55320" y="7228332"/>
            <a:ext cx="301447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436608" y="7228332"/>
            <a:ext cx="301447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43840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5" Type="http://schemas.openxmlformats.org/officeDocument/2006/relationships/image" Target="../media/image3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3276600" y="3023393"/>
            <a:ext cx="6629400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720">
              <a:lnSpc>
                <a:spcPct val="100000"/>
              </a:lnSpc>
              <a:spcBef>
                <a:spcPts val="100"/>
              </a:spcBef>
            </a:pPr>
            <a:r>
              <a:rPr lang="pt-BR" sz="6000" spc="-295" dirty="0"/>
              <a:t>Relatório </a:t>
            </a:r>
            <a:r>
              <a:rPr lang="pt-BR" sz="6000" spc="-235" dirty="0"/>
              <a:t>do</a:t>
            </a:r>
            <a:r>
              <a:rPr lang="pt-BR" sz="6000" spc="229" dirty="0"/>
              <a:t> </a:t>
            </a:r>
            <a:r>
              <a:rPr lang="pt-BR" sz="6000" spc="-250" dirty="0"/>
              <a:t>SisGen</a:t>
            </a:r>
            <a:endParaRPr sz="6000" spc="-365" dirty="0"/>
          </a:p>
        </p:txBody>
      </p:sp>
      <p:sp>
        <p:nvSpPr>
          <p:cNvPr id="3" name="object 3"/>
          <p:cNvSpPr txBox="1"/>
          <p:nvPr/>
        </p:nvSpPr>
        <p:spPr>
          <a:xfrm>
            <a:off x="4981630" y="4243546"/>
            <a:ext cx="3552770" cy="89191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pt-BR" sz="2800" b="1" spc="-245" dirty="0">
                <a:solidFill>
                  <a:srgbClr val="333333"/>
                </a:solidFill>
                <a:latin typeface="Segoe UI"/>
                <a:cs typeface="Segoe UI"/>
              </a:rPr>
              <a:t>6/11/2017 </a:t>
            </a:r>
            <a:r>
              <a:rPr lang="pt-BR" sz="2800" b="1" spc="-90" dirty="0">
                <a:solidFill>
                  <a:srgbClr val="333333"/>
                </a:solidFill>
                <a:latin typeface="Segoe UI"/>
                <a:cs typeface="Segoe UI"/>
              </a:rPr>
              <a:t>a</a:t>
            </a:r>
            <a:r>
              <a:rPr lang="pt-BR" sz="2800" b="1" spc="-150" dirty="0">
                <a:solidFill>
                  <a:srgbClr val="333333"/>
                </a:solidFill>
                <a:latin typeface="Segoe UI"/>
                <a:cs typeface="Segoe UI"/>
              </a:rPr>
              <a:t> </a:t>
            </a:r>
            <a:r>
              <a:rPr lang="pt-BR" sz="2800" b="1" spc="-200" dirty="0">
                <a:solidFill>
                  <a:srgbClr val="333333"/>
                </a:solidFill>
                <a:latin typeface="Segoe UI"/>
                <a:cs typeface="Segoe UI"/>
              </a:rPr>
              <a:t>15/05/2019</a:t>
            </a:r>
            <a:endParaRPr lang="pt-BR" sz="2800" dirty="0">
              <a:latin typeface="Segoe UI"/>
              <a:cs typeface="Segoe UI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515414" y="5743093"/>
            <a:ext cx="2121812" cy="14356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2400" y="152400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0" y="0"/>
                </a:moveTo>
                <a:lnTo>
                  <a:pt x="165100" y="0"/>
                </a:lnTo>
                <a:lnTo>
                  <a:pt x="165100" y="165100"/>
                </a:lnTo>
                <a:lnTo>
                  <a:pt x="0" y="165100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0700" y="1209675"/>
            <a:ext cx="2783205" cy="424180"/>
          </a:xfrm>
          <a:prstGeom prst="rect">
            <a:avLst/>
          </a:prstGeom>
          <a:solidFill>
            <a:srgbClr val="A0DDEE">
              <a:alpha val="50195"/>
            </a:srgbClr>
          </a:solidFill>
        </p:spPr>
        <p:txBody>
          <a:bodyPr vert="horz" wrap="square" lIns="0" tIns="62230" rIns="0" bIns="0" rtlCol="0">
            <a:spAutoFit/>
          </a:bodyPr>
          <a:lstStyle/>
          <a:p>
            <a:pPr marL="36830">
              <a:lnSpc>
                <a:spcPct val="100000"/>
              </a:lnSpc>
              <a:spcBef>
                <a:spcPts val="490"/>
              </a:spcBef>
            </a:pPr>
            <a:r>
              <a:rPr sz="1850" b="1" spc="-90" dirty="0">
                <a:solidFill>
                  <a:srgbClr val="333333"/>
                </a:solidFill>
                <a:latin typeface="Segoe UI"/>
                <a:cs typeface="Segoe UI"/>
              </a:rPr>
              <a:t>Cadastros </a:t>
            </a:r>
            <a:r>
              <a:rPr sz="1850" b="1" spc="-75" dirty="0">
                <a:solidFill>
                  <a:srgbClr val="333333"/>
                </a:solidFill>
                <a:latin typeface="Segoe UI"/>
                <a:cs typeface="Segoe UI"/>
              </a:rPr>
              <a:t>de</a:t>
            </a:r>
            <a:r>
              <a:rPr sz="1850" b="1" spc="80" dirty="0">
                <a:solidFill>
                  <a:srgbClr val="333333"/>
                </a:solidFill>
                <a:latin typeface="Segoe UI"/>
                <a:cs typeface="Segoe UI"/>
              </a:rPr>
              <a:t> </a:t>
            </a:r>
            <a:r>
              <a:rPr sz="1850" b="1" spc="-85" dirty="0">
                <a:solidFill>
                  <a:srgbClr val="333333"/>
                </a:solidFill>
                <a:latin typeface="Segoe UI"/>
                <a:cs typeface="Segoe UI"/>
              </a:rPr>
              <a:t>Acesso</a:t>
            </a:r>
            <a:endParaRPr sz="1850">
              <a:latin typeface="Segoe UI"/>
              <a:cs typeface="Segoe U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771344" y="4158740"/>
            <a:ext cx="1902460" cy="1903095"/>
          </a:xfrm>
          <a:custGeom>
            <a:avLst/>
            <a:gdLst/>
            <a:ahLst/>
            <a:cxnLst/>
            <a:rect l="l" t="t" r="r" b="b"/>
            <a:pathLst>
              <a:path w="1902460" h="1903095">
                <a:moveTo>
                  <a:pt x="1902355" y="951273"/>
                </a:moveTo>
                <a:lnTo>
                  <a:pt x="951270" y="951273"/>
                </a:lnTo>
                <a:lnTo>
                  <a:pt x="951270" y="0"/>
                </a:lnTo>
                <a:lnTo>
                  <a:pt x="991297" y="839"/>
                </a:lnTo>
                <a:lnTo>
                  <a:pt x="1031182" y="3356"/>
                </a:lnTo>
                <a:lnTo>
                  <a:pt x="1070926" y="7552"/>
                </a:lnTo>
                <a:lnTo>
                  <a:pt x="1110529" y="13426"/>
                </a:lnTo>
                <a:lnTo>
                  <a:pt x="1149850" y="20954"/>
                </a:lnTo>
                <a:lnTo>
                  <a:pt x="1188751" y="30114"/>
                </a:lnTo>
                <a:lnTo>
                  <a:pt x="1227232" y="40904"/>
                </a:lnTo>
                <a:lnTo>
                  <a:pt x="1265292" y="53325"/>
                </a:lnTo>
                <a:lnTo>
                  <a:pt x="1302798" y="67330"/>
                </a:lnTo>
                <a:lnTo>
                  <a:pt x="1339617" y="82873"/>
                </a:lnTo>
                <a:lnTo>
                  <a:pt x="1375748" y="99953"/>
                </a:lnTo>
                <a:lnTo>
                  <a:pt x="1411192" y="118571"/>
                </a:lnTo>
                <a:lnTo>
                  <a:pt x="1445824" y="138658"/>
                </a:lnTo>
                <a:lnTo>
                  <a:pt x="1479521" y="160145"/>
                </a:lnTo>
                <a:lnTo>
                  <a:pt x="1512282" y="183034"/>
                </a:lnTo>
                <a:lnTo>
                  <a:pt x="1544109" y="207322"/>
                </a:lnTo>
                <a:lnTo>
                  <a:pt x="1574889" y="232924"/>
                </a:lnTo>
                <a:lnTo>
                  <a:pt x="1604513" y="259749"/>
                </a:lnTo>
                <a:lnTo>
                  <a:pt x="1632980" y="287799"/>
                </a:lnTo>
                <a:lnTo>
                  <a:pt x="1660291" y="317074"/>
                </a:lnTo>
                <a:lnTo>
                  <a:pt x="1686351" y="347467"/>
                </a:lnTo>
                <a:lnTo>
                  <a:pt x="1711066" y="378873"/>
                </a:lnTo>
                <a:lnTo>
                  <a:pt x="1734436" y="411293"/>
                </a:lnTo>
                <a:lnTo>
                  <a:pt x="1756460" y="444727"/>
                </a:lnTo>
                <a:lnTo>
                  <a:pt x="1777064" y="479054"/>
                </a:lnTo>
                <a:lnTo>
                  <a:pt x="1796172" y="514155"/>
                </a:lnTo>
                <a:lnTo>
                  <a:pt x="1813784" y="550030"/>
                </a:lnTo>
                <a:lnTo>
                  <a:pt x="1829900" y="586678"/>
                </a:lnTo>
                <a:lnTo>
                  <a:pt x="1844466" y="623970"/>
                </a:lnTo>
                <a:lnTo>
                  <a:pt x="1857428" y="661775"/>
                </a:lnTo>
                <a:lnTo>
                  <a:pt x="1868785" y="700092"/>
                </a:lnTo>
                <a:lnTo>
                  <a:pt x="1878538" y="738922"/>
                </a:lnTo>
                <a:lnTo>
                  <a:pt x="1886655" y="778126"/>
                </a:lnTo>
                <a:lnTo>
                  <a:pt x="1893105" y="817567"/>
                </a:lnTo>
                <a:lnTo>
                  <a:pt x="1897887" y="857245"/>
                </a:lnTo>
                <a:lnTo>
                  <a:pt x="1901002" y="897159"/>
                </a:lnTo>
                <a:lnTo>
                  <a:pt x="1902441" y="937169"/>
                </a:lnTo>
                <a:lnTo>
                  <a:pt x="1902355" y="951273"/>
                </a:lnTo>
                <a:close/>
              </a:path>
              <a:path w="1902460" h="1903095">
                <a:moveTo>
                  <a:pt x="939582" y="1902477"/>
                </a:moveTo>
                <a:lnTo>
                  <a:pt x="899568" y="1901140"/>
                </a:lnTo>
                <a:lnTo>
                  <a:pt x="859646" y="1898126"/>
                </a:lnTo>
                <a:lnTo>
                  <a:pt x="819956" y="1893445"/>
                </a:lnTo>
                <a:lnTo>
                  <a:pt x="780499" y="1887095"/>
                </a:lnTo>
                <a:lnTo>
                  <a:pt x="741274" y="1879078"/>
                </a:lnTo>
                <a:lnTo>
                  <a:pt x="702420" y="1869423"/>
                </a:lnTo>
                <a:lnTo>
                  <a:pt x="664074" y="1858163"/>
                </a:lnTo>
                <a:lnTo>
                  <a:pt x="626237" y="1845297"/>
                </a:lnTo>
                <a:lnTo>
                  <a:pt x="588908" y="1830826"/>
                </a:lnTo>
                <a:lnTo>
                  <a:pt x="552218" y="1814803"/>
                </a:lnTo>
                <a:lnTo>
                  <a:pt x="516299" y="1797282"/>
                </a:lnTo>
                <a:lnTo>
                  <a:pt x="481149" y="1778263"/>
                </a:lnTo>
                <a:lnTo>
                  <a:pt x="446770" y="1757747"/>
                </a:lnTo>
                <a:lnTo>
                  <a:pt x="413281" y="1735807"/>
                </a:lnTo>
                <a:lnTo>
                  <a:pt x="380802" y="1712520"/>
                </a:lnTo>
                <a:lnTo>
                  <a:pt x="349332" y="1687885"/>
                </a:lnTo>
                <a:lnTo>
                  <a:pt x="318873" y="1661903"/>
                </a:lnTo>
                <a:lnTo>
                  <a:pt x="289529" y="1634666"/>
                </a:lnTo>
                <a:lnTo>
                  <a:pt x="261407" y="1606270"/>
                </a:lnTo>
                <a:lnTo>
                  <a:pt x="234507" y="1576715"/>
                </a:lnTo>
                <a:lnTo>
                  <a:pt x="208827" y="1545999"/>
                </a:lnTo>
                <a:lnTo>
                  <a:pt x="184458" y="1514235"/>
                </a:lnTo>
                <a:lnTo>
                  <a:pt x="161486" y="1481531"/>
                </a:lnTo>
                <a:lnTo>
                  <a:pt x="139913" y="1447889"/>
                </a:lnTo>
                <a:lnTo>
                  <a:pt x="119739" y="1413308"/>
                </a:lnTo>
                <a:lnTo>
                  <a:pt x="101031" y="1377912"/>
                </a:lnTo>
                <a:lnTo>
                  <a:pt x="83859" y="1341824"/>
                </a:lnTo>
                <a:lnTo>
                  <a:pt x="68223" y="1305045"/>
                </a:lnTo>
                <a:lnTo>
                  <a:pt x="54122" y="1267575"/>
                </a:lnTo>
                <a:lnTo>
                  <a:pt x="41604" y="1229546"/>
                </a:lnTo>
                <a:lnTo>
                  <a:pt x="30716" y="1191093"/>
                </a:lnTo>
                <a:lnTo>
                  <a:pt x="21458" y="1152215"/>
                </a:lnTo>
                <a:lnTo>
                  <a:pt x="13830" y="1112913"/>
                </a:lnTo>
                <a:lnTo>
                  <a:pt x="7856" y="1073326"/>
                </a:lnTo>
                <a:lnTo>
                  <a:pt x="3559" y="1033592"/>
                </a:lnTo>
                <a:lnTo>
                  <a:pt x="940" y="993713"/>
                </a:lnTo>
                <a:lnTo>
                  <a:pt x="0" y="953689"/>
                </a:lnTo>
                <a:lnTo>
                  <a:pt x="737" y="913660"/>
                </a:lnTo>
                <a:lnTo>
                  <a:pt x="3153" y="873768"/>
                </a:lnTo>
                <a:lnTo>
                  <a:pt x="7248" y="834013"/>
                </a:lnTo>
                <a:lnTo>
                  <a:pt x="13021" y="794396"/>
                </a:lnTo>
                <a:lnTo>
                  <a:pt x="20450" y="755055"/>
                </a:lnTo>
                <a:lnTo>
                  <a:pt x="29510" y="716131"/>
                </a:lnTo>
                <a:lnTo>
                  <a:pt x="40203" y="677623"/>
                </a:lnTo>
                <a:lnTo>
                  <a:pt x="52527" y="639532"/>
                </a:lnTo>
                <a:lnTo>
                  <a:pt x="66437" y="601990"/>
                </a:lnTo>
                <a:lnTo>
                  <a:pt x="81886" y="565132"/>
                </a:lnTo>
                <a:lnTo>
                  <a:pt x="98875" y="528958"/>
                </a:lnTo>
                <a:lnTo>
                  <a:pt x="117402" y="493467"/>
                </a:lnTo>
                <a:lnTo>
                  <a:pt x="137401" y="458784"/>
                </a:lnTo>
                <a:lnTo>
                  <a:pt x="158803" y="425032"/>
                </a:lnTo>
                <a:lnTo>
                  <a:pt x="181608" y="392213"/>
                </a:lnTo>
                <a:lnTo>
                  <a:pt x="205816" y="360325"/>
                </a:lnTo>
                <a:lnTo>
                  <a:pt x="951270" y="951273"/>
                </a:lnTo>
                <a:lnTo>
                  <a:pt x="1902355" y="951273"/>
                </a:lnTo>
                <a:lnTo>
                  <a:pt x="1900269" y="1017051"/>
                </a:lnTo>
                <a:lnTo>
                  <a:pt x="1896657" y="1056924"/>
                </a:lnTo>
                <a:lnTo>
                  <a:pt x="1891378" y="1096610"/>
                </a:lnTo>
                <a:lnTo>
                  <a:pt x="1884446" y="1135969"/>
                </a:lnTo>
                <a:lnTo>
                  <a:pt x="1875862" y="1175001"/>
                </a:lnTo>
                <a:lnTo>
                  <a:pt x="1865626" y="1213707"/>
                </a:lnTo>
                <a:lnTo>
                  <a:pt x="1853777" y="1251949"/>
                </a:lnTo>
                <a:lnTo>
                  <a:pt x="1840354" y="1289592"/>
                </a:lnTo>
                <a:lnTo>
                  <a:pt x="1825357" y="1326636"/>
                </a:lnTo>
                <a:lnTo>
                  <a:pt x="1808786" y="1363081"/>
                </a:lnTo>
                <a:lnTo>
                  <a:pt x="1790701" y="1398800"/>
                </a:lnTo>
                <a:lnTo>
                  <a:pt x="1771166" y="1433665"/>
                </a:lnTo>
                <a:lnTo>
                  <a:pt x="1750178" y="1467675"/>
                </a:lnTo>
                <a:lnTo>
                  <a:pt x="1727739" y="1500832"/>
                </a:lnTo>
                <a:lnTo>
                  <a:pt x="1703930" y="1533019"/>
                </a:lnTo>
                <a:lnTo>
                  <a:pt x="1678833" y="1564121"/>
                </a:lnTo>
                <a:lnTo>
                  <a:pt x="1652448" y="1594138"/>
                </a:lnTo>
                <a:lnTo>
                  <a:pt x="1624775" y="1623069"/>
                </a:lnTo>
                <a:lnTo>
                  <a:pt x="1595913" y="1650816"/>
                </a:lnTo>
                <a:lnTo>
                  <a:pt x="1565963" y="1677277"/>
                </a:lnTo>
                <a:lnTo>
                  <a:pt x="1534925" y="1702453"/>
                </a:lnTo>
                <a:lnTo>
                  <a:pt x="1502799" y="1726344"/>
                </a:lnTo>
                <a:lnTo>
                  <a:pt x="1469699" y="1748867"/>
                </a:lnTo>
                <a:lnTo>
                  <a:pt x="1435742" y="1769941"/>
                </a:lnTo>
                <a:lnTo>
                  <a:pt x="1400927" y="1789565"/>
                </a:lnTo>
                <a:lnTo>
                  <a:pt x="1365255" y="1807740"/>
                </a:lnTo>
                <a:lnTo>
                  <a:pt x="1328852" y="1824404"/>
                </a:lnTo>
                <a:lnTo>
                  <a:pt x="1291846" y="1839495"/>
                </a:lnTo>
                <a:lnTo>
                  <a:pt x="1254237" y="1853014"/>
                </a:lnTo>
                <a:lnTo>
                  <a:pt x="1216025" y="1864960"/>
                </a:lnTo>
                <a:lnTo>
                  <a:pt x="1177346" y="1875294"/>
                </a:lnTo>
                <a:lnTo>
                  <a:pt x="1138336" y="1883977"/>
                </a:lnTo>
                <a:lnTo>
                  <a:pt x="1098994" y="1891009"/>
                </a:lnTo>
                <a:lnTo>
                  <a:pt x="1059321" y="1896389"/>
                </a:lnTo>
                <a:lnTo>
                  <a:pt x="1019458" y="1900102"/>
                </a:lnTo>
                <a:lnTo>
                  <a:pt x="979545" y="1902131"/>
                </a:lnTo>
                <a:lnTo>
                  <a:pt x="939582" y="1902477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77160" y="4179754"/>
            <a:ext cx="745490" cy="930275"/>
          </a:xfrm>
          <a:custGeom>
            <a:avLst/>
            <a:gdLst/>
            <a:ahLst/>
            <a:cxnLst/>
            <a:rect l="l" t="t" r="r" b="b"/>
            <a:pathLst>
              <a:path w="745489" h="930275">
                <a:moveTo>
                  <a:pt x="745453" y="930259"/>
                </a:moveTo>
                <a:lnTo>
                  <a:pt x="0" y="339311"/>
                </a:lnTo>
                <a:lnTo>
                  <a:pt x="35368" y="297202"/>
                </a:lnTo>
                <a:lnTo>
                  <a:pt x="72838" y="257452"/>
                </a:lnTo>
                <a:lnTo>
                  <a:pt x="112412" y="220061"/>
                </a:lnTo>
                <a:lnTo>
                  <a:pt x="154089" y="185029"/>
                </a:lnTo>
                <a:lnTo>
                  <a:pt x="197868" y="152356"/>
                </a:lnTo>
                <a:lnTo>
                  <a:pt x="243750" y="122042"/>
                </a:lnTo>
                <a:lnTo>
                  <a:pt x="291274" y="94374"/>
                </a:lnTo>
                <a:lnTo>
                  <a:pt x="339980" y="69636"/>
                </a:lnTo>
                <a:lnTo>
                  <a:pt x="389866" y="47830"/>
                </a:lnTo>
                <a:lnTo>
                  <a:pt x="440934" y="28956"/>
                </a:lnTo>
                <a:lnTo>
                  <a:pt x="493183" y="13012"/>
                </a:lnTo>
                <a:lnTo>
                  <a:pt x="546613" y="0"/>
                </a:lnTo>
                <a:lnTo>
                  <a:pt x="745453" y="930259"/>
                </a:lnTo>
                <a:close/>
              </a:path>
            </a:pathLst>
          </a:custGeom>
          <a:solidFill>
            <a:srgbClr val="F1C7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23773" y="4158740"/>
            <a:ext cx="199390" cy="951865"/>
          </a:xfrm>
          <a:custGeom>
            <a:avLst/>
            <a:gdLst/>
            <a:ahLst/>
            <a:cxnLst/>
            <a:rect l="l" t="t" r="r" b="b"/>
            <a:pathLst>
              <a:path w="199389" h="951864">
                <a:moveTo>
                  <a:pt x="198840" y="951273"/>
                </a:moveTo>
                <a:lnTo>
                  <a:pt x="0" y="21013"/>
                </a:lnTo>
                <a:lnTo>
                  <a:pt x="49293" y="11820"/>
                </a:lnTo>
                <a:lnTo>
                  <a:pt x="98865" y="5253"/>
                </a:lnTo>
                <a:lnTo>
                  <a:pt x="148713" y="1313"/>
                </a:lnTo>
                <a:lnTo>
                  <a:pt x="198840" y="0"/>
                </a:lnTo>
                <a:lnTo>
                  <a:pt x="198840" y="951273"/>
                </a:lnTo>
                <a:close/>
              </a:path>
            </a:pathLst>
          </a:custGeom>
          <a:solidFill>
            <a:srgbClr val="FF0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17794" y="4458417"/>
            <a:ext cx="509905" cy="357505"/>
          </a:xfrm>
          <a:custGeom>
            <a:avLst/>
            <a:gdLst/>
            <a:ahLst/>
            <a:cxnLst/>
            <a:rect l="l" t="t" r="r" b="b"/>
            <a:pathLst>
              <a:path w="509904" h="357504">
                <a:moveTo>
                  <a:pt x="488119" y="357187"/>
                </a:moveTo>
                <a:lnTo>
                  <a:pt x="21546" y="357187"/>
                </a:lnTo>
                <a:lnTo>
                  <a:pt x="14530" y="354281"/>
                </a:lnTo>
                <a:lnTo>
                  <a:pt x="2906" y="342657"/>
                </a:lnTo>
                <a:lnTo>
                  <a:pt x="0" y="335641"/>
                </a:lnTo>
                <a:lnTo>
                  <a:pt x="0" y="21546"/>
                </a:lnTo>
                <a:lnTo>
                  <a:pt x="2906" y="14530"/>
                </a:lnTo>
                <a:lnTo>
                  <a:pt x="14530" y="2906"/>
                </a:lnTo>
                <a:lnTo>
                  <a:pt x="21546" y="0"/>
                </a:lnTo>
                <a:lnTo>
                  <a:pt x="488119" y="0"/>
                </a:lnTo>
                <a:lnTo>
                  <a:pt x="495135" y="2906"/>
                </a:lnTo>
                <a:lnTo>
                  <a:pt x="506759" y="14530"/>
                </a:lnTo>
                <a:lnTo>
                  <a:pt x="509665" y="21546"/>
                </a:lnTo>
                <a:lnTo>
                  <a:pt x="509665" y="335641"/>
                </a:lnTo>
                <a:lnTo>
                  <a:pt x="506759" y="342657"/>
                </a:lnTo>
                <a:lnTo>
                  <a:pt x="495135" y="354281"/>
                </a:lnTo>
                <a:lnTo>
                  <a:pt x="488119" y="357187"/>
                </a:lnTo>
                <a:close/>
              </a:path>
            </a:pathLst>
          </a:custGeom>
          <a:solidFill>
            <a:srgbClr val="000000">
              <a:alpha val="4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46949" y="5987892"/>
            <a:ext cx="130810" cy="85725"/>
          </a:xfrm>
          <a:custGeom>
            <a:avLst/>
            <a:gdLst/>
            <a:ahLst/>
            <a:cxnLst/>
            <a:rect l="l" t="t" r="r" b="b"/>
            <a:pathLst>
              <a:path w="130810" h="85725">
                <a:moveTo>
                  <a:pt x="0" y="0"/>
                </a:moveTo>
                <a:lnTo>
                  <a:pt x="41398" y="85646"/>
                </a:lnTo>
                <a:lnTo>
                  <a:pt x="130695" y="85646"/>
                </a:lnTo>
              </a:path>
            </a:pathLst>
          </a:custGeom>
          <a:ln w="7441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33326" y="4117392"/>
            <a:ext cx="125095" cy="88265"/>
          </a:xfrm>
          <a:custGeom>
            <a:avLst/>
            <a:gdLst/>
            <a:ahLst/>
            <a:cxnLst/>
            <a:rect l="l" t="t" r="r" b="b"/>
            <a:pathLst>
              <a:path w="125095" h="88264">
                <a:moveTo>
                  <a:pt x="124851" y="88233"/>
                </a:moveTo>
                <a:lnTo>
                  <a:pt x="89296" y="0"/>
                </a:lnTo>
                <a:lnTo>
                  <a:pt x="0" y="0"/>
                </a:lnTo>
              </a:path>
            </a:pathLst>
          </a:custGeom>
          <a:ln w="7441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294710" y="5878302"/>
            <a:ext cx="553085" cy="379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395"/>
              </a:lnSpc>
              <a:spcBef>
                <a:spcPts val="100"/>
              </a:spcBef>
            </a:pPr>
            <a:r>
              <a:rPr sz="1250" spc="-10" dirty="0">
                <a:solidFill>
                  <a:srgbClr val="666666"/>
                </a:solidFill>
                <a:latin typeface="Calibri"/>
                <a:cs typeface="Calibri"/>
              </a:rPr>
              <a:t>5828</a:t>
            </a:r>
            <a:endParaRPr sz="1250" dirty="0">
              <a:latin typeface="Calibri"/>
              <a:cs typeface="Calibri"/>
            </a:endParaRPr>
          </a:p>
          <a:p>
            <a:pPr marL="12700">
              <a:lnSpc>
                <a:spcPts val="1395"/>
              </a:lnSpc>
            </a:pPr>
            <a:r>
              <a:rPr sz="1250" spc="-110" dirty="0">
                <a:solidFill>
                  <a:srgbClr val="666666"/>
                </a:solidFill>
                <a:latin typeface="Calibri"/>
                <a:cs typeface="Calibri"/>
              </a:rPr>
              <a:t>(</a:t>
            </a:r>
            <a:r>
              <a:rPr sz="1250" spc="5" dirty="0">
                <a:solidFill>
                  <a:srgbClr val="666666"/>
                </a:solidFill>
                <a:latin typeface="Calibri"/>
                <a:cs typeface="Calibri"/>
              </a:rPr>
              <a:t>85</a:t>
            </a:r>
            <a:r>
              <a:rPr sz="1250" spc="-100" dirty="0">
                <a:solidFill>
                  <a:srgbClr val="666666"/>
                </a:solidFill>
                <a:latin typeface="Calibri"/>
                <a:cs typeface="Calibri"/>
              </a:rPr>
              <a:t>,</a:t>
            </a:r>
            <a:r>
              <a:rPr sz="1250" spc="-40" dirty="0">
                <a:solidFill>
                  <a:srgbClr val="666666"/>
                </a:solidFill>
                <a:latin typeface="Calibri"/>
                <a:cs typeface="Calibri"/>
              </a:rPr>
              <a:t>67%)</a:t>
            </a:r>
            <a:endParaRPr sz="125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14252" y="3200400"/>
            <a:ext cx="3677920" cy="11535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4"/>
              </a:spcBef>
            </a:pPr>
            <a:r>
              <a:rPr sz="1550" spc="5" dirty="0">
                <a:latin typeface="Segoe UI"/>
                <a:cs typeface="Segoe UI"/>
              </a:rPr>
              <a:t>Objeto do Acesso dos Cadastro que indicaram </a:t>
            </a:r>
            <a:r>
              <a:rPr sz="1550" dirty="0">
                <a:latin typeface="Segoe UI"/>
                <a:cs typeface="Segoe UI"/>
              </a:rPr>
              <a:t>Parceria</a:t>
            </a:r>
            <a:r>
              <a:rPr sz="1550" spc="5" dirty="0">
                <a:latin typeface="Segoe UI"/>
                <a:cs typeface="Segoe UI"/>
              </a:rPr>
              <a:t> Nacional</a:t>
            </a:r>
            <a:endParaRPr sz="1550" dirty="0">
              <a:latin typeface="Segoe UI"/>
              <a:cs typeface="Segoe UI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68580" algn="ctr">
              <a:lnSpc>
                <a:spcPts val="1395"/>
              </a:lnSpc>
              <a:spcBef>
                <a:spcPts val="800"/>
              </a:spcBef>
            </a:pPr>
            <a:r>
              <a:rPr sz="1250" spc="-25" dirty="0">
                <a:solidFill>
                  <a:srgbClr val="666666"/>
                </a:solidFill>
                <a:latin typeface="Calibri"/>
                <a:cs typeface="Calibri"/>
              </a:rPr>
              <a:t>747</a:t>
            </a:r>
            <a:endParaRPr sz="1250" dirty="0">
              <a:latin typeface="Calibri"/>
              <a:cs typeface="Calibri"/>
            </a:endParaRPr>
          </a:p>
          <a:p>
            <a:pPr marR="210185" algn="ctr">
              <a:lnSpc>
                <a:spcPts val="1395"/>
              </a:lnSpc>
            </a:pPr>
            <a:r>
              <a:rPr sz="1250" spc="-55" dirty="0">
                <a:solidFill>
                  <a:srgbClr val="666666"/>
                </a:solidFill>
                <a:latin typeface="Calibri"/>
                <a:cs typeface="Calibri"/>
              </a:rPr>
              <a:t>(10,98%)</a:t>
            </a:r>
            <a:endParaRPr sz="125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34859" y="4441773"/>
            <a:ext cx="475615" cy="365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335"/>
              </a:lnSpc>
              <a:spcBef>
                <a:spcPts val="100"/>
              </a:spcBef>
            </a:pPr>
            <a:r>
              <a:rPr sz="1250" spc="-25" dirty="0">
                <a:solidFill>
                  <a:srgbClr val="FFFFFF"/>
                </a:solidFill>
                <a:latin typeface="Calibri"/>
                <a:cs typeface="Calibri"/>
              </a:rPr>
              <a:t>228</a:t>
            </a:r>
            <a:endParaRPr sz="1250">
              <a:latin typeface="Calibri"/>
              <a:cs typeface="Calibri"/>
            </a:endParaRPr>
          </a:p>
          <a:p>
            <a:pPr algn="ctr">
              <a:lnSpc>
                <a:spcPts val="1335"/>
              </a:lnSpc>
            </a:pPr>
            <a:r>
              <a:rPr sz="1250" spc="-110" dirty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sz="1250" spc="-65" dirty="0">
                <a:solidFill>
                  <a:srgbClr val="FFFFFF"/>
                </a:solidFill>
                <a:latin typeface="Calibri"/>
                <a:cs typeface="Calibri"/>
              </a:rPr>
              <a:t>3,</a:t>
            </a:r>
            <a:r>
              <a:rPr sz="1250" spc="5" dirty="0">
                <a:solidFill>
                  <a:srgbClr val="FFFFFF"/>
                </a:solidFill>
                <a:latin typeface="Calibri"/>
                <a:cs typeface="Calibri"/>
              </a:rPr>
              <a:t>35</a:t>
            </a:r>
            <a:r>
              <a:rPr sz="1250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r>
              <a:rPr sz="1250" spc="-110" dirty="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831853" y="4964084"/>
            <a:ext cx="73993" cy="755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831853" y="5133008"/>
            <a:ext cx="73993" cy="722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831853" y="5298948"/>
            <a:ext cx="73993" cy="755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815207" y="4752270"/>
            <a:ext cx="1268095" cy="6179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2235" marR="443230" indent="-90170">
              <a:lnSpc>
                <a:spcPct val="154600"/>
              </a:lnSpc>
              <a:spcBef>
                <a:spcPts val="95"/>
              </a:spcBef>
            </a:pPr>
            <a:r>
              <a:rPr sz="600" spc="15" dirty="0">
                <a:solidFill>
                  <a:srgbClr val="666666"/>
                </a:solidFill>
                <a:latin typeface="Segoe UI"/>
                <a:cs typeface="Segoe UI"/>
              </a:rPr>
              <a:t>Objeto </a:t>
            </a:r>
            <a:r>
              <a:rPr sz="600" spc="20" dirty="0">
                <a:solidFill>
                  <a:srgbClr val="666666"/>
                </a:solidFill>
                <a:latin typeface="Segoe UI"/>
                <a:cs typeface="Segoe UI"/>
              </a:rPr>
              <a:t>do </a:t>
            </a:r>
            <a:r>
              <a:rPr sz="600" spc="15" dirty="0">
                <a:solidFill>
                  <a:srgbClr val="666666"/>
                </a:solidFill>
                <a:latin typeface="Segoe UI"/>
                <a:cs typeface="Segoe UI"/>
              </a:rPr>
              <a:t>Acesso  </a:t>
            </a:r>
            <a:r>
              <a:rPr sz="600" spc="5" dirty="0">
                <a:solidFill>
                  <a:srgbClr val="666666"/>
                </a:solidFill>
                <a:latin typeface="Segoe UI"/>
                <a:cs typeface="Segoe UI"/>
              </a:rPr>
              <a:t>Patrimônio</a:t>
            </a:r>
            <a:r>
              <a:rPr sz="600" spc="-30" dirty="0">
                <a:solidFill>
                  <a:srgbClr val="666666"/>
                </a:solidFill>
                <a:latin typeface="Segoe UI"/>
                <a:cs typeface="Segoe UI"/>
              </a:rPr>
              <a:t> </a:t>
            </a:r>
            <a:r>
              <a:rPr sz="600" spc="10" dirty="0">
                <a:solidFill>
                  <a:srgbClr val="666666"/>
                </a:solidFill>
                <a:latin typeface="Segoe UI"/>
                <a:cs typeface="Segoe UI"/>
              </a:rPr>
              <a:t>Genético</a:t>
            </a:r>
            <a:endParaRPr sz="600">
              <a:latin typeface="Segoe UI"/>
              <a:cs typeface="Segoe UI"/>
            </a:endParaRPr>
          </a:p>
          <a:p>
            <a:pPr marL="102235" marR="5080">
              <a:lnSpc>
                <a:spcPct val="179000"/>
              </a:lnSpc>
              <a:spcBef>
                <a:spcPts val="60"/>
              </a:spcBef>
            </a:pPr>
            <a:r>
              <a:rPr sz="600" spc="5" dirty="0">
                <a:solidFill>
                  <a:srgbClr val="666666"/>
                </a:solidFill>
                <a:latin typeface="Segoe UI"/>
                <a:cs typeface="Segoe UI"/>
              </a:rPr>
              <a:t>Patrimônio </a:t>
            </a:r>
            <a:r>
              <a:rPr sz="600" spc="10" dirty="0">
                <a:solidFill>
                  <a:srgbClr val="666666"/>
                </a:solidFill>
                <a:latin typeface="Segoe UI"/>
                <a:cs typeface="Segoe UI"/>
              </a:rPr>
              <a:t>Genético e Conheci…  Conhecimento </a:t>
            </a:r>
            <a:r>
              <a:rPr sz="600" spc="5" dirty="0">
                <a:solidFill>
                  <a:srgbClr val="666666"/>
                </a:solidFill>
                <a:latin typeface="Segoe UI"/>
                <a:cs typeface="Segoe UI"/>
              </a:rPr>
              <a:t>Tradicional</a:t>
            </a:r>
            <a:r>
              <a:rPr sz="600" spc="-35" dirty="0">
                <a:solidFill>
                  <a:srgbClr val="666666"/>
                </a:solidFill>
                <a:latin typeface="Segoe UI"/>
                <a:cs typeface="Segoe UI"/>
              </a:rPr>
              <a:t> </a:t>
            </a:r>
            <a:r>
              <a:rPr sz="600" spc="10" dirty="0">
                <a:solidFill>
                  <a:srgbClr val="666666"/>
                </a:solidFill>
                <a:latin typeface="Segoe UI"/>
                <a:cs typeface="Segoe UI"/>
              </a:rPr>
              <a:t>Asso…</a:t>
            </a:r>
            <a:endParaRPr sz="600">
              <a:latin typeface="Segoe UI"/>
              <a:cs typeface="Segoe U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531436" y="1233437"/>
            <a:ext cx="54343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-30" dirty="0">
                <a:latin typeface="Segoe UI"/>
                <a:cs typeface="Segoe UI"/>
              </a:rPr>
              <a:t>Total </a:t>
            </a:r>
            <a:r>
              <a:rPr sz="1550" spc="5" dirty="0">
                <a:latin typeface="Segoe UI"/>
                <a:cs typeface="Segoe UI"/>
              </a:rPr>
              <a:t>de Cadastros de Acesso que indicaram </a:t>
            </a:r>
            <a:r>
              <a:rPr sz="1550" spc="-5" dirty="0">
                <a:latin typeface="Segoe UI"/>
                <a:cs typeface="Segoe UI"/>
              </a:rPr>
              <a:t>Parceria</a:t>
            </a:r>
            <a:r>
              <a:rPr sz="1550" spc="-10" dirty="0">
                <a:latin typeface="Segoe UI"/>
                <a:cs typeface="Segoe UI"/>
              </a:rPr>
              <a:t> </a:t>
            </a:r>
            <a:r>
              <a:rPr sz="1550" spc="5" dirty="0">
                <a:latin typeface="Segoe UI"/>
                <a:cs typeface="Segoe UI"/>
              </a:rPr>
              <a:t>Nacional</a:t>
            </a:r>
            <a:endParaRPr sz="1550" dirty="0">
              <a:latin typeface="Segoe UI"/>
              <a:cs typeface="Segoe U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842788" y="1997546"/>
            <a:ext cx="2809875" cy="2808605"/>
          </a:xfrm>
          <a:custGeom>
            <a:avLst/>
            <a:gdLst/>
            <a:ahLst/>
            <a:cxnLst/>
            <a:rect l="l" t="t" r="r" b="b"/>
            <a:pathLst>
              <a:path w="2809875" h="2808604">
                <a:moveTo>
                  <a:pt x="2809347" y="1404096"/>
                </a:moveTo>
                <a:lnTo>
                  <a:pt x="1404709" y="1404096"/>
                </a:lnTo>
                <a:lnTo>
                  <a:pt x="1404709" y="0"/>
                </a:lnTo>
                <a:lnTo>
                  <a:pt x="1451941" y="790"/>
                </a:lnTo>
                <a:lnTo>
                  <a:pt x="1499040" y="3161"/>
                </a:lnTo>
                <a:lnTo>
                  <a:pt x="1546006" y="7112"/>
                </a:lnTo>
                <a:lnTo>
                  <a:pt x="1592839" y="12644"/>
                </a:lnTo>
                <a:lnTo>
                  <a:pt x="1639539" y="19757"/>
                </a:lnTo>
                <a:lnTo>
                  <a:pt x="1685975" y="28428"/>
                </a:lnTo>
                <a:lnTo>
                  <a:pt x="1732015" y="38635"/>
                </a:lnTo>
                <a:lnTo>
                  <a:pt x="1777659" y="50378"/>
                </a:lnTo>
                <a:lnTo>
                  <a:pt x="1822908" y="63657"/>
                </a:lnTo>
                <a:lnTo>
                  <a:pt x="1867761" y="78473"/>
                </a:lnTo>
                <a:lnTo>
                  <a:pt x="1912093" y="94780"/>
                </a:lnTo>
                <a:lnTo>
                  <a:pt x="1955778" y="112536"/>
                </a:lnTo>
                <a:lnTo>
                  <a:pt x="1998816" y="131741"/>
                </a:lnTo>
                <a:lnTo>
                  <a:pt x="2041207" y="152394"/>
                </a:lnTo>
                <a:lnTo>
                  <a:pt x="2082951" y="174495"/>
                </a:lnTo>
                <a:lnTo>
                  <a:pt x="2123932" y="197980"/>
                </a:lnTo>
                <a:lnTo>
                  <a:pt x="2164032" y="222786"/>
                </a:lnTo>
                <a:lnTo>
                  <a:pt x="2203253" y="248911"/>
                </a:lnTo>
                <a:lnTo>
                  <a:pt x="2241594" y="276356"/>
                </a:lnTo>
                <a:lnTo>
                  <a:pt x="2279054" y="305121"/>
                </a:lnTo>
                <a:lnTo>
                  <a:pt x="2315530" y="335123"/>
                </a:lnTo>
                <a:lnTo>
                  <a:pt x="2350918" y="366280"/>
                </a:lnTo>
                <a:lnTo>
                  <a:pt x="2385217" y="398591"/>
                </a:lnTo>
                <a:lnTo>
                  <a:pt x="2418428" y="432056"/>
                </a:lnTo>
                <a:lnTo>
                  <a:pt x="2450551" y="466675"/>
                </a:lnTo>
                <a:lnTo>
                  <a:pt x="2481496" y="502350"/>
                </a:lnTo>
                <a:lnTo>
                  <a:pt x="2511175" y="538981"/>
                </a:lnTo>
                <a:lnTo>
                  <a:pt x="2539588" y="576568"/>
                </a:lnTo>
                <a:lnTo>
                  <a:pt x="2566735" y="615111"/>
                </a:lnTo>
                <a:lnTo>
                  <a:pt x="2592615" y="654611"/>
                </a:lnTo>
                <a:lnTo>
                  <a:pt x="2617158" y="694954"/>
                </a:lnTo>
                <a:lnTo>
                  <a:pt x="2640293" y="736028"/>
                </a:lnTo>
                <a:lnTo>
                  <a:pt x="2662020" y="777834"/>
                </a:lnTo>
                <a:lnTo>
                  <a:pt x="2682338" y="820371"/>
                </a:lnTo>
                <a:lnTo>
                  <a:pt x="2701249" y="863638"/>
                </a:lnTo>
                <a:lnTo>
                  <a:pt x="2718699" y="907515"/>
                </a:lnTo>
                <a:lnTo>
                  <a:pt x="2734639" y="951877"/>
                </a:lnTo>
                <a:lnTo>
                  <a:pt x="2749068" y="996724"/>
                </a:lnTo>
                <a:lnTo>
                  <a:pt x="2761987" y="1042057"/>
                </a:lnTo>
                <a:lnTo>
                  <a:pt x="2773394" y="1087876"/>
                </a:lnTo>
                <a:lnTo>
                  <a:pt x="2783261" y="1134051"/>
                </a:lnTo>
                <a:lnTo>
                  <a:pt x="2791558" y="1180452"/>
                </a:lnTo>
                <a:lnTo>
                  <a:pt x="2798283" y="1227079"/>
                </a:lnTo>
                <a:lnTo>
                  <a:pt x="2803438" y="1273933"/>
                </a:lnTo>
                <a:lnTo>
                  <a:pt x="2807022" y="1321013"/>
                </a:lnTo>
                <a:lnTo>
                  <a:pt x="2809028" y="1368186"/>
                </a:lnTo>
                <a:lnTo>
                  <a:pt x="2809347" y="1404096"/>
                </a:lnTo>
                <a:close/>
              </a:path>
              <a:path w="2809875" h="2808604">
                <a:moveTo>
                  <a:pt x="1382358" y="2808019"/>
                </a:moveTo>
                <a:lnTo>
                  <a:pt x="1335144" y="2806471"/>
                </a:lnTo>
                <a:lnTo>
                  <a:pt x="1288009" y="2803343"/>
                </a:lnTo>
                <a:lnTo>
                  <a:pt x="1241085" y="2798644"/>
                </a:lnTo>
                <a:lnTo>
                  <a:pt x="1194372" y="2792373"/>
                </a:lnTo>
                <a:lnTo>
                  <a:pt x="1147871" y="2784530"/>
                </a:lnTo>
                <a:lnTo>
                  <a:pt x="1101581" y="2775114"/>
                </a:lnTo>
                <a:lnTo>
                  <a:pt x="1055632" y="2764156"/>
                </a:lnTo>
                <a:lnTo>
                  <a:pt x="1010154" y="2751682"/>
                </a:lnTo>
                <a:lnTo>
                  <a:pt x="965148" y="2737694"/>
                </a:lnTo>
                <a:lnTo>
                  <a:pt x="920612" y="2722192"/>
                </a:lnTo>
                <a:lnTo>
                  <a:pt x="876548" y="2705174"/>
                </a:lnTo>
                <a:lnTo>
                  <a:pt x="833079" y="2686692"/>
                </a:lnTo>
                <a:lnTo>
                  <a:pt x="790327" y="2666796"/>
                </a:lnTo>
                <a:lnTo>
                  <a:pt x="748293" y="2645485"/>
                </a:lnTo>
                <a:lnTo>
                  <a:pt x="706977" y="2622759"/>
                </a:lnTo>
                <a:lnTo>
                  <a:pt x="666379" y="2598619"/>
                </a:lnTo>
                <a:lnTo>
                  <a:pt x="626612" y="2573134"/>
                </a:lnTo>
                <a:lnTo>
                  <a:pt x="587790" y="2546374"/>
                </a:lnTo>
                <a:lnTo>
                  <a:pt x="549912" y="2518340"/>
                </a:lnTo>
                <a:lnTo>
                  <a:pt x="512978" y="2489031"/>
                </a:lnTo>
                <a:lnTo>
                  <a:pt x="476989" y="2458447"/>
                </a:lnTo>
                <a:lnTo>
                  <a:pt x="442044" y="2426676"/>
                </a:lnTo>
                <a:lnTo>
                  <a:pt x="408243" y="2393806"/>
                </a:lnTo>
                <a:lnTo>
                  <a:pt x="375587" y="2359837"/>
                </a:lnTo>
                <a:lnTo>
                  <a:pt x="344074" y="2324769"/>
                </a:lnTo>
                <a:lnTo>
                  <a:pt x="313706" y="2288602"/>
                </a:lnTo>
                <a:lnTo>
                  <a:pt x="284567" y="2251440"/>
                </a:lnTo>
                <a:lnTo>
                  <a:pt x="256739" y="2213385"/>
                </a:lnTo>
                <a:lnTo>
                  <a:pt x="230223" y="2174437"/>
                </a:lnTo>
                <a:lnTo>
                  <a:pt x="205019" y="2134598"/>
                </a:lnTo>
                <a:lnTo>
                  <a:pt x="181128" y="2093866"/>
                </a:lnTo>
                <a:lnTo>
                  <a:pt x="158613" y="2052357"/>
                </a:lnTo>
                <a:lnTo>
                  <a:pt x="137541" y="2010188"/>
                </a:lnTo>
                <a:lnTo>
                  <a:pt x="117913" y="1967359"/>
                </a:lnTo>
                <a:lnTo>
                  <a:pt x="99727" y="1923869"/>
                </a:lnTo>
                <a:lnTo>
                  <a:pt x="82983" y="1879718"/>
                </a:lnTo>
                <a:lnTo>
                  <a:pt x="67728" y="1835032"/>
                </a:lnTo>
                <a:lnTo>
                  <a:pt x="54005" y="1789935"/>
                </a:lnTo>
                <a:lnTo>
                  <a:pt x="41816" y="1744428"/>
                </a:lnTo>
                <a:lnTo>
                  <a:pt x="31159" y="1698512"/>
                </a:lnTo>
                <a:lnTo>
                  <a:pt x="22035" y="1652184"/>
                </a:lnTo>
                <a:lnTo>
                  <a:pt x="14468" y="1605578"/>
                </a:lnTo>
                <a:lnTo>
                  <a:pt x="8481" y="1558823"/>
                </a:lnTo>
                <a:lnTo>
                  <a:pt x="4074" y="1511920"/>
                </a:lnTo>
                <a:lnTo>
                  <a:pt x="1247" y="1464869"/>
                </a:lnTo>
                <a:lnTo>
                  <a:pt x="0" y="1417669"/>
                </a:lnTo>
                <a:lnTo>
                  <a:pt x="334" y="1370454"/>
                </a:lnTo>
                <a:lnTo>
                  <a:pt x="2250" y="1323357"/>
                </a:lnTo>
                <a:lnTo>
                  <a:pt x="5749" y="1276378"/>
                </a:lnTo>
                <a:lnTo>
                  <a:pt x="10831" y="1229516"/>
                </a:lnTo>
                <a:lnTo>
                  <a:pt x="17495" y="1182772"/>
                </a:lnTo>
                <a:lnTo>
                  <a:pt x="25721" y="1136277"/>
                </a:lnTo>
                <a:lnTo>
                  <a:pt x="35488" y="1090163"/>
                </a:lnTo>
                <a:lnTo>
                  <a:pt x="46795" y="1044430"/>
                </a:lnTo>
                <a:lnTo>
                  <a:pt x="59643" y="999076"/>
                </a:lnTo>
                <a:lnTo>
                  <a:pt x="74031" y="954104"/>
                </a:lnTo>
                <a:lnTo>
                  <a:pt x="89917" y="909638"/>
                </a:lnTo>
                <a:lnTo>
                  <a:pt x="107259" y="865804"/>
                </a:lnTo>
                <a:lnTo>
                  <a:pt x="126056" y="822603"/>
                </a:lnTo>
                <a:lnTo>
                  <a:pt x="146308" y="780035"/>
                </a:lnTo>
                <a:lnTo>
                  <a:pt x="168015" y="738099"/>
                </a:lnTo>
                <a:lnTo>
                  <a:pt x="191115" y="696913"/>
                </a:lnTo>
                <a:lnTo>
                  <a:pt x="215543" y="656594"/>
                </a:lnTo>
                <a:lnTo>
                  <a:pt x="241301" y="617142"/>
                </a:lnTo>
                <a:lnTo>
                  <a:pt x="268387" y="578556"/>
                </a:lnTo>
                <a:lnTo>
                  <a:pt x="296803" y="540837"/>
                </a:lnTo>
                <a:lnTo>
                  <a:pt x="1404709" y="1404096"/>
                </a:lnTo>
                <a:lnTo>
                  <a:pt x="2809347" y="1404096"/>
                </a:lnTo>
                <a:lnTo>
                  <a:pt x="2808280" y="1462415"/>
                </a:lnTo>
                <a:lnTo>
                  <a:pt x="2805526" y="1509471"/>
                </a:lnTo>
                <a:lnTo>
                  <a:pt x="2801185" y="1556487"/>
                </a:lnTo>
                <a:lnTo>
                  <a:pt x="2795273" y="1603332"/>
                </a:lnTo>
                <a:lnTo>
                  <a:pt x="2787803" y="1649873"/>
                </a:lnTo>
                <a:lnTo>
                  <a:pt x="2778776" y="1696111"/>
                </a:lnTo>
                <a:lnTo>
                  <a:pt x="2768191" y="1742044"/>
                </a:lnTo>
                <a:lnTo>
                  <a:pt x="2756049" y="1787674"/>
                </a:lnTo>
                <a:lnTo>
                  <a:pt x="2742385" y="1832872"/>
                </a:lnTo>
                <a:lnTo>
                  <a:pt x="2727236" y="1877510"/>
                </a:lnTo>
                <a:lnTo>
                  <a:pt x="2710603" y="1921588"/>
                </a:lnTo>
                <a:lnTo>
                  <a:pt x="2692485" y="1965106"/>
                </a:lnTo>
                <a:lnTo>
                  <a:pt x="2672881" y="2008065"/>
                </a:lnTo>
                <a:lnTo>
                  <a:pt x="2651851" y="2050344"/>
                </a:lnTo>
                <a:lnTo>
                  <a:pt x="2629450" y="2091823"/>
                </a:lnTo>
                <a:lnTo>
                  <a:pt x="2605679" y="2132502"/>
                </a:lnTo>
                <a:lnTo>
                  <a:pt x="2580537" y="2172381"/>
                </a:lnTo>
                <a:lnTo>
                  <a:pt x="2554025" y="2211459"/>
                </a:lnTo>
                <a:lnTo>
                  <a:pt x="2526219" y="2249629"/>
                </a:lnTo>
                <a:lnTo>
                  <a:pt x="2497196" y="2286782"/>
                </a:lnTo>
                <a:lnTo>
                  <a:pt x="2466956" y="2322916"/>
                </a:lnTo>
                <a:lnTo>
                  <a:pt x="2435499" y="2358033"/>
                </a:lnTo>
                <a:lnTo>
                  <a:pt x="2402824" y="2392132"/>
                </a:lnTo>
                <a:lnTo>
                  <a:pt x="2369026" y="2425120"/>
                </a:lnTo>
                <a:lnTo>
                  <a:pt x="2334198" y="2456900"/>
                </a:lnTo>
                <a:lnTo>
                  <a:pt x="2298340" y="2487473"/>
                </a:lnTo>
                <a:lnTo>
                  <a:pt x="2261452" y="2516840"/>
                </a:lnTo>
                <a:lnTo>
                  <a:pt x="2223534" y="2545000"/>
                </a:lnTo>
                <a:lnTo>
                  <a:pt x="2184694" y="2571876"/>
                </a:lnTo>
                <a:lnTo>
                  <a:pt x="2145041" y="2597389"/>
                </a:lnTo>
                <a:lnTo>
                  <a:pt x="2104574" y="2621541"/>
                </a:lnTo>
                <a:lnTo>
                  <a:pt x="2063294" y="2644331"/>
                </a:lnTo>
                <a:lnTo>
                  <a:pt x="2021200" y="2665760"/>
                </a:lnTo>
                <a:lnTo>
                  <a:pt x="1978412" y="2685767"/>
                </a:lnTo>
                <a:lnTo>
                  <a:pt x="1935049" y="2704297"/>
                </a:lnTo>
                <a:lnTo>
                  <a:pt x="1891113" y="2721348"/>
                </a:lnTo>
                <a:lnTo>
                  <a:pt x="1846602" y="2736920"/>
                </a:lnTo>
                <a:lnTo>
                  <a:pt x="1801516" y="2751013"/>
                </a:lnTo>
                <a:lnTo>
                  <a:pt x="1755984" y="2763590"/>
                </a:lnTo>
                <a:lnTo>
                  <a:pt x="1710133" y="2774613"/>
                </a:lnTo>
                <a:lnTo>
                  <a:pt x="1663963" y="2784083"/>
                </a:lnTo>
                <a:lnTo>
                  <a:pt x="1617474" y="2791999"/>
                </a:lnTo>
                <a:lnTo>
                  <a:pt x="1570665" y="2798361"/>
                </a:lnTo>
                <a:lnTo>
                  <a:pt x="1523670" y="2803153"/>
                </a:lnTo>
                <a:lnTo>
                  <a:pt x="1476621" y="2806360"/>
                </a:lnTo>
                <a:lnTo>
                  <a:pt x="1429517" y="2807982"/>
                </a:lnTo>
                <a:lnTo>
                  <a:pt x="1382358" y="2808019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139591" y="1997546"/>
            <a:ext cx="1108075" cy="1404620"/>
          </a:xfrm>
          <a:custGeom>
            <a:avLst/>
            <a:gdLst/>
            <a:ahLst/>
            <a:cxnLst/>
            <a:rect l="l" t="t" r="r" b="b"/>
            <a:pathLst>
              <a:path w="1108075" h="1404620">
                <a:moveTo>
                  <a:pt x="1107906" y="1404096"/>
                </a:moveTo>
                <a:lnTo>
                  <a:pt x="0" y="540837"/>
                </a:lnTo>
                <a:lnTo>
                  <a:pt x="33560" y="499437"/>
                </a:lnTo>
                <a:lnTo>
                  <a:pt x="68561" y="459449"/>
                </a:lnTo>
                <a:lnTo>
                  <a:pt x="105003" y="420873"/>
                </a:lnTo>
                <a:lnTo>
                  <a:pt x="142886" y="383710"/>
                </a:lnTo>
                <a:lnTo>
                  <a:pt x="182209" y="347959"/>
                </a:lnTo>
                <a:lnTo>
                  <a:pt x="222973" y="313621"/>
                </a:lnTo>
                <a:lnTo>
                  <a:pt x="265000" y="280839"/>
                </a:lnTo>
                <a:lnTo>
                  <a:pt x="308112" y="249757"/>
                </a:lnTo>
                <a:lnTo>
                  <a:pt x="352310" y="220375"/>
                </a:lnTo>
                <a:lnTo>
                  <a:pt x="397593" y="192694"/>
                </a:lnTo>
                <a:lnTo>
                  <a:pt x="443961" y="166714"/>
                </a:lnTo>
                <a:lnTo>
                  <a:pt x="491415" y="142433"/>
                </a:lnTo>
                <a:lnTo>
                  <a:pt x="539748" y="119954"/>
                </a:lnTo>
                <a:lnTo>
                  <a:pt x="588757" y="99375"/>
                </a:lnTo>
                <a:lnTo>
                  <a:pt x="638439" y="80698"/>
                </a:lnTo>
                <a:lnTo>
                  <a:pt x="688796" y="63921"/>
                </a:lnTo>
                <a:lnTo>
                  <a:pt x="739827" y="49046"/>
                </a:lnTo>
                <a:lnTo>
                  <a:pt x="791533" y="36071"/>
                </a:lnTo>
                <a:lnTo>
                  <a:pt x="843690" y="25049"/>
                </a:lnTo>
                <a:lnTo>
                  <a:pt x="896075" y="16031"/>
                </a:lnTo>
                <a:lnTo>
                  <a:pt x="948690" y="9017"/>
                </a:lnTo>
                <a:lnTo>
                  <a:pt x="1001533" y="4007"/>
                </a:lnTo>
                <a:lnTo>
                  <a:pt x="1054605" y="1001"/>
                </a:lnTo>
                <a:lnTo>
                  <a:pt x="1107906" y="0"/>
                </a:lnTo>
                <a:lnTo>
                  <a:pt x="1107906" y="1404096"/>
                </a:lnTo>
                <a:close/>
              </a:path>
            </a:pathLst>
          </a:custGeom>
          <a:solidFill>
            <a:srgbClr val="F1C7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879400" y="4694848"/>
            <a:ext cx="151130" cy="126364"/>
          </a:xfrm>
          <a:custGeom>
            <a:avLst/>
            <a:gdLst/>
            <a:ahLst/>
            <a:cxnLst/>
            <a:rect l="l" t="t" r="r" b="b"/>
            <a:pathLst>
              <a:path w="151129" h="126364">
                <a:moveTo>
                  <a:pt x="0" y="0"/>
                </a:moveTo>
                <a:lnTo>
                  <a:pt x="61649" y="126166"/>
                </a:lnTo>
                <a:lnTo>
                  <a:pt x="150916" y="126166"/>
                </a:lnTo>
              </a:path>
            </a:pathLst>
          </a:custGeom>
          <a:ln w="7436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464676" y="1982272"/>
            <a:ext cx="151130" cy="126364"/>
          </a:xfrm>
          <a:custGeom>
            <a:avLst/>
            <a:gdLst/>
            <a:ahLst/>
            <a:cxnLst/>
            <a:rect l="l" t="t" r="r" b="b"/>
            <a:pathLst>
              <a:path w="151129" h="126364">
                <a:moveTo>
                  <a:pt x="150916" y="126166"/>
                </a:moveTo>
                <a:lnTo>
                  <a:pt x="89267" y="0"/>
                </a:lnTo>
                <a:lnTo>
                  <a:pt x="0" y="0"/>
                </a:lnTo>
              </a:path>
            </a:pathLst>
          </a:custGeom>
          <a:ln w="7436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9047373" y="4680723"/>
            <a:ext cx="1487805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-35" dirty="0">
                <a:solidFill>
                  <a:srgbClr val="666666"/>
                </a:solidFill>
                <a:latin typeface="Calibri"/>
                <a:cs typeface="Calibri"/>
              </a:rPr>
              <a:t>Não </a:t>
            </a:r>
            <a:r>
              <a:rPr sz="1550" spc="-25" dirty="0">
                <a:solidFill>
                  <a:srgbClr val="666666"/>
                </a:solidFill>
                <a:latin typeface="Calibri"/>
                <a:cs typeface="Calibri"/>
              </a:rPr>
              <a:t>40239</a:t>
            </a:r>
            <a:r>
              <a:rPr sz="1550" spc="10" dirty="0">
                <a:solidFill>
                  <a:srgbClr val="666666"/>
                </a:solidFill>
                <a:latin typeface="Calibri"/>
                <a:cs typeface="Calibri"/>
              </a:rPr>
              <a:t> </a:t>
            </a:r>
            <a:r>
              <a:rPr sz="1550" spc="-45" dirty="0">
                <a:solidFill>
                  <a:srgbClr val="666666"/>
                </a:solidFill>
                <a:latin typeface="Calibri"/>
                <a:cs typeface="Calibri"/>
              </a:rPr>
              <a:t>(85,5%)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077148" y="1841981"/>
            <a:ext cx="1370965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25" dirty="0">
                <a:solidFill>
                  <a:srgbClr val="666666"/>
                </a:solidFill>
                <a:latin typeface="Calibri"/>
                <a:cs typeface="Calibri"/>
              </a:rPr>
              <a:t>Sim </a:t>
            </a:r>
            <a:r>
              <a:rPr sz="1550" spc="-25" dirty="0">
                <a:solidFill>
                  <a:srgbClr val="666666"/>
                </a:solidFill>
                <a:latin typeface="Calibri"/>
                <a:cs typeface="Calibri"/>
              </a:rPr>
              <a:t>6803</a:t>
            </a:r>
            <a:r>
              <a:rPr sz="1550" spc="-60" dirty="0">
                <a:solidFill>
                  <a:srgbClr val="666666"/>
                </a:solidFill>
                <a:latin typeface="Calibri"/>
                <a:cs typeface="Calibri"/>
              </a:rPr>
              <a:t> </a:t>
            </a:r>
            <a:r>
              <a:rPr sz="1550" spc="-55" dirty="0">
                <a:solidFill>
                  <a:srgbClr val="666666"/>
                </a:solidFill>
                <a:latin typeface="Calibri"/>
                <a:cs typeface="Calibri"/>
              </a:rPr>
              <a:t>(14,5%)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790700" y="1633835"/>
            <a:ext cx="2225040" cy="233679"/>
          </a:xfrm>
          <a:prstGeom prst="rect">
            <a:avLst/>
          </a:prstGeom>
          <a:solidFill>
            <a:srgbClr val="FF000F">
              <a:alpha val="50195"/>
            </a:srgbClr>
          </a:solidFill>
        </p:spPr>
        <p:txBody>
          <a:bodyPr vert="horz" wrap="square" lIns="0" tIns="44450" rIns="0" bIns="0" rtlCol="0">
            <a:spAutoFit/>
          </a:bodyPr>
          <a:lstStyle/>
          <a:p>
            <a:pPr marL="36830">
              <a:lnSpc>
                <a:spcPct val="100000"/>
              </a:lnSpc>
              <a:spcBef>
                <a:spcPts val="350"/>
              </a:spcBef>
            </a:pPr>
            <a:r>
              <a:rPr sz="900" b="1" spc="-30" dirty="0">
                <a:solidFill>
                  <a:srgbClr val="333333"/>
                </a:solidFill>
                <a:latin typeface="Segoe UI"/>
                <a:cs typeface="Segoe UI"/>
              </a:rPr>
              <a:t>Dados </a:t>
            </a:r>
            <a:r>
              <a:rPr sz="900" b="1" spc="-35" dirty="0">
                <a:solidFill>
                  <a:srgbClr val="333333"/>
                </a:solidFill>
                <a:latin typeface="Segoe UI"/>
                <a:cs typeface="Segoe UI"/>
              </a:rPr>
              <a:t>em </a:t>
            </a:r>
            <a:r>
              <a:rPr sz="900" b="1" spc="-40" dirty="0">
                <a:solidFill>
                  <a:srgbClr val="333333"/>
                </a:solidFill>
                <a:latin typeface="Segoe UI"/>
                <a:cs typeface="Segoe UI"/>
              </a:rPr>
              <a:t>fase </a:t>
            </a:r>
            <a:r>
              <a:rPr sz="900" b="1" spc="-25" dirty="0">
                <a:solidFill>
                  <a:srgbClr val="333333"/>
                </a:solidFill>
                <a:latin typeface="Segoe UI"/>
                <a:cs typeface="Segoe UI"/>
              </a:rPr>
              <a:t>de</a:t>
            </a:r>
            <a:r>
              <a:rPr sz="900" b="1" spc="114" dirty="0">
                <a:solidFill>
                  <a:srgbClr val="333333"/>
                </a:solidFill>
                <a:latin typeface="Segoe UI"/>
                <a:cs typeface="Segoe UI"/>
              </a:rPr>
              <a:t> </a:t>
            </a:r>
            <a:r>
              <a:rPr sz="900" b="1" spc="-35" dirty="0">
                <a:solidFill>
                  <a:srgbClr val="333333"/>
                </a:solidFill>
                <a:latin typeface="Segoe UI"/>
                <a:cs typeface="Segoe UI"/>
              </a:rPr>
              <a:t>consolidação</a:t>
            </a:r>
            <a:endParaRPr sz="900">
              <a:latin typeface="Segoe UI"/>
              <a:cs typeface="Segoe U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52400" y="152400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0" y="0"/>
                </a:moveTo>
                <a:lnTo>
                  <a:pt x="165100" y="0"/>
                </a:lnTo>
                <a:lnTo>
                  <a:pt x="165100" y="165100"/>
                </a:lnTo>
                <a:lnTo>
                  <a:pt x="0" y="165100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600" y="331774"/>
            <a:ext cx="3696335" cy="563880"/>
          </a:xfrm>
          <a:prstGeom prst="rect">
            <a:avLst/>
          </a:prstGeom>
          <a:solidFill>
            <a:srgbClr val="A0DDEE">
              <a:alpha val="50195"/>
            </a:srgbClr>
          </a:solidFill>
        </p:spPr>
        <p:txBody>
          <a:bodyPr vert="horz" wrap="square" lIns="0" tIns="83820" rIns="0" bIns="0" rtlCol="0">
            <a:spAutoFit/>
          </a:bodyPr>
          <a:lstStyle/>
          <a:p>
            <a:pPr marL="48895">
              <a:lnSpc>
                <a:spcPct val="100000"/>
              </a:lnSpc>
              <a:spcBef>
                <a:spcPts val="660"/>
              </a:spcBef>
            </a:pPr>
            <a:r>
              <a:rPr sz="2450" b="1" spc="-114" dirty="0">
                <a:solidFill>
                  <a:srgbClr val="333333"/>
                </a:solidFill>
                <a:latin typeface="Segoe UI"/>
                <a:cs typeface="Segoe UI"/>
              </a:rPr>
              <a:t>Cadastros </a:t>
            </a:r>
            <a:r>
              <a:rPr sz="2450" b="1" spc="-100" dirty="0">
                <a:solidFill>
                  <a:srgbClr val="333333"/>
                </a:solidFill>
                <a:latin typeface="Segoe UI"/>
                <a:cs typeface="Segoe UI"/>
              </a:rPr>
              <a:t>de</a:t>
            </a:r>
            <a:r>
              <a:rPr sz="2450" b="1" spc="110" dirty="0">
                <a:solidFill>
                  <a:srgbClr val="333333"/>
                </a:solidFill>
                <a:latin typeface="Segoe UI"/>
                <a:cs typeface="Segoe UI"/>
              </a:rPr>
              <a:t> </a:t>
            </a:r>
            <a:r>
              <a:rPr sz="2450" b="1" spc="-105" dirty="0">
                <a:solidFill>
                  <a:srgbClr val="333333"/>
                </a:solidFill>
                <a:latin typeface="Segoe UI"/>
                <a:cs typeface="Segoe UI"/>
              </a:rPr>
              <a:t>Acesso</a:t>
            </a:r>
            <a:endParaRPr sz="2450">
              <a:latin typeface="Segoe UI"/>
              <a:cs typeface="Segoe U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58927" y="4248134"/>
            <a:ext cx="2526665" cy="2526665"/>
          </a:xfrm>
          <a:custGeom>
            <a:avLst/>
            <a:gdLst/>
            <a:ahLst/>
            <a:cxnLst/>
            <a:rect l="l" t="t" r="r" b="b"/>
            <a:pathLst>
              <a:path w="2526665" h="2526665">
                <a:moveTo>
                  <a:pt x="2526476" y="1263290"/>
                </a:moveTo>
                <a:lnTo>
                  <a:pt x="1263254" y="1263290"/>
                </a:lnTo>
                <a:lnTo>
                  <a:pt x="1263254" y="0"/>
                </a:lnTo>
                <a:lnTo>
                  <a:pt x="1319890" y="1264"/>
                </a:lnTo>
                <a:lnTo>
                  <a:pt x="1376299" y="5057"/>
                </a:lnTo>
                <a:lnTo>
                  <a:pt x="1432481" y="11380"/>
                </a:lnTo>
                <a:lnTo>
                  <a:pt x="1488436" y="20231"/>
                </a:lnTo>
                <a:lnTo>
                  <a:pt x="1543939" y="31571"/>
                </a:lnTo>
                <a:lnTo>
                  <a:pt x="1598769" y="45358"/>
                </a:lnTo>
                <a:lnTo>
                  <a:pt x="1652924" y="61594"/>
                </a:lnTo>
                <a:lnTo>
                  <a:pt x="1706405" y="80277"/>
                </a:lnTo>
                <a:lnTo>
                  <a:pt x="1758999" y="101328"/>
                </a:lnTo>
                <a:lnTo>
                  <a:pt x="1810492" y="124669"/>
                </a:lnTo>
                <a:lnTo>
                  <a:pt x="1860886" y="150297"/>
                </a:lnTo>
                <a:lnTo>
                  <a:pt x="1910180" y="178214"/>
                </a:lnTo>
                <a:lnTo>
                  <a:pt x="1958179" y="208304"/>
                </a:lnTo>
                <a:lnTo>
                  <a:pt x="2004688" y="240449"/>
                </a:lnTo>
                <a:lnTo>
                  <a:pt x="2049707" y="274650"/>
                </a:lnTo>
                <a:lnTo>
                  <a:pt x="2093235" y="310906"/>
                </a:lnTo>
                <a:lnTo>
                  <a:pt x="2135102" y="349070"/>
                </a:lnTo>
                <a:lnTo>
                  <a:pt x="2175136" y="388990"/>
                </a:lnTo>
                <a:lnTo>
                  <a:pt x="2213337" y="430668"/>
                </a:lnTo>
                <a:lnTo>
                  <a:pt x="2249706" y="474103"/>
                </a:lnTo>
                <a:lnTo>
                  <a:pt x="2284099" y="519118"/>
                </a:lnTo>
                <a:lnTo>
                  <a:pt x="2316376" y="565535"/>
                </a:lnTo>
                <a:lnTo>
                  <a:pt x="2346537" y="613355"/>
                </a:lnTo>
                <a:lnTo>
                  <a:pt x="2374580" y="662577"/>
                </a:lnTo>
                <a:lnTo>
                  <a:pt x="2400399" y="713002"/>
                </a:lnTo>
                <a:lnTo>
                  <a:pt x="2423886" y="764429"/>
                </a:lnTo>
                <a:lnTo>
                  <a:pt x="2445039" y="816859"/>
                </a:lnTo>
                <a:lnTo>
                  <a:pt x="2463860" y="870292"/>
                </a:lnTo>
                <a:lnTo>
                  <a:pt x="2480277" y="924511"/>
                </a:lnTo>
                <a:lnTo>
                  <a:pt x="2494220" y="979301"/>
                </a:lnTo>
                <a:lnTo>
                  <a:pt x="2505690" y="1034662"/>
                </a:lnTo>
                <a:lnTo>
                  <a:pt x="2514685" y="1090594"/>
                </a:lnTo>
                <a:lnTo>
                  <a:pt x="2521174" y="1146871"/>
                </a:lnTo>
                <a:lnTo>
                  <a:pt x="2525128" y="1203269"/>
                </a:lnTo>
                <a:lnTo>
                  <a:pt x="2526545" y="1259788"/>
                </a:lnTo>
                <a:lnTo>
                  <a:pt x="2526476" y="1263290"/>
                </a:lnTo>
                <a:close/>
              </a:path>
              <a:path w="2526665" h="2526665">
                <a:moveTo>
                  <a:pt x="1270144" y="2526572"/>
                </a:moveTo>
                <a:lnTo>
                  <a:pt x="1213616" y="2525611"/>
                </a:lnTo>
                <a:lnTo>
                  <a:pt x="1157074" y="2522110"/>
                </a:lnTo>
                <a:lnTo>
                  <a:pt x="1100744" y="2516090"/>
                </a:lnTo>
                <a:lnTo>
                  <a:pt x="1044853" y="2507569"/>
                </a:lnTo>
                <a:lnTo>
                  <a:pt x="989402" y="2496547"/>
                </a:lnTo>
                <a:lnTo>
                  <a:pt x="934389" y="2483024"/>
                </a:lnTo>
                <a:lnTo>
                  <a:pt x="880035" y="2467059"/>
                </a:lnTo>
                <a:lnTo>
                  <a:pt x="826558" y="2448712"/>
                </a:lnTo>
                <a:lnTo>
                  <a:pt x="773959" y="2427982"/>
                </a:lnTo>
                <a:lnTo>
                  <a:pt x="722238" y="2404870"/>
                </a:lnTo>
                <a:lnTo>
                  <a:pt x="671600" y="2379472"/>
                </a:lnTo>
                <a:lnTo>
                  <a:pt x="622250" y="2351887"/>
                </a:lnTo>
                <a:lnTo>
                  <a:pt x="574188" y="2322113"/>
                </a:lnTo>
                <a:lnTo>
                  <a:pt x="527415" y="2290151"/>
                </a:lnTo>
                <a:lnTo>
                  <a:pt x="482115" y="2256134"/>
                </a:lnTo>
                <a:lnTo>
                  <a:pt x="438473" y="2220194"/>
                </a:lnTo>
                <a:lnTo>
                  <a:pt x="396488" y="2182330"/>
                </a:lnTo>
                <a:lnTo>
                  <a:pt x="356161" y="2142543"/>
                </a:lnTo>
                <a:lnTo>
                  <a:pt x="317650" y="2100996"/>
                </a:lnTo>
                <a:lnTo>
                  <a:pt x="281113" y="2057852"/>
                </a:lnTo>
                <a:lnTo>
                  <a:pt x="246550" y="2013111"/>
                </a:lnTo>
                <a:lnTo>
                  <a:pt x="213961" y="1966773"/>
                </a:lnTo>
                <a:lnTo>
                  <a:pt x="183473" y="1919026"/>
                </a:lnTo>
                <a:lnTo>
                  <a:pt x="155211" y="1870060"/>
                </a:lnTo>
                <a:lnTo>
                  <a:pt x="129177" y="1819875"/>
                </a:lnTo>
                <a:lnTo>
                  <a:pt x="105369" y="1768470"/>
                </a:lnTo>
                <a:lnTo>
                  <a:pt x="83880" y="1716053"/>
                </a:lnTo>
                <a:lnTo>
                  <a:pt x="64799" y="1662834"/>
                </a:lnTo>
                <a:lnTo>
                  <a:pt x="48128" y="1608812"/>
                </a:lnTo>
                <a:lnTo>
                  <a:pt x="33864" y="1553986"/>
                </a:lnTo>
                <a:lnTo>
                  <a:pt x="22062" y="1498579"/>
                </a:lnTo>
                <a:lnTo>
                  <a:pt x="12774" y="1442811"/>
                </a:lnTo>
                <a:lnTo>
                  <a:pt x="5998" y="1386682"/>
                </a:lnTo>
                <a:lnTo>
                  <a:pt x="1736" y="1330192"/>
                </a:lnTo>
                <a:lnTo>
                  <a:pt x="0" y="1273568"/>
                </a:lnTo>
                <a:lnTo>
                  <a:pt x="800" y="1217037"/>
                </a:lnTo>
                <a:lnTo>
                  <a:pt x="4138" y="1160599"/>
                </a:lnTo>
                <a:lnTo>
                  <a:pt x="10014" y="1104255"/>
                </a:lnTo>
                <a:lnTo>
                  <a:pt x="18398" y="1048228"/>
                </a:lnTo>
                <a:lnTo>
                  <a:pt x="29263" y="992745"/>
                </a:lnTo>
                <a:lnTo>
                  <a:pt x="42607" y="937806"/>
                </a:lnTo>
                <a:lnTo>
                  <a:pt x="58432" y="883411"/>
                </a:lnTo>
                <a:lnTo>
                  <a:pt x="76669" y="829776"/>
                </a:lnTo>
                <a:lnTo>
                  <a:pt x="97249" y="777119"/>
                </a:lnTo>
                <a:lnTo>
                  <a:pt x="120173" y="725438"/>
                </a:lnTo>
                <a:lnTo>
                  <a:pt x="145441" y="674735"/>
                </a:lnTo>
                <a:lnTo>
                  <a:pt x="172946" y="625210"/>
                </a:lnTo>
                <a:lnTo>
                  <a:pt x="202583" y="577064"/>
                </a:lnTo>
                <a:lnTo>
                  <a:pt x="234352" y="530298"/>
                </a:lnTo>
                <a:lnTo>
                  <a:pt x="268252" y="484910"/>
                </a:lnTo>
                <a:lnTo>
                  <a:pt x="304145" y="441081"/>
                </a:lnTo>
                <a:lnTo>
                  <a:pt x="341889" y="398989"/>
                </a:lnTo>
                <a:lnTo>
                  <a:pt x="381486" y="358634"/>
                </a:lnTo>
                <a:lnTo>
                  <a:pt x="422934" y="320017"/>
                </a:lnTo>
                <a:lnTo>
                  <a:pt x="466064" y="283287"/>
                </a:lnTo>
                <a:lnTo>
                  <a:pt x="510707" y="248597"/>
                </a:lnTo>
                <a:lnTo>
                  <a:pt x="556862" y="215947"/>
                </a:lnTo>
                <a:lnTo>
                  <a:pt x="604530" y="185336"/>
                </a:lnTo>
                <a:lnTo>
                  <a:pt x="1263254" y="1263290"/>
                </a:lnTo>
                <a:lnTo>
                  <a:pt x="2526476" y="1263290"/>
                </a:lnTo>
                <a:lnTo>
                  <a:pt x="2525426" y="1316427"/>
                </a:lnTo>
                <a:lnTo>
                  <a:pt x="2521781" y="1372960"/>
                </a:lnTo>
                <a:lnTo>
                  <a:pt x="2515618" y="1429160"/>
                </a:lnTo>
                <a:lnTo>
                  <a:pt x="2506938" y="1485026"/>
                </a:lnTo>
                <a:lnTo>
                  <a:pt x="2495741" y="1540559"/>
                </a:lnTo>
                <a:lnTo>
                  <a:pt x="2482077" y="1595536"/>
                </a:lnTo>
                <a:lnTo>
                  <a:pt x="2465995" y="1649738"/>
                </a:lnTo>
                <a:lnTo>
                  <a:pt x="2447496" y="1703162"/>
                </a:lnTo>
                <a:lnTo>
                  <a:pt x="2426580" y="1755809"/>
                </a:lnTo>
                <a:lnTo>
                  <a:pt x="2403335" y="1807471"/>
                </a:lnTo>
                <a:lnTo>
                  <a:pt x="2377849" y="1857938"/>
                </a:lnTo>
                <a:lnTo>
                  <a:pt x="2350124" y="1907209"/>
                </a:lnTo>
                <a:lnTo>
                  <a:pt x="2320158" y="1955285"/>
                </a:lnTo>
                <a:lnTo>
                  <a:pt x="2288076" y="2001976"/>
                </a:lnTo>
                <a:lnTo>
                  <a:pt x="2254003" y="2047091"/>
                </a:lnTo>
                <a:lnTo>
                  <a:pt x="2217939" y="2090631"/>
                </a:lnTo>
                <a:lnTo>
                  <a:pt x="2179883" y="2132596"/>
                </a:lnTo>
                <a:lnTo>
                  <a:pt x="2139993" y="2172821"/>
                </a:lnTo>
                <a:lnTo>
                  <a:pt x="2098424" y="2211140"/>
                </a:lnTo>
                <a:lnTo>
                  <a:pt x="2055176" y="2247554"/>
                </a:lnTo>
                <a:lnTo>
                  <a:pt x="2010250" y="2282064"/>
                </a:lnTo>
                <a:lnTo>
                  <a:pt x="1963828" y="2314534"/>
                </a:lnTo>
                <a:lnTo>
                  <a:pt x="1916094" y="2344830"/>
                </a:lnTo>
                <a:lnTo>
                  <a:pt x="1867048" y="2372952"/>
                </a:lnTo>
                <a:lnTo>
                  <a:pt x="1816690" y="2398900"/>
                </a:lnTo>
                <a:lnTo>
                  <a:pt x="1765224" y="2422576"/>
                </a:lnTo>
                <a:lnTo>
                  <a:pt x="1712854" y="2443878"/>
                </a:lnTo>
                <a:lnTo>
                  <a:pt x="1659581" y="2462807"/>
                </a:lnTo>
                <a:lnTo>
                  <a:pt x="1605404" y="2479364"/>
                </a:lnTo>
                <a:lnTo>
                  <a:pt x="1550542" y="2493486"/>
                </a:lnTo>
                <a:lnTo>
                  <a:pt x="1495214" y="2505113"/>
                </a:lnTo>
                <a:lnTo>
                  <a:pt x="1439420" y="2514243"/>
                </a:lnTo>
                <a:lnTo>
                  <a:pt x="1383159" y="2520877"/>
                </a:lnTo>
                <a:lnTo>
                  <a:pt x="1326658" y="2524994"/>
                </a:lnTo>
                <a:lnTo>
                  <a:pt x="1270144" y="2526572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463457" y="4256675"/>
            <a:ext cx="659130" cy="1254760"/>
          </a:xfrm>
          <a:custGeom>
            <a:avLst/>
            <a:gdLst/>
            <a:ahLst/>
            <a:cxnLst/>
            <a:rect l="l" t="t" r="r" b="b"/>
            <a:pathLst>
              <a:path w="659129" h="1254760">
                <a:moveTo>
                  <a:pt x="658724" y="1254748"/>
                </a:moveTo>
                <a:lnTo>
                  <a:pt x="0" y="176794"/>
                </a:lnTo>
                <a:lnTo>
                  <a:pt x="43343" y="151432"/>
                </a:lnTo>
                <a:lnTo>
                  <a:pt x="87329" y="127928"/>
                </a:lnTo>
                <a:lnTo>
                  <a:pt x="131956" y="106282"/>
                </a:lnTo>
                <a:lnTo>
                  <a:pt x="177224" y="86494"/>
                </a:lnTo>
                <a:lnTo>
                  <a:pt x="223134" y="68563"/>
                </a:lnTo>
                <a:lnTo>
                  <a:pt x="269686" y="52491"/>
                </a:lnTo>
                <a:lnTo>
                  <a:pt x="316878" y="38277"/>
                </a:lnTo>
                <a:lnTo>
                  <a:pt x="364713" y="25921"/>
                </a:lnTo>
                <a:lnTo>
                  <a:pt x="413189" y="15422"/>
                </a:lnTo>
                <a:lnTo>
                  <a:pt x="462306" y="6782"/>
                </a:lnTo>
                <a:lnTo>
                  <a:pt x="512065" y="0"/>
                </a:lnTo>
                <a:lnTo>
                  <a:pt x="658724" y="1254748"/>
                </a:lnTo>
                <a:close/>
              </a:path>
            </a:pathLst>
          </a:custGeom>
          <a:solidFill>
            <a:srgbClr val="F1C7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75522" y="4248134"/>
            <a:ext cx="146685" cy="1263650"/>
          </a:xfrm>
          <a:custGeom>
            <a:avLst/>
            <a:gdLst/>
            <a:ahLst/>
            <a:cxnLst/>
            <a:rect l="l" t="t" r="r" b="b"/>
            <a:pathLst>
              <a:path w="146685" h="1263650">
                <a:moveTo>
                  <a:pt x="146659" y="1263290"/>
                </a:moveTo>
                <a:lnTo>
                  <a:pt x="0" y="8541"/>
                </a:lnTo>
                <a:lnTo>
                  <a:pt x="36571" y="4804"/>
                </a:lnTo>
                <a:lnTo>
                  <a:pt x="73204" y="2135"/>
                </a:lnTo>
                <a:lnTo>
                  <a:pt x="109900" y="533"/>
                </a:lnTo>
                <a:lnTo>
                  <a:pt x="146658" y="0"/>
                </a:lnTo>
                <a:lnTo>
                  <a:pt x="146659" y="1263290"/>
                </a:lnTo>
                <a:close/>
              </a:path>
            </a:pathLst>
          </a:custGeom>
          <a:solidFill>
            <a:srgbClr val="FF00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47036" y="4643675"/>
            <a:ext cx="676910" cy="474345"/>
          </a:xfrm>
          <a:custGeom>
            <a:avLst/>
            <a:gdLst/>
            <a:ahLst/>
            <a:cxnLst/>
            <a:rect l="l" t="t" r="r" b="b"/>
            <a:pathLst>
              <a:path w="676910" h="474345">
                <a:moveTo>
                  <a:pt x="637307" y="474344"/>
                </a:moveTo>
                <a:lnTo>
                  <a:pt x="39528" y="474344"/>
                </a:lnTo>
                <a:lnTo>
                  <a:pt x="31641" y="473621"/>
                </a:lnTo>
                <a:lnTo>
                  <a:pt x="723" y="442703"/>
                </a:lnTo>
                <a:lnTo>
                  <a:pt x="0" y="434816"/>
                </a:lnTo>
                <a:lnTo>
                  <a:pt x="0" y="39528"/>
                </a:lnTo>
                <a:lnTo>
                  <a:pt x="24354" y="2894"/>
                </a:lnTo>
                <a:lnTo>
                  <a:pt x="39528" y="0"/>
                </a:lnTo>
                <a:lnTo>
                  <a:pt x="637307" y="0"/>
                </a:lnTo>
                <a:lnTo>
                  <a:pt x="673941" y="24354"/>
                </a:lnTo>
                <a:lnTo>
                  <a:pt x="676835" y="39528"/>
                </a:lnTo>
                <a:lnTo>
                  <a:pt x="676835" y="434816"/>
                </a:lnTo>
                <a:lnTo>
                  <a:pt x="652481" y="471450"/>
                </a:lnTo>
                <a:lnTo>
                  <a:pt x="637307" y="474344"/>
                </a:lnTo>
                <a:close/>
              </a:path>
            </a:pathLst>
          </a:custGeom>
          <a:solidFill>
            <a:srgbClr val="000000">
              <a:alpha val="4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72885" y="6757900"/>
            <a:ext cx="153035" cy="121920"/>
          </a:xfrm>
          <a:custGeom>
            <a:avLst/>
            <a:gdLst/>
            <a:ahLst/>
            <a:cxnLst/>
            <a:rect l="l" t="t" r="r" b="b"/>
            <a:pathLst>
              <a:path w="153035" h="121920">
                <a:moveTo>
                  <a:pt x="0" y="0"/>
                </a:moveTo>
                <a:lnTo>
                  <a:pt x="34215" y="121607"/>
                </a:lnTo>
                <a:lnTo>
                  <a:pt x="152801" y="121607"/>
                </a:lnTo>
              </a:path>
            </a:pathLst>
          </a:custGeom>
          <a:ln w="988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539780" y="4168036"/>
            <a:ext cx="160020" cy="120014"/>
          </a:xfrm>
          <a:custGeom>
            <a:avLst/>
            <a:gdLst/>
            <a:ahLst/>
            <a:cxnLst/>
            <a:rect l="l" t="t" r="r" b="b"/>
            <a:pathLst>
              <a:path w="160020" h="120014">
                <a:moveTo>
                  <a:pt x="159814" y="119412"/>
                </a:moveTo>
                <a:lnTo>
                  <a:pt x="118586" y="0"/>
                </a:lnTo>
                <a:lnTo>
                  <a:pt x="0" y="0"/>
                </a:lnTo>
              </a:path>
            </a:pathLst>
          </a:custGeom>
          <a:ln w="988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652515" y="6733102"/>
            <a:ext cx="1176020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50" spc="-30" dirty="0">
                <a:solidFill>
                  <a:srgbClr val="666666"/>
                </a:solidFill>
                <a:latin typeface="Calibri"/>
                <a:cs typeface="Calibri"/>
              </a:rPr>
              <a:t>1380</a:t>
            </a:r>
            <a:r>
              <a:rPr sz="1650" spc="-45" dirty="0">
                <a:solidFill>
                  <a:srgbClr val="666666"/>
                </a:solidFill>
                <a:latin typeface="Calibri"/>
                <a:cs typeface="Calibri"/>
              </a:rPr>
              <a:t> </a:t>
            </a:r>
            <a:r>
              <a:rPr sz="1650" spc="-65" dirty="0">
                <a:solidFill>
                  <a:srgbClr val="666666"/>
                </a:solidFill>
                <a:latin typeface="Calibri"/>
                <a:cs typeface="Calibri"/>
              </a:rPr>
              <a:t>(91,27%)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7112" y="3346087"/>
            <a:ext cx="5031740" cy="9544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50" spc="-5" dirty="0">
                <a:latin typeface="Segoe UI"/>
                <a:cs typeface="Segoe UI"/>
              </a:rPr>
              <a:t>Objeto do Acesso dos Cadastro que indicaram </a:t>
            </a:r>
            <a:r>
              <a:rPr sz="1350" spc="-10" dirty="0">
                <a:latin typeface="Segoe UI"/>
                <a:cs typeface="Segoe UI"/>
              </a:rPr>
              <a:t>Parceria </a:t>
            </a:r>
            <a:r>
              <a:rPr sz="1350" spc="-5" dirty="0">
                <a:latin typeface="Segoe UI"/>
                <a:cs typeface="Segoe UI"/>
              </a:rPr>
              <a:t>no</a:t>
            </a:r>
            <a:r>
              <a:rPr sz="1350" spc="114" dirty="0">
                <a:latin typeface="Segoe UI"/>
                <a:cs typeface="Segoe UI"/>
              </a:rPr>
              <a:t> </a:t>
            </a:r>
            <a:r>
              <a:rPr sz="1350" spc="-5" dirty="0">
                <a:latin typeface="Segoe UI"/>
                <a:cs typeface="Segoe UI"/>
              </a:rPr>
              <a:t>Exterior</a:t>
            </a:r>
            <a:endParaRPr sz="1350">
              <a:latin typeface="Segoe UI"/>
              <a:cs typeface="Segoe UI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>
              <a:latin typeface="Times New Roman"/>
              <a:cs typeface="Times New Roman"/>
            </a:endParaRPr>
          </a:p>
          <a:p>
            <a:pPr marR="401955" algn="ctr">
              <a:lnSpc>
                <a:spcPct val="100000"/>
              </a:lnSpc>
              <a:spcBef>
                <a:spcPts val="5"/>
              </a:spcBef>
            </a:pPr>
            <a:r>
              <a:rPr sz="1650" spc="-30" dirty="0">
                <a:solidFill>
                  <a:srgbClr val="666666"/>
                </a:solidFill>
                <a:latin typeface="Calibri"/>
                <a:cs typeface="Calibri"/>
              </a:rPr>
              <a:t>104</a:t>
            </a:r>
            <a:r>
              <a:rPr sz="1650" spc="5" dirty="0">
                <a:solidFill>
                  <a:srgbClr val="666666"/>
                </a:solidFill>
                <a:latin typeface="Calibri"/>
                <a:cs typeface="Calibri"/>
              </a:rPr>
              <a:t> </a:t>
            </a:r>
            <a:r>
              <a:rPr sz="1650" spc="-70" dirty="0">
                <a:solidFill>
                  <a:srgbClr val="666666"/>
                </a:solidFill>
                <a:latin typeface="Calibri"/>
                <a:cs typeface="Calibri"/>
              </a:rPr>
              <a:t>(6,88%)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73865" y="4625737"/>
            <a:ext cx="623570" cy="47625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ts val="1770"/>
              </a:lnSpc>
              <a:spcBef>
                <a:spcPts val="110"/>
              </a:spcBef>
            </a:pPr>
            <a:r>
              <a:rPr sz="1650" spc="-30" dirty="0">
                <a:solidFill>
                  <a:srgbClr val="FFFFFF"/>
                </a:solidFill>
                <a:latin typeface="Calibri"/>
                <a:cs typeface="Calibri"/>
              </a:rPr>
              <a:t>28</a:t>
            </a:r>
            <a:endParaRPr sz="1650">
              <a:latin typeface="Calibri"/>
              <a:cs typeface="Calibri"/>
            </a:endParaRPr>
          </a:p>
          <a:p>
            <a:pPr algn="ctr">
              <a:lnSpc>
                <a:spcPts val="1770"/>
              </a:lnSpc>
            </a:pPr>
            <a:r>
              <a:rPr sz="1650" spc="-145" dirty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sz="1650" spc="-80" dirty="0">
                <a:solidFill>
                  <a:srgbClr val="FFFFFF"/>
                </a:solidFill>
                <a:latin typeface="Calibri"/>
                <a:cs typeface="Calibri"/>
              </a:rPr>
              <a:t>1,</a:t>
            </a:r>
            <a:r>
              <a:rPr sz="1650" spc="15" dirty="0">
                <a:solidFill>
                  <a:srgbClr val="FFFFFF"/>
                </a:solidFill>
                <a:latin typeface="Calibri"/>
                <a:cs typeface="Calibri"/>
              </a:rPr>
              <a:t>85</a:t>
            </a:r>
            <a:r>
              <a:rPr sz="1650" spc="10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r>
              <a:rPr sz="1650" spc="-145" dirty="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83251" y="5317630"/>
            <a:ext cx="98263" cy="1003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83251" y="5541961"/>
            <a:ext cx="98263" cy="959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83251" y="5762329"/>
            <a:ext cx="98263" cy="10032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65310" y="5040507"/>
            <a:ext cx="1675764" cy="8458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1445" marR="586740" indent="-119380">
              <a:lnSpc>
                <a:spcPct val="154000"/>
              </a:lnSpc>
              <a:spcBef>
                <a:spcPts val="95"/>
              </a:spcBef>
            </a:pPr>
            <a:r>
              <a:rPr sz="800" spc="20" dirty="0">
                <a:solidFill>
                  <a:srgbClr val="666666"/>
                </a:solidFill>
                <a:latin typeface="Segoe UI"/>
                <a:cs typeface="Segoe UI"/>
              </a:rPr>
              <a:t>Objeto </a:t>
            </a:r>
            <a:r>
              <a:rPr sz="800" spc="25" dirty="0">
                <a:solidFill>
                  <a:srgbClr val="666666"/>
                </a:solidFill>
                <a:latin typeface="Segoe UI"/>
                <a:cs typeface="Segoe UI"/>
              </a:rPr>
              <a:t>do </a:t>
            </a:r>
            <a:r>
              <a:rPr sz="800" spc="20" dirty="0">
                <a:solidFill>
                  <a:srgbClr val="666666"/>
                </a:solidFill>
                <a:latin typeface="Segoe UI"/>
                <a:cs typeface="Segoe UI"/>
              </a:rPr>
              <a:t>Acesso  </a:t>
            </a:r>
            <a:r>
              <a:rPr sz="800" spc="10" dirty="0">
                <a:solidFill>
                  <a:srgbClr val="666666"/>
                </a:solidFill>
                <a:latin typeface="Segoe UI"/>
                <a:cs typeface="Segoe UI"/>
              </a:rPr>
              <a:t>Patrimônio</a:t>
            </a:r>
            <a:r>
              <a:rPr sz="800" spc="-45" dirty="0">
                <a:solidFill>
                  <a:srgbClr val="666666"/>
                </a:solidFill>
                <a:latin typeface="Segoe UI"/>
                <a:cs typeface="Segoe UI"/>
              </a:rPr>
              <a:t> </a:t>
            </a:r>
            <a:r>
              <a:rPr sz="800" spc="10" dirty="0">
                <a:solidFill>
                  <a:srgbClr val="666666"/>
                </a:solidFill>
                <a:latin typeface="Segoe UI"/>
                <a:cs typeface="Segoe UI"/>
              </a:rPr>
              <a:t>Genético</a:t>
            </a:r>
            <a:endParaRPr sz="800">
              <a:latin typeface="Segoe UI"/>
              <a:cs typeface="Segoe UI"/>
            </a:endParaRPr>
          </a:p>
          <a:p>
            <a:pPr marL="131445" marR="5080">
              <a:lnSpc>
                <a:spcPct val="178300"/>
              </a:lnSpc>
              <a:spcBef>
                <a:spcPts val="75"/>
              </a:spcBef>
            </a:pPr>
            <a:r>
              <a:rPr sz="800" spc="10" dirty="0">
                <a:solidFill>
                  <a:srgbClr val="666666"/>
                </a:solidFill>
                <a:latin typeface="Segoe UI"/>
                <a:cs typeface="Segoe UI"/>
              </a:rPr>
              <a:t>Patrimônio Genético </a:t>
            </a:r>
            <a:r>
              <a:rPr sz="800" spc="15" dirty="0">
                <a:solidFill>
                  <a:srgbClr val="666666"/>
                </a:solidFill>
                <a:latin typeface="Segoe UI"/>
                <a:cs typeface="Segoe UI"/>
              </a:rPr>
              <a:t>e Conheci…  Conhecimento </a:t>
            </a:r>
            <a:r>
              <a:rPr sz="800" spc="5" dirty="0">
                <a:solidFill>
                  <a:srgbClr val="666666"/>
                </a:solidFill>
                <a:latin typeface="Segoe UI"/>
                <a:cs typeface="Segoe UI"/>
              </a:rPr>
              <a:t>Tradicional</a:t>
            </a:r>
            <a:r>
              <a:rPr sz="800" spc="-75" dirty="0">
                <a:solidFill>
                  <a:srgbClr val="666666"/>
                </a:solidFill>
                <a:latin typeface="Segoe UI"/>
                <a:cs typeface="Segoe UI"/>
              </a:rPr>
              <a:t> </a:t>
            </a:r>
            <a:r>
              <a:rPr sz="800" spc="15" dirty="0">
                <a:solidFill>
                  <a:srgbClr val="666666"/>
                </a:solidFill>
                <a:latin typeface="Segoe UI"/>
                <a:cs typeface="Segoe UI"/>
              </a:rPr>
              <a:t>Asso…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5080332" y="392796"/>
            <a:ext cx="7448550" cy="3416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-35" dirty="0"/>
              <a:t>Total </a:t>
            </a:r>
            <a:r>
              <a:rPr spc="10" dirty="0"/>
              <a:t>de Cadastros de Acesso que indicaram </a:t>
            </a:r>
            <a:r>
              <a:rPr dirty="0"/>
              <a:t>Parceria </a:t>
            </a:r>
            <a:r>
              <a:rPr spc="10" dirty="0"/>
              <a:t>no</a:t>
            </a:r>
            <a:r>
              <a:rPr spc="35" dirty="0"/>
              <a:t> </a:t>
            </a:r>
            <a:r>
              <a:rPr spc="10" dirty="0"/>
              <a:t>Exterior</a:t>
            </a:r>
          </a:p>
        </p:txBody>
      </p:sp>
      <p:sp>
        <p:nvSpPr>
          <p:cNvPr id="17" name="object 17"/>
          <p:cNvSpPr/>
          <p:nvPr/>
        </p:nvSpPr>
        <p:spPr>
          <a:xfrm>
            <a:off x="6937760" y="1403366"/>
            <a:ext cx="3731260" cy="3721100"/>
          </a:xfrm>
          <a:custGeom>
            <a:avLst/>
            <a:gdLst/>
            <a:ahLst/>
            <a:cxnLst/>
            <a:rect l="l" t="t" r="r" b="b"/>
            <a:pathLst>
              <a:path w="3731259" h="3721100">
                <a:moveTo>
                  <a:pt x="3731001" y="1854200"/>
                </a:moveTo>
                <a:lnTo>
                  <a:pt x="1865467" y="1854200"/>
                </a:lnTo>
                <a:lnTo>
                  <a:pt x="1865467" y="0"/>
                </a:lnTo>
                <a:lnTo>
                  <a:pt x="2042462" y="0"/>
                </a:lnTo>
                <a:lnTo>
                  <a:pt x="2086536" y="12700"/>
                </a:lnTo>
                <a:lnTo>
                  <a:pt x="2130461" y="12700"/>
                </a:lnTo>
                <a:lnTo>
                  <a:pt x="2174236" y="25400"/>
                </a:lnTo>
                <a:lnTo>
                  <a:pt x="2217861" y="25400"/>
                </a:lnTo>
                <a:lnTo>
                  <a:pt x="2304467" y="50800"/>
                </a:lnTo>
                <a:lnTo>
                  <a:pt x="2347398" y="50800"/>
                </a:lnTo>
                <a:lnTo>
                  <a:pt x="2432468" y="76200"/>
                </a:lnTo>
                <a:lnTo>
                  <a:pt x="2474512" y="101600"/>
                </a:lnTo>
                <a:lnTo>
                  <a:pt x="2598533" y="139700"/>
                </a:lnTo>
                <a:lnTo>
                  <a:pt x="2639062" y="165100"/>
                </a:lnTo>
                <a:lnTo>
                  <a:pt x="2679155" y="177800"/>
                </a:lnTo>
                <a:lnTo>
                  <a:pt x="2718810" y="203200"/>
                </a:lnTo>
                <a:lnTo>
                  <a:pt x="2757985" y="215900"/>
                </a:lnTo>
                <a:lnTo>
                  <a:pt x="2834756" y="266700"/>
                </a:lnTo>
                <a:lnTo>
                  <a:pt x="2872354" y="292100"/>
                </a:lnTo>
                <a:lnTo>
                  <a:pt x="2909384" y="317500"/>
                </a:lnTo>
                <a:lnTo>
                  <a:pt x="2945804" y="342900"/>
                </a:lnTo>
                <a:lnTo>
                  <a:pt x="2981614" y="368300"/>
                </a:lnTo>
                <a:lnTo>
                  <a:pt x="3016814" y="393700"/>
                </a:lnTo>
                <a:lnTo>
                  <a:pt x="3051365" y="419100"/>
                </a:lnTo>
                <a:lnTo>
                  <a:pt x="3085227" y="444500"/>
                </a:lnTo>
                <a:lnTo>
                  <a:pt x="3118401" y="482600"/>
                </a:lnTo>
                <a:lnTo>
                  <a:pt x="3150886" y="508000"/>
                </a:lnTo>
                <a:lnTo>
                  <a:pt x="3182647" y="533400"/>
                </a:lnTo>
                <a:lnTo>
                  <a:pt x="3213646" y="571500"/>
                </a:lnTo>
                <a:lnTo>
                  <a:pt x="3243885" y="596900"/>
                </a:lnTo>
                <a:lnTo>
                  <a:pt x="3273362" y="635000"/>
                </a:lnTo>
                <a:lnTo>
                  <a:pt x="3302045" y="673100"/>
                </a:lnTo>
                <a:lnTo>
                  <a:pt x="3329902" y="698500"/>
                </a:lnTo>
                <a:lnTo>
                  <a:pt x="3356932" y="736600"/>
                </a:lnTo>
                <a:lnTo>
                  <a:pt x="3383136" y="774700"/>
                </a:lnTo>
                <a:lnTo>
                  <a:pt x="3408483" y="812800"/>
                </a:lnTo>
                <a:lnTo>
                  <a:pt x="3432946" y="850900"/>
                </a:lnTo>
                <a:lnTo>
                  <a:pt x="3456524" y="889000"/>
                </a:lnTo>
                <a:lnTo>
                  <a:pt x="3479217" y="927100"/>
                </a:lnTo>
                <a:lnTo>
                  <a:pt x="3501000" y="965200"/>
                </a:lnTo>
                <a:lnTo>
                  <a:pt x="3521849" y="1003300"/>
                </a:lnTo>
                <a:lnTo>
                  <a:pt x="3541762" y="1041400"/>
                </a:lnTo>
                <a:lnTo>
                  <a:pt x="3560740" y="1079500"/>
                </a:lnTo>
                <a:lnTo>
                  <a:pt x="3578762" y="1117600"/>
                </a:lnTo>
                <a:lnTo>
                  <a:pt x="3595807" y="1155700"/>
                </a:lnTo>
                <a:lnTo>
                  <a:pt x="3611876" y="1206500"/>
                </a:lnTo>
                <a:lnTo>
                  <a:pt x="3626968" y="1244600"/>
                </a:lnTo>
                <a:lnTo>
                  <a:pt x="3641066" y="1282700"/>
                </a:lnTo>
                <a:lnTo>
                  <a:pt x="3654155" y="1333500"/>
                </a:lnTo>
                <a:lnTo>
                  <a:pt x="3666234" y="1371600"/>
                </a:lnTo>
                <a:lnTo>
                  <a:pt x="3677304" y="1409700"/>
                </a:lnTo>
                <a:lnTo>
                  <a:pt x="3687351" y="1460500"/>
                </a:lnTo>
                <a:lnTo>
                  <a:pt x="3696366" y="1498600"/>
                </a:lnTo>
                <a:lnTo>
                  <a:pt x="3704346" y="1549400"/>
                </a:lnTo>
                <a:lnTo>
                  <a:pt x="3711294" y="1587500"/>
                </a:lnTo>
                <a:lnTo>
                  <a:pt x="3717200" y="1625600"/>
                </a:lnTo>
                <a:lnTo>
                  <a:pt x="3722058" y="1676400"/>
                </a:lnTo>
                <a:lnTo>
                  <a:pt x="3725868" y="1714500"/>
                </a:lnTo>
                <a:lnTo>
                  <a:pt x="3728631" y="1765300"/>
                </a:lnTo>
                <a:lnTo>
                  <a:pt x="3730342" y="1803400"/>
                </a:lnTo>
                <a:lnTo>
                  <a:pt x="3731001" y="1854200"/>
                </a:lnTo>
                <a:close/>
              </a:path>
              <a:path w="3731259" h="3721100">
                <a:moveTo>
                  <a:pt x="2141456" y="3708400"/>
                </a:moveTo>
                <a:lnTo>
                  <a:pt x="1611476" y="3708400"/>
                </a:lnTo>
                <a:lnTo>
                  <a:pt x="1567662" y="3695700"/>
                </a:lnTo>
                <a:lnTo>
                  <a:pt x="1523990" y="3695700"/>
                </a:lnTo>
                <a:lnTo>
                  <a:pt x="1142631" y="3581400"/>
                </a:lnTo>
                <a:lnTo>
                  <a:pt x="1101996" y="3556000"/>
                </a:lnTo>
                <a:lnTo>
                  <a:pt x="1061793" y="3543300"/>
                </a:lnTo>
                <a:lnTo>
                  <a:pt x="1022020" y="3517900"/>
                </a:lnTo>
                <a:lnTo>
                  <a:pt x="982722" y="3505200"/>
                </a:lnTo>
                <a:lnTo>
                  <a:pt x="943945" y="3479800"/>
                </a:lnTo>
                <a:lnTo>
                  <a:pt x="867952" y="3429000"/>
                </a:lnTo>
                <a:lnTo>
                  <a:pt x="830777" y="3403600"/>
                </a:lnTo>
                <a:lnTo>
                  <a:pt x="794208" y="3390900"/>
                </a:lnTo>
                <a:lnTo>
                  <a:pt x="758243" y="3352800"/>
                </a:lnTo>
                <a:lnTo>
                  <a:pt x="722883" y="3327400"/>
                </a:lnTo>
                <a:lnTo>
                  <a:pt x="688168" y="3302000"/>
                </a:lnTo>
                <a:lnTo>
                  <a:pt x="654136" y="3276600"/>
                </a:lnTo>
                <a:lnTo>
                  <a:pt x="620787" y="3251200"/>
                </a:lnTo>
                <a:lnTo>
                  <a:pt x="588123" y="3213100"/>
                </a:lnTo>
                <a:lnTo>
                  <a:pt x="556179" y="3187700"/>
                </a:lnTo>
                <a:lnTo>
                  <a:pt x="524992" y="3149600"/>
                </a:lnTo>
                <a:lnTo>
                  <a:pt x="494561" y="3124200"/>
                </a:lnTo>
                <a:lnTo>
                  <a:pt x="464887" y="3086100"/>
                </a:lnTo>
                <a:lnTo>
                  <a:pt x="436003" y="3060700"/>
                </a:lnTo>
                <a:lnTo>
                  <a:pt x="407941" y="3022600"/>
                </a:lnTo>
                <a:lnTo>
                  <a:pt x="380702" y="2984500"/>
                </a:lnTo>
                <a:lnTo>
                  <a:pt x="354287" y="2946400"/>
                </a:lnTo>
                <a:lnTo>
                  <a:pt x="328723" y="2921000"/>
                </a:lnTo>
                <a:lnTo>
                  <a:pt x="304040" y="2882900"/>
                </a:lnTo>
                <a:lnTo>
                  <a:pt x="280239" y="2844800"/>
                </a:lnTo>
                <a:lnTo>
                  <a:pt x="257320" y="2806700"/>
                </a:lnTo>
                <a:lnTo>
                  <a:pt x="235307" y="2768600"/>
                </a:lnTo>
                <a:lnTo>
                  <a:pt x="214227" y="2730500"/>
                </a:lnTo>
                <a:lnTo>
                  <a:pt x="194078" y="2692400"/>
                </a:lnTo>
                <a:lnTo>
                  <a:pt x="174862" y="2641600"/>
                </a:lnTo>
                <a:lnTo>
                  <a:pt x="156599" y="2603500"/>
                </a:lnTo>
                <a:lnTo>
                  <a:pt x="139310" y="2565400"/>
                </a:lnTo>
                <a:lnTo>
                  <a:pt x="122996" y="2527300"/>
                </a:lnTo>
                <a:lnTo>
                  <a:pt x="107656" y="2476500"/>
                </a:lnTo>
                <a:lnTo>
                  <a:pt x="93307" y="2438400"/>
                </a:lnTo>
                <a:lnTo>
                  <a:pt x="79967" y="2400300"/>
                </a:lnTo>
                <a:lnTo>
                  <a:pt x="67634" y="2362200"/>
                </a:lnTo>
                <a:lnTo>
                  <a:pt x="56309" y="2311400"/>
                </a:lnTo>
                <a:lnTo>
                  <a:pt x="46004" y="2273300"/>
                </a:lnTo>
                <a:lnTo>
                  <a:pt x="36732" y="2222500"/>
                </a:lnTo>
                <a:lnTo>
                  <a:pt x="28492" y="2184400"/>
                </a:lnTo>
                <a:lnTo>
                  <a:pt x="21284" y="2133600"/>
                </a:lnTo>
                <a:lnTo>
                  <a:pt x="15116" y="2095500"/>
                </a:lnTo>
                <a:lnTo>
                  <a:pt x="9996" y="2057400"/>
                </a:lnTo>
                <a:lnTo>
                  <a:pt x="5923" y="2006600"/>
                </a:lnTo>
                <a:lnTo>
                  <a:pt x="2897" y="1968500"/>
                </a:lnTo>
                <a:lnTo>
                  <a:pt x="922" y="1917700"/>
                </a:lnTo>
                <a:lnTo>
                  <a:pt x="0" y="1879600"/>
                </a:lnTo>
                <a:lnTo>
                  <a:pt x="130" y="1828800"/>
                </a:lnTo>
                <a:lnTo>
                  <a:pt x="1314" y="1790700"/>
                </a:lnTo>
                <a:lnTo>
                  <a:pt x="3549" y="1739900"/>
                </a:lnTo>
                <a:lnTo>
                  <a:pt x="6833" y="1701800"/>
                </a:lnTo>
                <a:lnTo>
                  <a:pt x="11167" y="1651000"/>
                </a:lnTo>
                <a:lnTo>
                  <a:pt x="16549" y="1612900"/>
                </a:lnTo>
                <a:lnTo>
                  <a:pt x="22974" y="1562100"/>
                </a:lnTo>
                <a:lnTo>
                  <a:pt x="30435" y="1524000"/>
                </a:lnTo>
                <a:lnTo>
                  <a:pt x="38932" y="1473200"/>
                </a:lnTo>
                <a:lnTo>
                  <a:pt x="48465" y="1435100"/>
                </a:lnTo>
                <a:lnTo>
                  <a:pt x="59022" y="1397000"/>
                </a:lnTo>
                <a:lnTo>
                  <a:pt x="70592" y="1346200"/>
                </a:lnTo>
                <a:lnTo>
                  <a:pt x="83176" y="1308100"/>
                </a:lnTo>
                <a:lnTo>
                  <a:pt x="96773" y="1270000"/>
                </a:lnTo>
                <a:lnTo>
                  <a:pt x="111367" y="1219200"/>
                </a:lnTo>
                <a:lnTo>
                  <a:pt x="126943" y="1181100"/>
                </a:lnTo>
                <a:lnTo>
                  <a:pt x="143500" y="1143000"/>
                </a:lnTo>
                <a:lnTo>
                  <a:pt x="161039" y="1104900"/>
                </a:lnTo>
                <a:lnTo>
                  <a:pt x="179538" y="1054100"/>
                </a:lnTo>
                <a:lnTo>
                  <a:pt x="198978" y="1016000"/>
                </a:lnTo>
                <a:lnTo>
                  <a:pt x="219359" y="977900"/>
                </a:lnTo>
                <a:lnTo>
                  <a:pt x="240681" y="939800"/>
                </a:lnTo>
                <a:lnTo>
                  <a:pt x="262919" y="901700"/>
                </a:lnTo>
                <a:lnTo>
                  <a:pt x="286049" y="863600"/>
                </a:lnTo>
                <a:lnTo>
                  <a:pt x="310070" y="825500"/>
                </a:lnTo>
                <a:lnTo>
                  <a:pt x="334983" y="787400"/>
                </a:lnTo>
                <a:lnTo>
                  <a:pt x="360758" y="762000"/>
                </a:lnTo>
                <a:lnTo>
                  <a:pt x="387368" y="723900"/>
                </a:lnTo>
                <a:lnTo>
                  <a:pt x="414813" y="685800"/>
                </a:lnTo>
                <a:lnTo>
                  <a:pt x="443092" y="647700"/>
                </a:lnTo>
                <a:lnTo>
                  <a:pt x="472172" y="622300"/>
                </a:lnTo>
                <a:lnTo>
                  <a:pt x="502023" y="584200"/>
                </a:lnTo>
                <a:lnTo>
                  <a:pt x="532643" y="558800"/>
                </a:lnTo>
                <a:lnTo>
                  <a:pt x="564033" y="520700"/>
                </a:lnTo>
                <a:lnTo>
                  <a:pt x="596157" y="495300"/>
                </a:lnTo>
                <a:lnTo>
                  <a:pt x="628978" y="457200"/>
                </a:lnTo>
                <a:lnTo>
                  <a:pt x="662498" y="431800"/>
                </a:lnTo>
                <a:lnTo>
                  <a:pt x="696716" y="406400"/>
                </a:lnTo>
                <a:lnTo>
                  <a:pt x="731593" y="381000"/>
                </a:lnTo>
                <a:lnTo>
                  <a:pt x="767090" y="355600"/>
                </a:lnTo>
                <a:lnTo>
                  <a:pt x="803206" y="330200"/>
                </a:lnTo>
                <a:lnTo>
                  <a:pt x="839943" y="304800"/>
                </a:lnTo>
                <a:lnTo>
                  <a:pt x="877258" y="279400"/>
                </a:lnTo>
                <a:lnTo>
                  <a:pt x="953498" y="228600"/>
                </a:lnTo>
                <a:lnTo>
                  <a:pt x="992423" y="215900"/>
                </a:lnTo>
                <a:lnTo>
                  <a:pt x="1071704" y="165100"/>
                </a:lnTo>
                <a:lnTo>
                  <a:pt x="1152779" y="139700"/>
                </a:lnTo>
                <a:lnTo>
                  <a:pt x="1193941" y="114300"/>
                </a:lnTo>
                <a:lnTo>
                  <a:pt x="1491275" y="25400"/>
                </a:lnTo>
                <a:lnTo>
                  <a:pt x="1865467" y="1854200"/>
                </a:lnTo>
                <a:lnTo>
                  <a:pt x="3731001" y="1854200"/>
                </a:lnTo>
                <a:lnTo>
                  <a:pt x="3730606" y="1892300"/>
                </a:lnTo>
                <a:lnTo>
                  <a:pt x="3729158" y="1943100"/>
                </a:lnTo>
                <a:lnTo>
                  <a:pt x="3726660" y="1981200"/>
                </a:lnTo>
                <a:lnTo>
                  <a:pt x="3723112" y="2032000"/>
                </a:lnTo>
                <a:lnTo>
                  <a:pt x="3718517" y="2070100"/>
                </a:lnTo>
                <a:lnTo>
                  <a:pt x="3712872" y="2120900"/>
                </a:lnTo>
                <a:lnTo>
                  <a:pt x="3706186" y="2159000"/>
                </a:lnTo>
                <a:lnTo>
                  <a:pt x="3698465" y="2209800"/>
                </a:lnTo>
                <a:lnTo>
                  <a:pt x="3689709" y="2247900"/>
                </a:lnTo>
                <a:lnTo>
                  <a:pt x="3679919" y="2286000"/>
                </a:lnTo>
                <a:lnTo>
                  <a:pt x="3669105" y="2336800"/>
                </a:lnTo>
                <a:lnTo>
                  <a:pt x="3657280" y="2374900"/>
                </a:lnTo>
                <a:lnTo>
                  <a:pt x="3644444" y="2425700"/>
                </a:lnTo>
                <a:lnTo>
                  <a:pt x="3630596" y="2463800"/>
                </a:lnTo>
                <a:lnTo>
                  <a:pt x="3615752" y="2501900"/>
                </a:lnTo>
                <a:lnTo>
                  <a:pt x="3599930" y="2540000"/>
                </a:lnTo>
                <a:lnTo>
                  <a:pt x="3583128" y="2590800"/>
                </a:lnTo>
                <a:lnTo>
                  <a:pt x="3565348" y="2628900"/>
                </a:lnTo>
                <a:lnTo>
                  <a:pt x="3546609" y="2667000"/>
                </a:lnTo>
                <a:lnTo>
                  <a:pt x="3526931" y="2705100"/>
                </a:lnTo>
                <a:lnTo>
                  <a:pt x="3506316" y="2743200"/>
                </a:lnTo>
                <a:lnTo>
                  <a:pt x="3484764" y="2781300"/>
                </a:lnTo>
                <a:lnTo>
                  <a:pt x="3462298" y="2819400"/>
                </a:lnTo>
                <a:lnTo>
                  <a:pt x="3438944" y="2857500"/>
                </a:lnTo>
                <a:lnTo>
                  <a:pt x="3414701" y="2895600"/>
                </a:lnTo>
                <a:lnTo>
                  <a:pt x="3389571" y="2933700"/>
                </a:lnTo>
                <a:lnTo>
                  <a:pt x="3363581" y="2971800"/>
                </a:lnTo>
                <a:lnTo>
                  <a:pt x="3336760" y="3009900"/>
                </a:lnTo>
                <a:lnTo>
                  <a:pt x="3309109" y="3035300"/>
                </a:lnTo>
                <a:lnTo>
                  <a:pt x="3280627" y="3073400"/>
                </a:lnTo>
                <a:lnTo>
                  <a:pt x="3251348" y="3111500"/>
                </a:lnTo>
                <a:lnTo>
                  <a:pt x="3221303" y="3136900"/>
                </a:lnTo>
                <a:lnTo>
                  <a:pt x="3190492" y="3175000"/>
                </a:lnTo>
                <a:lnTo>
                  <a:pt x="3158917" y="3200400"/>
                </a:lnTo>
                <a:lnTo>
                  <a:pt x="3126612" y="3238500"/>
                </a:lnTo>
                <a:lnTo>
                  <a:pt x="3093613" y="3263900"/>
                </a:lnTo>
                <a:lnTo>
                  <a:pt x="3059922" y="3289300"/>
                </a:lnTo>
                <a:lnTo>
                  <a:pt x="3025537" y="3314700"/>
                </a:lnTo>
                <a:lnTo>
                  <a:pt x="2990498" y="3340100"/>
                </a:lnTo>
                <a:lnTo>
                  <a:pt x="2954844" y="3378200"/>
                </a:lnTo>
                <a:lnTo>
                  <a:pt x="2918575" y="3403600"/>
                </a:lnTo>
                <a:lnTo>
                  <a:pt x="2881691" y="3416300"/>
                </a:lnTo>
                <a:lnTo>
                  <a:pt x="2806246" y="3467100"/>
                </a:lnTo>
                <a:lnTo>
                  <a:pt x="2767727" y="3492500"/>
                </a:lnTo>
                <a:lnTo>
                  <a:pt x="2728676" y="3505200"/>
                </a:lnTo>
                <a:lnTo>
                  <a:pt x="2649160" y="3556000"/>
                </a:lnTo>
                <a:lnTo>
                  <a:pt x="2567874" y="3581400"/>
                </a:lnTo>
                <a:lnTo>
                  <a:pt x="2526614" y="3606800"/>
                </a:lnTo>
                <a:lnTo>
                  <a:pt x="2272140" y="3683000"/>
                </a:lnTo>
                <a:lnTo>
                  <a:pt x="2228767" y="3683000"/>
                </a:lnTo>
                <a:lnTo>
                  <a:pt x="2141456" y="3708400"/>
                </a:lnTo>
                <a:close/>
              </a:path>
              <a:path w="3731259" h="3721100">
                <a:moveTo>
                  <a:pt x="2009370" y="3721100"/>
                </a:moveTo>
                <a:lnTo>
                  <a:pt x="1699536" y="3721100"/>
                </a:lnTo>
                <a:lnTo>
                  <a:pt x="1655434" y="3708400"/>
                </a:lnTo>
                <a:lnTo>
                  <a:pt x="2053521" y="3708400"/>
                </a:lnTo>
                <a:lnTo>
                  <a:pt x="2009370" y="3721100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429035" y="1403367"/>
            <a:ext cx="374650" cy="1864995"/>
          </a:xfrm>
          <a:custGeom>
            <a:avLst/>
            <a:gdLst/>
            <a:ahLst/>
            <a:cxnLst/>
            <a:rect l="l" t="t" r="r" b="b"/>
            <a:pathLst>
              <a:path w="374650" h="1864995">
                <a:moveTo>
                  <a:pt x="374192" y="1864640"/>
                </a:moveTo>
                <a:lnTo>
                  <a:pt x="0" y="37894"/>
                </a:lnTo>
                <a:lnTo>
                  <a:pt x="52985" y="27841"/>
                </a:lnTo>
                <a:lnTo>
                  <a:pt x="106128" y="19334"/>
                </a:lnTo>
                <a:lnTo>
                  <a:pt x="159427" y="12373"/>
                </a:lnTo>
                <a:lnTo>
                  <a:pt x="212883" y="6960"/>
                </a:lnTo>
                <a:lnTo>
                  <a:pt x="266496" y="3093"/>
                </a:lnTo>
                <a:lnTo>
                  <a:pt x="320266" y="773"/>
                </a:lnTo>
                <a:lnTo>
                  <a:pt x="374192" y="0"/>
                </a:lnTo>
                <a:lnTo>
                  <a:pt x="374192" y="1864640"/>
                </a:lnTo>
                <a:close/>
              </a:path>
            </a:pathLst>
          </a:custGeom>
          <a:solidFill>
            <a:srgbClr val="F1C7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995981" y="5169529"/>
            <a:ext cx="137795" cy="186055"/>
          </a:xfrm>
          <a:custGeom>
            <a:avLst/>
            <a:gdLst/>
            <a:ahLst/>
            <a:cxnLst/>
            <a:rect l="l" t="t" r="r" b="b"/>
            <a:pathLst>
              <a:path w="137795" h="186054">
                <a:moveTo>
                  <a:pt x="0" y="0"/>
                </a:moveTo>
                <a:lnTo>
                  <a:pt x="18805" y="185514"/>
                </a:lnTo>
                <a:lnTo>
                  <a:pt x="137352" y="185514"/>
                </a:lnTo>
              </a:path>
            </a:pathLst>
          </a:custGeom>
          <a:ln w="9877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473118" y="1180972"/>
            <a:ext cx="137795" cy="186055"/>
          </a:xfrm>
          <a:custGeom>
            <a:avLst/>
            <a:gdLst/>
            <a:ahLst/>
            <a:cxnLst/>
            <a:rect l="l" t="t" r="r" b="b"/>
            <a:pathLst>
              <a:path w="137795" h="186055">
                <a:moveTo>
                  <a:pt x="137352" y="185514"/>
                </a:moveTo>
                <a:lnTo>
                  <a:pt x="118547" y="0"/>
                </a:lnTo>
                <a:lnTo>
                  <a:pt x="0" y="0"/>
                </a:lnTo>
              </a:path>
            </a:pathLst>
          </a:custGeom>
          <a:ln w="9877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9160150" y="5172902"/>
            <a:ext cx="1967230" cy="3416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050" spc="-40" dirty="0">
                <a:solidFill>
                  <a:srgbClr val="666666"/>
                </a:solidFill>
                <a:latin typeface="Calibri"/>
                <a:cs typeface="Calibri"/>
              </a:rPr>
              <a:t>Não </a:t>
            </a:r>
            <a:r>
              <a:rPr sz="2050" spc="15" dirty="0">
                <a:solidFill>
                  <a:srgbClr val="666666"/>
                </a:solidFill>
                <a:latin typeface="Calibri"/>
                <a:cs typeface="Calibri"/>
              </a:rPr>
              <a:t>45530</a:t>
            </a:r>
            <a:r>
              <a:rPr sz="2050" spc="20" dirty="0">
                <a:solidFill>
                  <a:srgbClr val="666666"/>
                </a:solidFill>
                <a:latin typeface="Calibri"/>
                <a:cs typeface="Calibri"/>
              </a:rPr>
              <a:t> </a:t>
            </a:r>
            <a:r>
              <a:rPr sz="2050" spc="-85" dirty="0">
                <a:solidFill>
                  <a:srgbClr val="666666"/>
                </a:solidFill>
                <a:latin typeface="Calibri"/>
                <a:cs typeface="Calibri"/>
              </a:rPr>
              <a:t>(96,8%)</a:t>
            </a:r>
            <a:endParaRPr sz="205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763247" y="998830"/>
            <a:ext cx="1683385" cy="3416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050" spc="40" dirty="0">
                <a:solidFill>
                  <a:srgbClr val="666666"/>
                </a:solidFill>
                <a:latin typeface="Calibri"/>
                <a:cs typeface="Calibri"/>
              </a:rPr>
              <a:t>Sim </a:t>
            </a:r>
            <a:r>
              <a:rPr sz="2050" spc="-5" dirty="0">
                <a:solidFill>
                  <a:srgbClr val="666666"/>
                </a:solidFill>
                <a:latin typeface="Calibri"/>
                <a:cs typeface="Calibri"/>
              </a:rPr>
              <a:t>1512</a:t>
            </a:r>
            <a:r>
              <a:rPr sz="2050" spc="-80" dirty="0">
                <a:solidFill>
                  <a:srgbClr val="666666"/>
                </a:solidFill>
                <a:latin typeface="Calibri"/>
                <a:cs typeface="Calibri"/>
              </a:rPr>
              <a:t> </a:t>
            </a:r>
            <a:r>
              <a:rPr sz="2050" spc="-90" dirty="0">
                <a:solidFill>
                  <a:srgbClr val="666666"/>
                </a:solidFill>
                <a:latin typeface="Calibri"/>
                <a:cs typeface="Calibri"/>
              </a:rPr>
              <a:t>(3,2%)</a:t>
            </a:r>
            <a:endParaRPr sz="205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28600" y="895059"/>
            <a:ext cx="2955290" cy="309880"/>
          </a:xfrm>
          <a:prstGeom prst="rect">
            <a:avLst/>
          </a:prstGeom>
          <a:solidFill>
            <a:srgbClr val="FF000F">
              <a:alpha val="50195"/>
            </a:srgbClr>
          </a:solidFill>
        </p:spPr>
        <p:txBody>
          <a:bodyPr vert="horz" wrap="square" lIns="0" tIns="51435" rIns="0" bIns="0" rtlCol="0">
            <a:spAutoFit/>
          </a:bodyPr>
          <a:lstStyle/>
          <a:p>
            <a:pPr marL="48895">
              <a:lnSpc>
                <a:spcPct val="100000"/>
              </a:lnSpc>
              <a:spcBef>
                <a:spcPts val="405"/>
              </a:spcBef>
            </a:pPr>
            <a:r>
              <a:rPr sz="1250" b="1" spc="-70" dirty="0">
                <a:solidFill>
                  <a:srgbClr val="333333"/>
                </a:solidFill>
                <a:latin typeface="Segoe UI"/>
                <a:cs typeface="Segoe UI"/>
              </a:rPr>
              <a:t>Dados </a:t>
            </a:r>
            <a:r>
              <a:rPr sz="1250" b="1" spc="-85" dirty="0">
                <a:solidFill>
                  <a:srgbClr val="333333"/>
                </a:solidFill>
                <a:latin typeface="Segoe UI"/>
                <a:cs typeface="Segoe UI"/>
              </a:rPr>
              <a:t>em </a:t>
            </a:r>
            <a:r>
              <a:rPr sz="1250" b="1" spc="-80" dirty="0">
                <a:solidFill>
                  <a:srgbClr val="333333"/>
                </a:solidFill>
                <a:latin typeface="Segoe UI"/>
                <a:cs typeface="Segoe UI"/>
              </a:rPr>
              <a:t>fase </a:t>
            </a:r>
            <a:r>
              <a:rPr sz="1250" b="1" spc="-65" dirty="0">
                <a:solidFill>
                  <a:srgbClr val="333333"/>
                </a:solidFill>
                <a:latin typeface="Segoe UI"/>
                <a:cs typeface="Segoe UI"/>
              </a:rPr>
              <a:t>de</a:t>
            </a:r>
            <a:r>
              <a:rPr sz="1250" b="1" spc="200" dirty="0">
                <a:solidFill>
                  <a:srgbClr val="333333"/>
                </a:solidFill>
                <a:latin typeface="Segoe UI"/>
                <a:cs typeface="Segoe UI"/>
              </a:rPr>
              <a:t> </a:t>
            </a:r>
            <a:r>
              <a:rPr sz="1250" b="1" spc="-70" dirty="0">
                <a:solidFill>
                  <a:srgbClr val="333333"/>
                </a:solidFill>
                <a:latin typeface="Segoe UI"/>
                <a:cs typeface="Segoe UI"/>
              </a:rPr>
              <a:t>consolidação</a:t>
            </a:r>
            <a:endParaRPr sz="1250">
              <a:latin typeface="Segoe UI"/>
              <a:cs typeface="Segoe U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52400" y="152400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0" y="0"/>
                </a:moveTo>
                <a:lnTo>
                  <a:pt x="165100" y="0"/>
                </a:lnTo>
                <a:lnTo>
                  <a:pt x="165100" y="165100"/>
                </a:lnTo>
                <a:lnTo>
                  <a:pt x="0" y="165100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0700" y="1209675"/>
            <a:ext cx="2783205" cy="424180"/>
          </a:xfrm>
          <a:prstGeom prst="rect">
            <a:avLst/>
          </a:prstGeom>
          <a:solidFill>
            <a:srgbClr val="A0DDEE">
              <a:alpha val="50195"/>
            </a:srgbClr>
          </a:solidFill>
        </p:spPr>
        <p:txBody>
          <a:bodyPr vert="horz" wrap="square" lIns="0" tIns="62230" rIns="0" bIns="0" rtlCol="0">
            <a:spAutoFit/>
          </a:bodyPr>
          <a:lstStyle/>
          <a:p>
            <a:pPr marL="36830">
              <a:lnSpc>
                <a:spcPct val="100000"/>
              </a:lnSpc>
              <a:spcBef>
                <a:spcPts val="490"/>
              </a:spcBef>
            </a:pPr>
            <a:r>
              <a:rPr sz="1850" b="1" spc="-90" dirty="0">
                <a:solidFill>
                  <a:srgbClr val="333333"/>
                </a:solidFill>
                <a:latin typeface="Segoe UI"/>
                <a:cs typeface="Segoe UI"/>
              </a:rPr>
              <a:t>Cadastros </a:t>
            </a:r>
            <a:r>
              <a:rPr sz="1850" b="1" spc="-75" dirty="0">
                <a:solidFill>
                  <a:srgbClr val="333333"/>
                </a:solidFill>
                <a:latin typeface="Segoe UI"/>
                <a:cs typeface="Segoe UI"/>
              </a:rPr>
              <a:t>de</a:t>
            </a:r>
            <a:r>
              <a:rPr sz="1850" b="1" spc="80" dirty="0">
                <a:solidFill>
                  <a:srgbClr val="333333"/>
                </a:solidFill>
                <a:latin typeface="Segoe UI"/>
                <a:cs typeface="Segoe UI"/>
              </a:rPr>
              <a:t> </a:t>
            </a:r>
            <a:r>
              <a:rPr sz="1850" b="1" spc="-85" dirty="0">
                <a:solidFill>
                  <a:srgbClr val="333333"/>
                </a:solidFill>
                <a:latin typeface="Segoe UI"/>
                <a:cs typeface="Segoe UI"/>
              </a:rPr>
              <a:t>Acesso</a:t>
            </a:r>
            <a:endParaRPr sz="1850">
              <a:latin typeface="Segoe UI"/>
              <a:cs typeface="Segoe U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19683" y="1957337"/>
            <a:ext cx="3576954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5" dirty="0">
                <a:latin typeface="Segoe UI"/>
                <a:cs typeface="Segoe UI"/>
              </a:rPr>
              <a:t>Cadastros de Acesso por Origem do</a:t>
            </a:r>
            <a:r>
              <a:rPr sz="1550" spc="-85" dirty="0">
                <a:latin typeface="Segoe UI"/>
                <a:cs typeface="Segoe UI"/>
              </a:rPr>
              <a:t> </a:t>
            </a:r>
            <a:r>
              <a:rPr sz="1550" spc="-30" dirty="0">
                <a:latin typeface="Segoe UI"/>
                <a:cs typeface="Segoe UI"/>
              </a:rPr>
              <a:t>CTA</a:t>
            </a:r>
            <a:endParaRPr sz="1550">
              <a:latin typeface="Segoe UI"/>
              <a:cs typeface="Segoe U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456746" y="2729638"/>
            <a:ext cx="2899410" cy="2895600"/>
          </a:xfrm>
          <a:custGeom>
            <a:avLst/>
            <a:gdLst/>
            <a:ahLst/>
            <a:cxnLst/>
            <a:rect l="l" t="t" r="r" b="b"/>
            <a:pathLst>
              <a:path w="2899409" h="2895600">
                <a:moveTo>
                  <a:pt x="2899224" y="1447799"/>
                </a:moveTo>
                <a:lnTo>
                  <a:pt x="1449626" y="1447799"/>
                </a:lnTo>
                <a:lnTo>
                  <a:pt x="1449626" y="0"/>
                </a:lnTo>
                <a:lnTo>
                  <a:pt x="1613175" y="0"/>
                </a:lnTo>
                <a:lnTo>
                  <a:pt x="1645691" y="12699"/>
                </a:lnTo>
                <a:lnTo>
                  <a:pt x="1710423" y="12699"/>
                </a:lnTo>
                <a:lnTo>
                  <a:pt x="1742605" y="25399"/>
                </a:lnTo>
                <a:lnTo>
                  <a:pt x="1774621" y="25399"/>
                </a:lnTo>
                <a:lnTo>
                  <a:pt x="1838154" y="50799"/>
                </a:lnTo>
                <a:lnTo>
                  <a:pt x="1869639" y="50799"/>
                </a:lnTo>
                <a:lnTo>
                  <a:pt x="2023478" y="114299"/>
                </a:lnTo>
                <a:lnTo>
                  <a:pt x="2141371" y="165099"/>
                </a:lnTo>
                <a:lnTo>
                  <a:pt x="2169990" y="190499"/>
                </a:lnTo>
                <a:lnTo>
                  <a:pt x="2226138" y="215899"/>
                </a:lnTo>
                <a:lnTo>
                  <a:pt x="2253610" y="241299"/>
                </a:lnTo>
                <a:lnTo>
                  <a:pt x="2280670" y="253999"/>
                </a:lnTo>
                <a:lnTo>
                  <a:pt x="2307320" y="279399"/>
                </a:lnTo>
                <a:lnTo>
                  <a:pt x="2333531" y="292099"/>
                </a:lnTo>
                <a:lnTo>
                  <a:pt x="2359277" y="317499"/>
                </a:lnTo>
                <a:lnTo>
                  <a:pt x="2384558" y="330199"/>
                </a:lnTo>
                <a:lnTo>
                  <a:pt x="2409373" y="355599"/>
                </a:lnTo>
                <a:lnTo>
                  <a:pt x="2433699" y="380999"/>
                </a:lnTo>
                <a:lnTo>
                  <a:pt x="2457508" y="406399"/>
                </a:lnTo>
                <a:lnTo>
                  <a:pt x="2480803" y="419099"/>
                </a:lnTo>
                <a:lnTo>
                  <a:pt x="2525822" y="469899"/>
                </a:lnTo>
                <a:lnTo>
                  <a:pt x="2568619" y="520699"/>
                </a:lnTo>
                <a:lnTo>
                  <a:pt x="2609149" y="571499"/>
                </a:lnTo>
                <a:lnTo>
                  <a:pt x="2647288" y="622299"/>
                </a:lnTo>
                <a:lnTo>
                  <a:pt x="2665453" y="660399"/>
                </a:lnTo>
                <a:lnTo>
                  <a:pt x="2682998" y="685799"/>
                </a:lnTo>
                <a:lnTo>
                  <a:pt x="2699902" y="711199"/>
                </a:lnTo>
                <a:lnTo>
                  <a:pt x="2716168" y="736599"/>
                </a:lnTo>
                <a:lnTo>
                  <a:pt x="2731794" y="761999"/>
                </a:lnTo>
                <a:lnTo>
                  <a:pt x="2746765" y="800099"/>
                </a:lnTo>
                <a:lnTo>
                  <a:pt x="2761065" y="825499"/>
                </a:lnTo>
                <a:lnTo>
                  <a:pt x="2774695" y="850899"/>
                </a:lnTo>
                <a:lnTo>
                  <a:pt x="2787654" y="888999"/>
                </a:lnTo>
                <a:lnTo>
                  <a:pt x="2799929" y="914399"/>
                </a:lnTo>
                <a:lnTo>
                  <a:pt x="2811508" y="952499"/>
                </a:lnTo>
                <a:lnTo>
                  <a:pt x="2822390" y="977899"/>
                </a:lnTo>
                <a:lnTo>
                  <a:pt x="2832576" y="1015999"/>
                </a:lnTo>
                <a:lnTo>
                  <a:pt x="2842056" y="1041399"/>
                </a:lnTo>
                <a:lnTo>
                  <a:pt x="2850818" y="1066799"/>
                </a:lnTo>
                <a:lnTo>
                  <a:pt x="2858865" y="1104899"/>
                </a:lnTo>
                <a:lnTo>
                  <a:pt x="2866194" y="1142999"/>
                </a:lnTo>
                <a:lnTo>
                  <a:pt x="2872800" y="1168399"/>
                </a:lnTo>
                <a:lnTo>
                  <a:pt x="2878675" y="1206499"/>
                </a:lnTo>
                <a:lnTo>
                  <a:pt x="2883820" y="1231899"/>
                </a:lnTo>
                <a:lnTo>
                  <a:pt x="2888233" y="1269999"/>
                </a:lnTo>
                <a:lnTo>
                  <a:pt x="2891912" y="1295399"/>
                </a:lnTo>
                <a:lnTo>
                  <a:pt x="2894851" y="1333499"/>
                </a:lnTo>
                <a:lnTo>
                  <a:pt x="2897052" y="1358899"/>
                </a:lnTo>
                <a:lnTo>
                  <a:pt x="2898513" y="1396999"/>
                </a:lnTo>
                <a:lnTo>
                  <a:pt x="2899234" y="1435099"/>
                </a:lnTo>
                <a:lnTo>
                  <a:pt x="2899224" y="1447799"/>
                </a:lnTo>
                <a:close/>
              </a:path>
              <a:path w="2899409" h="2895600">
                <a:moveTo>
                  <a:pt x="1930214" y="2819399"/>
                </a:moveTo>
                <a:lnTo>
                  <a:pt x="965616" y="2819399"/>
                </a:lnTo>
                <a:lnTo>
                  <a:pt x="814556" y="2755899"/>
                </a:lnTo>
                <a:lnTo>
                  <a:pt x="785248" y="2730499"/>
                </a:lnTo>
                <a:lnTo>
                  <a:pt x="699451" y="2692399"/>
                </a:lnTo>
                <a:lnTo>
                  <a:pt x="671590" y="2666999"/>
                </a:lnTo>
                <a:lnTo>
                  <a:pt x="644126" y="2654299"/>
                </a:lnTo>
                <a:lnTo>
                  <a:pt x="617089" y="2628899"/>
                </a:lnTo>
                <a:lnTo>
                  <a:pt x="590477" y="2616199"/>
                </a:lnTo>
                <a:lnTo>
                  <a:pt x="564291" y="2590799"/>
                </a:lnTo>
                <a:lnTo>
                  <a:pt x="538557" y="2578099"/>
                </a:lnTo>
                <a:lnTo>
                  <a:pt x="513302" y="2552699"/>
                </a:lnTo>
                <a:lnTo>
                  <a:pt x="488526" y="2527299"/>
                </a:lnTo>
                <a:lnTo>
                  <a:pt x="464228" y="2514599"/>
                </a:lnTo>
                <a:lnTo>
                  <a:pt x="417168" y="2463799"/>
                </a:lnTo>
                <a:lnTo>
                  <a:pt x="372221" y="2412999"/>
                </a:lnTo>
                <a:lnTo>
                  <a:pt x="329475" y="2362199"/>
                </a:lnTo>
                <a:lnTo>
                  <a:pt x="289020" y="2311399"/>
                </a:lnTo>
                <a:lnTo>
                  <a:pt x="250937" y="2260599"/>
                </a:lnTo>
                <a:lnTo>
                  <a:pt x="215306" y="2209799"/>
                </a:lnTo>
                <a:lnTo>
                  <a:pt x="182198" y="2146299"/>
                </a:lnTo>
                <a:lnTo>
                  <a:pt x="166616" y="2120899"/>
                </a:lnTo>
                <a:lnTo>
                  <a:pt x="151682" y="2095499"/>
                </a:lnTo>
                <a:lnTo>
                  <a:pt x="137411" y="2057399"/>
                </a:lnTo>
                <a:lnTo>
                  <a:pt x="123818" y="2031999"/>
                </a:lnTo>
                <a:lnTo>
                  <a:pt x="110904" y="2006599"/>
                </a:lnTo>
                <a:lnTo>
                  <a:pt x="98667" y="1968499"/>
                </a:lnTo>
                <a:lnTo>
                  <a:pt x="87120" y="1943099"/>
                </a:lnTo>
                <a:lnTo>
                  <a:pt x="76276" y="1904999"/>
                </a:lnTo>
                <a:lnTo>
                  <a:pt x="66134" y="1879599"/>
                </a:lnTo>
                <a:lnTo>
                  <a:pt x="56695" y="1841499"/>
                </a:lnTo>
                <a:lnTo>
                  <a:pt x="47967" y="1816099"/>
                </a:lnTo>
                <a:lnTo>
                  <a:pt x="39960" y="1777999"/>
                </a:lnTo>
                <a:lnTo>
                  <a:pt x="32674" y="1752599"/>
                </a:lnTo>
                <a:lnTo>
                  <a:pt x="26109" y="1714499"/>
                </a:lnTo>
                <a:lnTo>
                  <a:pt x="20271" y="1689099"/>
                </a:lnTo>
                <a:lnTo>
                  <a:pt x="15167" y="1650999"/>
                </a:lnTo>
                <a:lnTo>
                  <a:pt x="10796" y="1625599"/>
                </a:lnTo>
                <a:lnTo>
                  <a:pt x="7159" y="1587499"/>
                </a:lnTo>
                <a:lnTo>
                  <a:pt x="4259" y="1562099"/>
                </a:lnTo>
                <a:lnTo>
                  <a:pt x="2099" y="1523999"/>
                </a:lnTo>
                <a:lnTo>
                  <a:pt x="679" y="1485899"/>
                </a:lnTo>
                <a:lnTo>
                  <a:pt x="0" y="1460499"/>
                </a:lnTo>
                <a:lnTo>
                  <a:pt x="61" y="1422399"/>
                </a:lnTo>
                <a:lnTo>
                  <a:pt x="863" y="1396999"/>
                </a:lnTo>
                <a:lnTo>
                  <a:pt x="2406" y="1358899"/>
                </a:lnTo>
                <a:lnTo>
                  <a:pt x="4690" y="1333499"/>
                </a:lnTo>
                <a:lnTo>
                  <a:pt x="7712" y="1295399"/>
                </a:lnTo>
                <a:lnTo>
                  <a:pt x="11469" y="1257299"/>
                </a:lnTo>
                <a:lnTo>
                  <a:pt x="15962" y="1231899"/>
                </a:lnTo>
                <a:lnTo>
                  <a:pt x="21191" y="1193799"/>
                </a:lnTo>
                <a:lnTo>
                  <a:pt x="27149" y="1168399"/>
                </a:lnTo>
                <a:lnTo>
                  <a:pt x="33832" y="1130299"/>
                </a:lnTo>
                <a:lnTo>
                  <a:pt x="41238" y="1104899"/>
                </a:lnTo>
                <a:lnTo>
                  <a:pt x="49368" y="1066799"/>
                </a:lnTo>
                <a:lnTo>
                  <a:pt x="58214" y="1041399"/>
                </a:lnTo>
                <a:lnTo>
                  <a:pt x="67767" y="1003299"/>
                </a:lnTo>
                <a:lnTo>
                  <a:pt x="78026" y="977899"/>
                </a:lnTo>
                <a:lnTo>
                  <a:pt x="88992" y="939799"/>
                </a:lnTo>
                <a:lnTo>
                  <a:pt x="100653" y="914399"/>
                </a:lnTo>
                <a:lnTo>
                  <a:pt x="112997" y="888999"/>
                </a:lnTo>
                <a:lnTo>
                  <a:pt x="126025" y="850899"/>
                </a:lnTo>
                <a:lnTo>
                  <a:pt x="139737" y="825499"/>
                </a:lnTo>
                <a:lnTo>
                  <a:pt x="154118" y="800099"/>
                </a:lnTo>
                <a:lnTo>
                  <a:pt x="169153" y="761999"/>
                </a:lnTo>
                <a:lnTo>
                  <a:pt x="184844" y="736599"/>
                </a:lnTo>
                <a:lnTo>
                  <a:pt x="201189" y="711199"/>
                </a:lnTo>
                <a:lnTo>
                  <a:pt x="218172" y="673099"/>
                </a:lnTo>
                <a:lnTo>
                  <a:pt x="235776" y="647699"/>
                </a:lnTo>
                <a:lnTo>
                  <a:pt x="272846" y="596899"/>
                </a:lnTo>
                <a:lnTo>
                  <a:pt x="312321" y="546099"/>
                </a:lnTo>
                <a:lnTo>
                  <a:pt x="354123" y="495299"/>
                </a:lnTo>
                <a:lnTo>
                  <a:pt x="398163" y="444499"/>
                </a:lnTo>
                <a:lnTo>
                  <a:pt x="444354" y="393699"/>
                </a:lnTo>
                <a:lnTo>
                  <a:pt x="468232" y="380999"/>
                </a:lnTo>
                <a:lnTo>
                  <a:pt x="492599" y="355599"/>
                </a:lnTo>
                <a:lnTo>
                  <a:pt x="517456" y="330199"/>
                </a:lnTo>
                <a:lnTo>
                  <a:pt x="542802" y="317499"/>
                </a:lnTo>
                <a:lnTo>
                  <a:pt x="568612" y="292099"/>
                </a:lnTo>
                <a:lnTo>
                  <a:pt x="594858" y="266699"/>
                </a:lnTo>
                <a:lnTo>
                  <a:pt x="648663" y="241299"/>
                </a:lnTo>
                <a:lnTo>
                  <a:pt x="676193" y="215899"/>
                </a:lnTo>
                <a:lnTo>
                  <a:pt x="704104" y="203199"/>
                </a:lnTo>
                <a:lnTo>
                  <a:pt x="732397" y="177799"/>
                </a:lnTo>
                <a:lnTo>
                  <a:pt x="761071" y="165099"/>
                </a:lnTo>
                <a:lnTo>
                  <a:pt x="1449626" y="1447799"/>
                </a:lnTo>
                <a:lnTo>
                  <a:pt x="2899224" y="1447799"/>
                </a:lnTo>
                <a:lnTo>
                  <a:pt x="2899214" y="1460499"/>
                </a:lnTo>
                <a:lnTo>
                  <a:pt x="2898452" y="1498599"/>
                </a:lnTo>
                <a:lnTo>
                  <a:pt x="2894707" y="1562099"/>
                </a:lnTo>
                <a:lnTo>
                  <a:pt x="2891727" y="1587499"/>
                </a:lnTo>
                <a:lnTo>
                  <a:pt x="2888010" y="1625599"/>
                </a:lnTo>
                <a:lnTo>
                  <a:pt x="2883555" y="1663699"/>
                </a:lnTo>
                <a:lnTo>
                  <a:pt x="2878368" y="1689099"/>
                </a:lnTo>
                <a:lnTo>
                  <a:pt x="2872453" y="1727199"/>
                </a:lnTo>
                <a:lnTo>
                  <a:pt x="2865810" y="1752599"/>
                </a:lnTo>
                <a:lnTo>
                  <a:pt x="2858440" y="1790699"/>
                </a:lnTo>
                <a:lnTo>
                  <a:pt x="2850350" y="1816099"/>
                </a:lnTo>
                <a:lnTo>
                  <a:pt x="2841548" y="1854199"/>
                </a:lnTo>
                <a:lnTo>
                  <a:pt x="2832034" y="1879599"/>
                </a:lnTo>
                <a:lnTo>
                  <a:pt x="2821809" y="1917699"/>
                </a:lnTo>
                <a:lnTo>
                  <a:pt x="2810882" y="1943099"/>
                </a:lnTo>
                <a:lnTo>
                  <a:pt x="2799265" y="1981199"/>
                </a:lnTo>
                <a:lnTo>
                  <a:pt x="2786958" y="2006599"/>
                </a:lnTo>
                <a:lnTo>
                  <a:pt x="2773961" y="2031999"/>
                </a:lnTo>
                <a:lnTo>
                  <a:pt x="2760287" y="2070099"/>
                </a:lnTo>
                <a:lnTo>
                  <a:pt x="2745951" y="2095499"/>
                </a:lnTo>
                <a:lnTo>
                  <a:pt x="2730951" y="2120899"/>
                </a:lnTo>
                <a:lnTo>
                  <a:pt x="2715288" y="2158999"/>
                </a:lnTo>
                <a:lnTo>
                  <a:pt x="2698979" y="2184399"/>
                </a:lnTo>
                <a:lnTo>
                  <a:pt x="2682040" y="2209799"/>
                </a:lnTo>
                <a:lnTo>
                  <a:pt x="2664470" y="2235199"/>
                </a:lnTo>
                <a:lnTo>
                  <a:pt x="2646270" y="2260599"/>
                </a:lnTo>
                <a:lnTo>
                  <a:pt x="2627459" y="2285999"/>
                </a:lnTo>
                <a:lnTo>
                  <a:pt x="2608055" y="2324099"/>
                </a:lnTo>
                <a:lnTo>
                  <a:pt x="2567470" y="2374899"/>
                </a:lnTo>
                <a:lnTo>
                  <a:pt x="2524601" y="2425699"/>
                </a:lnTo>
                <a:lnTo>
                  <a:pt x="2502342" y="2438399"/>
                </a:lnTo>
                <a:lnTo>
                  <a:pt x="2479533" y="2463799"/>
                </a:lnTo>
                <a:lnTo>
                  <a:pt x="2456198" y="2489199"/>
                </a:lnTo>
                <a:lnTo>
                  <a:pt x="2432360" y="2514599"/>
                </a:lnTo>
                <a:lnTo>
                  <a:pt x="2408020" y="2539999"/>
                </a:lnTo>
                <a:lnTo>
                  <a:pt x="2383177" y="2552699"/>
                </a:lnTo>
                <a:lnTo>
                  <a:pt x="2357857" y="2578099"/>
                </a:lnTo>
                <a:lnTo>
                  <a:pt x="2332086" y="2603499"/>
                </a:lnTo>
                <a:lnTo>
                  <a:pt x="2305864" y="2616199"/>
                </a:lnTo>
                <a:lnTo>
                  <a:pt x="2279190" y="2641599"/>
                </a:lnTo>
                <a:lnTo>
                  <a:pt x="2224599" y="2666999"/>
                </a:lnTo>
                <a:lnTo>
                  <a:pt x="2196709" y="2692399"/>
                </a:lnTo>
                <a:lnTo>
                  <a:pt x="2139769" y="2717799"/>
                </a:lnTo>
                <a:lnTo>
                  <a:pt x="2110777" y="2743199"/>
                </a:lnTo>
                <a:lnTo>
                  <a:pt x="1991551" y="2793999"/>
                </a:lnTo>
                <a:lnTo>
                  <a:pt x="1930214" y="2819399"/>
                </a:lnTo>
                <a:close/>
              </a:path>
              <a:path w="2899409" h="2895600">
                <a:moveTo>
                  <a:pt x="1804720" y="2857499"/>
                </a:moveTo>
                <a:lnTo>
                  <a:pt x="1091015" y="2857499"/>
                </a:lnTo>
                <a:lnTo>
                  <a:pt x="996627" y="2819399"/>
                </a:lnTo>
                <a:lnTo>
                  <a:pt x="1899162" y="2819399"/>
                </a:lnTo>
                <a:lnTo>
                  <a:pt x="1804720" y="2857499"/>
                </a:lnTo>
                <a:close/>
              </a:path>
              <a:path w="2899409" h="2895600">
                <a:moveTo>
                  <a:pt x="1740820" y="2870199"/>
                </a:moveTo>
                <a:lnTo>
                  <a:pt x="1154879" y="2870199"/>
                </a:lnTo>
                <a:lnTo>
                  <a:pt x="1122855" y="2857499"/>
                </a:lnTo>
                <a:lnTo>
                  <a:pt x="1772845" y="2857499"/>
                </a:lnTo>
                <a:lnTo>
                  <a:pt x="1740820" y="2870199"/>
                </a:lnTo>
                <a:close/>
              </a:path>
              <a:path w="2899409" h="2895600">
                <a:moveTo>
                  <a:pt x="1676324" y="2882899"/>
                </a:moveTo>
                <a:lnTo>
                  <a:pt x="1219345" y="2882899"/>
                </a:lnTo>
                <a:lnTo>
                  <a:pt x="1187053" y="2870199"/>
                </a:lnTo>
                <a:lnTo>
                  <a:pt x="1708647" y="2870199"/>
                </a:lnTo>
                <a:lnTo>
                  <a:pt x="1676324" y="2882899"/>
                </a:lnTo>
                <a:close/>
              </a:path>
              <a:path w="2899409" h="2895600">
                <a:moveTo>
                  <a:pt x="1578761" y="2895599"/>
                </a:moveTo>
                <a:lnTo>
                  <a:pt x="1316894" y="2895599"/>
                </a:lnTo>
                <a:lnTo>
                  <a:pt x="1284282" y="2882899"/>
                </a:lnTo>
                <a:lnTo>
                  <a:pt x="1611365" y="2882899"/>
                </a:lnTo>
                <a:lnTo>
                  <a:pt x="1578761" y="2895599"/>
                </a:lnTo>
                <a:close/>
              </a:path>
            </a:pathLst>
          </a:custGeom>
          <a:solidFill>
            <a:srgbClr val="FF0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217818" y="2730634"/>
            <a:ext cx="688975" cy="1450975"/>
          </a:xfrm>
          <a:custGeom>
            <a:avLst/>
            <a:gdLst/>
            <a:ahLst/>
            <a:cxnLst/>
            <a:rect l="l" t="t" r="r" b="b"/>
            <a:pathLst>
              <a:path w="688975" h="1450975">
                <a:moveTo>
                  <a:pt x="688555" y="1450740"/>
                </a:moveTo>
                <a:lnTo>
                  <a:pt x="0" y="173206"/>
                </a:lnTo>
                <a:lnTo>
                  <a:pt x="45972" y="149364"/>
                </a:lnTo>
                <a:lnTo>
                  <a:pt x="92422" y="127274"/>
                </a:lnTo>
                <a:lnTo>
                  <a:pt x="139349" y="106938"/>
                </a:lnTo>
                <a:lnTo>
                  <a:pt x="186753" y="88355"/>
                </a:lnTo>
                <a:lnTo>
                  <a:pt x="234634" y="71525"/>
                </a:lnTo>
                <a:lnTo>
                  <a:pt x="282992" y="56448"/>
                </a:lnTo>
                <a:lnTo>
                  <a:pt x="331826" y="43124"/>
                </a:lnTo>
                <a:lnTo>
                  <a:pt x="381138" y="31554"/>
                </a:lnTo>
                <a:lnTo>
                  <a:pt x="430927" y="21737"/>
                </a:lnTo>
                <a:lnTo>
                  <a:pt x="481192" y="13673"/>
                </a:lnTo>
                <a:lnTo>
                  <a:pt x="531935" y="7362"/>
                </a:lnTo>
                <a:lnTo>
                  <a:pt x="583154" y="2804"/>
                </a:lnTo>
                <a:lnTo>
                  <a:pt x="634851" y="0"/>
                </a:lnTo>
                <a:lnTo>
                  <a:pt x="688555" y="1450740"/>
                </a:lnTo>
                <a:close/>
              </a:path>
            </a:pathLst>
          </a:custGeom>
          <a:solidFill>
            <a:srgbClr val="0189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879521" y="2729638"/>
            <a:ext cx="0" cy="1452245"/>
          </a:xfrm>
          <a:custGeom>
            <a:avLst/>
            <a:gdLst/>
            <a:ahLst/>
            <a:cxnLst/>
            <a:rect l="l" t="t" r="r" b="b"/>
            <a:pathLst>
              <a:path h="1452245">
                <a:moveTo>
                  <a:pt x="0" y="0"/>
                </a:moveTo>
                <a:lnTo>
                  <a:pt x="0" y="1451736"/>
                </a:lnTo>
              </a:path>
            </a:pathLst>
          </a:custGeom>
          <a:ln w="53703">
            <a:solidFill>
              <a:srgbClr val="F1C7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369374" y="3306663"/>
            <a:ext cx="3047365" cy="298450"/>
          </a:xfrm>
          <a:custGeom>
            <a:avLst/>
            <a:gdLst/>
            <a:ahLst/>
            <a:cxnLst/>
            <a:rect l="l" t="t" r="r" b="b"/>
            <a:pathLst>
              <a:path w="3047365" h="298450">
                <a:moveTo>
                  <a:pt x="3025604" y="297935"/>
                </a:moveTo>
                <a:lnTo>
                  <a:pt x="21535" y="297935"/>
                </a:lnTo>
                <a:lnTo>
                  <a:pt x="14523" y="295026"/>
                </a:lnTo>
                <a:lnTo>
                  <a:pt x="2904" y="283391"/>
                </a:lnTo>
                <a:lnTo>
                  <a:pt x="0" y="276369"/>
                </a:lnTo>
                <a:lnTo>
                  <a:pt x="0" y="21566"/>
                </a:lnTo>
                <a:lnTo>
                  <a:pt x="2904" y="14543"/>
                </a:lnTo>
                <a:lnTo>
                  <a:pt x="14523" y="2908"/>
                </a:lnTo>
                <a:lnTo>
                  <a:pt x="21535" y="0"/>
                </a:lnTo>
                <a:lnTo>
                  <a:pt x="3025604" y="0"/>
                </a:lnTo>
                <a:lnTo>
                  <a:pt x="3032616" y="2908"/>
                </a:lnTo>
                <a:lnTo>
                  <a:pt x="3044235" y="14543"/>
                </a:lnTo>
                <a:lnTo>
                  <a:pt x="3047140" y="21566"/>
                </a:lnTo>
                <a:lnTo>
                  <a:pt x="3047140" y="276369"/>
                </a:lnTo>
                <a:lnTo>
                  <a:pt x="3044235" y="283391"/>
                </a:lnTo>
                <a:lnTo>
                  <a:pt x="3032616" y="295026"/>
                </a:lnTo>
                <a:lnTo>
                  <a:pt x="3025604" y="297935"/>
                </a:lnTo>
                <a:close/>
              </a:path>
            </a:pathLst>
          </a:custGeom>
          <a:solidFill>
            <a:srgbClr val="000000">
              <a:alpha val="4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270345" y="5624075"/>
            <a:ext cx="125095" cy="140970"/>
          </a:xfrm>
          <a:custGeom>
            <a:avLst/>
            <a:gdLst/>
            <a:ahLst/>
            <a:cxnLst/>
            <a:rect l="l" t="t" r="r" b="b"/>
            <a:pathLst>
              <a:path w="125095" h="140970">
                <a:moveTo>
                  <a:pt x="0" y="0"/>
                </a:moveTo>
                <a:lnTo>
                  <a:pt x="35509" y="140751"/>
                </a:lnTo>
                <a:lnTo>
                  <a:pt x="124764" y="140751"/>
                </a:lnTo>
              </a:path>
            </a:pathLst>
          </a:custGeom>
          <a:ln w="7442">
            <a:solidFill>
              <a:srgbClr val="1A1A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388412" y="2605606"/>
            <a:ext cx="127635" cy="140335"/>
          </a:xfrm>
          <a:custGeom>
            <a:avLst/>
            <a:gdLst/>
            <a:ahLst/>
            <a:cxnLst/>
            <a:rect l="l" t="t" r="r" b="b"/>
            <a:pathLst>
              <a:path w="127634" h="140335">
                <a:moveTo>
                  <a:pt x="127361" y="140068"/>
                </a:moveTo>
                <a:lnTo>
                  <a:pt x="89254" y="0"/>
                </a:lnTo>
                <a:lnTo>
                  <a:pt x="0" y="0"/>
                </a:lnTo>
              </a:path>
            </a:pathLst>
          </a:custGeom>
          <a:ln w="7442">
            <a:solidFill>
              <a:srgbClr val="1A1A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412160" y="5603680"/>
            <a:ext cx="1628139" cy="31496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>
              <a:lnSpc>
                <a:spcPts val="1060"/>
              </a:lnSpc>
              <a:spcBef>
                <a:spcPts val="265"/>
              </a:spcBef>
            </a:pPr>
            <a:r>
              <a:rPr sz="1000" spc="20" dirty="0">
                <a:solidFill>
                  <a:srgbClr val="1A1A1A"/>
                </a:solidFill>
                <a:latin typeface="Calibri"/>
                <a:cs typeface="Calibri"/>
              </a:rPr>
              <a:t>CTA </a:t>
            </a:r>
            <a:r>
              <a:rPr sz="1000" spc="-20" dirty="0">
                <a:solidFill>
                  <a:srgbClr val="1A1A1A"/>
                </a:solidFill>
                <a:latin typeface="Calibri"/>
                <a:cs typeface="Calibri"/>
              </a:rPr>
              <a:t>de </a:t>
            </a:r>
            <a:r>
              <a:rPr sz="1000" dirty="0">
                <a:solidFill>
                  <a:srgbClr val="1A1A1A"/>
                </a:solidFill>
                <a:latin typeface="Calibri"/>
                <a:cs typeface="Calibri"/>
              </a:rPr>
              <a:t>origem </a:t>
            </a:r>
            <a:r>
              <a:rPr sz="1000" spc="-20" dirty="0">
                <a:solidFill>
                  <a:srgbClr val="1A1A1A"/>
                </a:solidFill>
                <a:latin typeface="Calibri"/>
                <a:cs typeface="Calibri"/>
              </a:rPr>
              <a:t>não</a:t>
            </a:r>
            <a:r>
              <a:rPr sz="1000" spc="-55" dirty="0">
                <a:solidFill>
                  <a:srgbClr val="1A1A1A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1A1A1A"/>
                </a:solidFill>
                <a:latin typeface="Calibri"/>
                <a:cs typeface="Calibri"/>
              </a:rPr>
              <a:t>identficável  </a:t>
            </a:r>
            <a:r>
              <a:rPr sz="1000" dirty="0">
                <a:solidFill>
                  <a:srgbClr val="1A1A1A"/>
                </a:solidFill>
                <a:latin typeface="Calibri"/>
                <a:cs typeface="Calibri"/>
              </a:rPr>
              <a:t>6561 </a:t>
            </a:r>
            <a:r>
              <a:rPr sz="1000" spc="-35" dirty="0">
                <a:solidFill>
                  <a:srgbClr val="1A1A1A"/>
                </a:solidFill>
                <a:latin typeface="Calibri"/>
                <a:cs typeface="Calibri"/>
              </a:rPr>
              <a:t>(92,12%)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55906" y="2444459"/>
            <a:ext cx="2615565" cy="3149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R="5080" algn="r">
              <a:lnSpc>
                <a:spcPts val="1130"/>
              </a:lnSpc>
              <a:spcBef>
                <a:spcPts val="114"/>
              </a:spcBef>
            </a:pPr>
            <a:r>
              <a:rPr sz="1000" spc="20" dirty="0">
                <a:solidFill>
                  <a:srgbClr val="1A1A1A"/>
                </a:solidFill>
                <a:latin typeface="Calibri"/>
                <a:cs typeface="Calibri"/>
              </a:rPr>
              <a:t>CTA </a:t>
            </a:r>
            <a:r>
              <a:rPr sz="1000" spc="-20" dirty="0">
                <a:solidFill>
                  <a:srgbClr val="1A1A1A"/>
                </a:solidFill>
                <a:latin typeface="Calibri"/>
                <a:cs typeface="Calibri"/>
              </a:rPr>
              <a:t>de </a:t>
            </a:r>
            <a:r>
              <a:rPr sz="1000" dirty="0">
                <a:solidFill>
                  <a:srgbClr val="1A1A1A"/>
                </a:solidFill>
                <a:latin typeface="Calibri"/>
                <a:cs typeface="Calibri"/>
              </a:rPr>
              <a:t>origem </a:t>
            </a:r>
            <a:r>
              <a:rPr sz="1000" spc="-5" dirty="0">
                <a:solidFill>
                  <a:srgbClr val="1A1A1A"/>
                </a:solidFill>
                <a:latin typeface="Calibri"/>
                <a:cs typeface="Calibri"/>
              </a:rPr>
              <a:t>identificável </a:t>
            </a:r>
            <a:r>
              <a:rPr sz="1000" spc="-15" dirty="0">
                <a:solidFill>
                  <a:srgbClr val="1A1A1A"/>
                </a:solidFill>
                <a:latin typeface="Calibri"/>
                <a:cs typeface="Calibri"/>
              </a:rPr>
              <a:t>direto com </a:t>
            </a:r>
            <a:r>
              <a:rPr sz="1000" spc="-35" dirty="0">
                <a:solidFill>
                  <a:srgbClr val="1A1A1A"/>
                </a:solidFill>
                <a:latin typeface="Calibri"/>
                <a:cs typeface="Calibri"/>
              </a:rPr>
              <a:t>o</a:t>
            </a:r>
            <a:r>
              <a:rPr sz="1000" spc="65" dirty="0">
                <a:solidFill>
                  <a:srgbClr val="1A1A1A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1A1A1A"/>
                </a:solidFill>
                <a:latin typeface="Calibri"/>
                <a:cs typeface="Calibri"/>
              </a:rPr>
              <a:t>provedor</a:t>
            </a:r>
            <a:endParaRPr sz="1000">
              <a:latin typeface="Calibri"/>
              <a:cs typeface="Calibri"/>
            </a:endParaRPr>
          </a:p>
          <a:p>
            <a:pPr marR="5080" algn="r">
              <a:lnSpc>
                <a:spcPts val="1130"/>
              </a:lnSpc>
            </a:pPr>
            <a:r>
              <a:rPr sz="1000" spc="5" dirty="0">
                <a:solidFill>
                  <a:srgbClr val="1A1A1A"/>
                </a:solidFill>
                <a:latin typeface="Calibri"/>
                <a:cs typeface="Calibri"/>
              </a:rPr>
              <a:t>519</a:t>
            </a:r>
            <a:r>
              <a:rPr sz="1000" spc="-80" dirty="0">
                <a:solidFill>
                  <a:srgbClr val="1A1A1A"/>
                </a:solidFill>
                <a:latin typeface="Calibri"/>
                <a:cs typeface="Calibri"/>
              </a:rPr>
              <a:t> </a:t>
            </a:r>
            <a:r>
              <a:rPr sz="1000" spc="-40" dirty="0">
                <a:solidFill>
                  <a:srgbClr val="1A1A1A"/>
                </a:solidFill>
                <a:latin typeface="Calibri"/>
                <a:cs typeface="Calibri"/>
              </a:rPr>
              <a:t>(7,29%)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86426" y="3294484"/>
            <a:ext cx="3013075" cy="29972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45235" marR="5080" indent="-1233170">
              <a:lnSpc>
                <a:spcPct val="78200"/>
              </a:lnSpc>
              <a:spcBef>
                <a:spcPts val="375"/>
              </a:spcBef>
            </a:pPr>
            <a:r>
              <a:rPr sz="1000" spc="20" dirty="0">
                <a:solidFill>
                  <a:srgbClr val="FFFFFF"/>
                </a:solidFill>
                <a:latin typeface="Calibri"/>
                <a:cs typeface="Calibri"/>
              </a:rPr>
              <a:t>CTA </a:t>
            </a:r>
            <a:r>
              <a:rPr sz="1000" spc="-20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000" dirty="0">
                <a:solidFill>
                  <a:srgbClr val="FFFFFF"/>
                </a:solidFill>
                <a:latin typeface="Calibri"/>
                <a:cs typeface="Calibri"/>
              </a:rPr>
              <a:t>origem </a:t>
            </a:r>
            <a:r>
              <a:rPr sz="1000" spc="-5" dirty="0">
                <a:solidFill>
                  <a:srgbClr val="FFFFFF"/>
                </a:solidFill>
                <a:latin typeface="Calibri"/>
                <a:cs typeface="Calibri"/>
              </a:rPr>
              <a:t>identificável </a:t>
            </a:r>
            <a:r>
              <a:rPr sz="1000" spc="-1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1000" spc="-5" dirty="0">
                <a:solidFill>
                  <a:srgbClr val="FFFFFF"/>
                </a:solidFill>
                <a:latin typeface="Calibri"/>
                <a:cs typeface="Calibri"/>
              </a:rPr>
              <a:t>partir </a:t>
            </a:r>
            <a:r>
              <a:rPr sz="1000" spc="-20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000" spc="-5" dirty="0">
                <a:solidFill>
                  <a:srgbClr val="FFFFFF"/>
                </a:solidFill>
                <a:latin typeface="Calibri"/>
                <a:cs typeface="Calibri"/>
              </a:rPr>
              <a:t>fontes </a:t>
            </a:r>
            <a:r>
              <a:rPr sz="1000" spc="10" dirty="0">
                <a:solidFill>
                  <a:srgbClr val="FFFFFF"/>
                </a:solidFill>
                <a:latin typeface="Calibri"/>
                <a:cs typeface="Calibri"/>
              </a:rPr>
              <a:t>secundárias  </a:t>
            </a:r>
            <a:r>
              <a:rPr sz="1000" spc="-15" dirty="0">
                <a:solidFill>
                  <a:srgbClr val="FFFFFF"/>
                </a:solidFill>
                <a:latin typeface="Calibri"/>
                <a:cs typeface="Calibri"/>
              </a:rPr>
              <a:t>42</a:t>
            </a:r>
            <a:r>
              <a:rPr sz="10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-35" dirty="0">
                <a:solidFill>
                  <a:srgbClr val="FFFFFF"/>
                </a:solidFill>
                <a:latin typeface="Calibri"/>
                <a:cs typeface="Calibri"/>
              </a:rPr>
              <a:t>(0,59%)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957828" y="6195803"/>
            <a:ext cx="70515" cy="736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039517" y="6141863"/>
            <a:ext cx="1800860" cy="1803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000" spc="-15" dirty="0">
                <a:latin typeface="Segoe UI"/>
                <a:cs typeface="Segoe UI"/>
              </a:rPr>
              <a:t>CTA </a:t>
            </a:r>
            <a:r>
              <a:rPr sz="1000" spc="5" dirty="0">
                <a:latin typeface="Segoe UI"/>
                <a:cs typeface="Segoe UI"/>
              </a:rPr>
              <a:t>de origem não</a:t>
            </a:r>
            <a:r>
              <a:rPr sz="1000" spc="-35" dirty="0">
                <a:latin typeface="Segoe UI"/>
                <a:cs typeface="Segoe UI"/>
              </a:rPr>
              <a:t> </a:t>
            </a:r>
            <a:r>
              <a:rPr sz="1000" spc="5" dirty="0">
                <a:latin typeface="Segoe UI"/>
                <a:cs typeface="Segoe UI"/>
              </a:rPr>
              <a:t>identficável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886164" y="6195803"/>
            <a:ext cx="75939" cy="736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967887" y="6141863"/>
            <a:ext cx="1606550" cy="1803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000" spc="-15" dirty="0">
                <a:latin typeface="Segoe UI"/>
                <a:cs typeface="Segoe UI"/>
              </a:rPr>
              <a:t>CTA </a:t>
            </a:r>
            <a:r>
              <a:rPr sz="1000" spc="5" dirty="0">
                <a:latin typeface="Segoe UI"/>
                <a:cs typeface="Segoe UI"/>
              </a:rPr>
              <a:t>identificável -</a:t>
            </a:r>
            <a:r>
              <a:rPr sz="1000" spc="-45" dirty="0">
                <a:latin typeface="Segoe UI"/>
                <a:cs typeface="Segoe UI"/>
              </a:rPr>
              <a:t> </a:t>
            </a:r>
            <a:r>
              <a:rPr sz="1000" spc="5" dirty="0">
                <a:latin typeface="Segoe UI"/>
                <a:cs typeface="Segoe UI"/>
              </a:rPr>
              <a:t>provedor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620012" y="6195803"/>
            <a:ext cx="75939" cy="736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8701851" y="6141863"/>
            <a:ext cx="2140585" cy="1803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000" spc="-15" dirty="0">
                <a:latin typeface="Segoe UI"/>
                <a:cs typeface="Segoe UI"/>
              </a:rPr>
              <a:t>CTA </a:t>
            </a:r>
            <a:r>
              <a:rPr sz="1000" spc="5" dirty="0">
                <a:latin typeface="Segoe UI"/>
                <a:cs typeface="Segoe UI"/>
              </a:rPr>
              <a:t>identificável - fontes</a:t>
            </a:r>
            <a:r>
              <a:rPr sz="1000" spc="-35" dirty="0">
                <a:latin typeface="Segoe UI"/>
                <a:cs typeface="Segoe UI"/>
              </a:rPr>
              <a:t> </a:t>
            </a:r>
            <a:r>
              <a:rPr sz="1000" spc="5" dirty="0">
                <a:latin typeface="Segoe UI"/>
                <a:cs typeface="Segoe UI"/>
              </a:rPr>
              <a:t>secundárias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248668" y="1878607"/>
            <a:ext cx="1875789" cy="2044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50" spc="10" dirty="0">
                <a:latin typeface="Segoe UI"/>
                <a:cs typeface="Segoe UI"/>
              </a:rPr>
              <a:t>Cadastros de Acesso ao</a:t>
            </a:r>
            <a:r>
              <a:rPr sz="1150" spc="-75" dirty="0">
                <a:latin typeface="Segoe UI"/>
                <a:cs typeface="Segoe UI"/>
              </a:rPr>
              <a:t> </a:t>
            </a:r>
            <a:r>
              <a:rPr sz="1150" spc="-20" dirty="0">
                <a:latin typeface="Segoe UI"/>
                <a:cs typeface="Segoe UI"/>
              </a:rPr>
              <a:t>CTA</a:t>
            </a:r>
            <a:endParaRPr sz="1150">
              <a:latin typeface="Segoe UI"/>
              <a:cs typeface="Segoe U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941000" y="2158471"/>
            <a:ext cx="2335530" cy="1170305"/>
          </a:xfrm>
          <a:custGeom>
            <a:avLst/>
            <a:gdLst/>
            <a:ahLst/>
            <a:cxnLst/>
            <a:rect l="l" t="t" r="r" b="b"/>
            <a:pathLst>
              <a:path w="2335529" h="1170304">
                <a:moveTo>
                  <a:pt x="350260" y="1169765"/>
                </a:moveTo>
                <a:lnTo>
                  <a:pt x="0" y="1169765"/>
                </a:lnTo>
                <a:lnTo>
                  <a:pt x="351" y="1141049"/>
                </a:lnTo>
                <a:lnTo>
                  <a:pt x="3162" y="1083720"/>
                </a:lnTo>
                <a:lnTo>
                  <a:pt x="8781" y="1026565"/>
                </a:lnTo>
                <a:lnTo>
                  <a:pt x="17187" y="969788"/>
                </a:lnTo>
                <a:lnTo>
                  <a:pt x="28370" y="913459"/>
                </a:lnTo>
                <a:lnTo>
                  <a:pt x="42290" y="857782"/>
                </a:lnTo>
                <a:lnTo>
                  <a:pt x="58929" y="802823"/>
                </a:lnTo>
                <a:lnTo>
                  <a:pt x="78229" y="748780"/>
                </a:lnTo>
                <a:lnTo>
                  <a:pt x="100166" y="695720"/>
                </a:lnTo>
                <a:lnTo>
                  <a:pt x="124660" y="643833"/>
                </a:lnTo>
                <a:lnTo>
                  <a:pt x="151681" y="593182"/>
                </a:lnTo>
                <a:lnTo>
                  <a:pt x="181133" y="543950"/>
                </a:lnTo>
                <a:lnTo>
                  <a:pt x="212980" y="496197"/>
                </a:lnTo>
                <a:lnTo>
                  <a:pt x="247107" y="450095"/>
                </a:lnTo>
                <a:lnTo>
                  <a:pt x="283472" y="405699"/>
                </a:lnTo>
                <a:lnTo>
                  <a:pt x="321944" y="363170"/>
                </a:lnTo>
                <a:lnTo>
                  <a:pt x="362478" y="322560"/>
                </a:lnTo>
                <a:lnTo>
                  <a:pt x="404926" y="284014"/>
                </a:lnTo>
                <a:lnTo>
                  <a:pt x="449237" y="247579"/>
                </a:lnTo>
                <a:lnTo>
                  <a:pt x="495251" y="213387"/>
                </a:lnTo>
                <a:lnTo>
                  <a:pt x="542913" y="181479"/>
                </a:lnTo>
                <a:lnTo>
                  <a:pt x="592051" y="151971"/>
                </a:lnTo>
                <a:lnTo>
                  <a:pt x="642605" y="124898"/>
                </a:lnTo>
                <a:lnTo>
                  <a:pt x="694393" y="100357"/>
                </a:lnTo>
                <a:lnTo>
                  <a:pt x="747352" y="78379"/>
                </a:lnTo>
                <a:lnTo>
                  <a:pt x="801292" y="59042"/>
                </a:lnTo>
                <a:lnTo>
                  <a:pt x="856146" y="42370"/>
                </a:lnTo>
                <a:lnTo>
                  <a:pt x="911718" y="28424"/>
                </a:lnTo>
                <a:lnTo>
                  <a:pt x="967939" y="17219"/>
                </a:lnTo>
                <a:lnTo>
                  <a:pt x="1024607" y="8797"/>
                </a:lnTo>
                <a:lnTo>
                  <a:pt x="1081654" y="3168"/>
                </a:lnTo>
                <a:lnTo>
                  <a:pt x="1138873" y="352"/>
                </a:lnTo>
                <a:lnTo>
                  <a:pt x="1167534" y="0"/>
                </a:lnTo>
                <a:lnTo>
                  <a:pt x="1196196" y="352"/>
                </a:lnTo>
                <a:lnTo>
                  <a:pt x="1253415" y="3168"/>
                </a:lnTo>
                <a:lnTo>
                  <a:pt x="1310462" y="8797"/>
                </a:lnTo>
                <a:lnTo>
                  <a:pt x="1367130" y="17219"/>
                </a:lnTo>
                <a:lnTo>
                  <a:pt x="1423351" y="28424"/>
                </a:lnTo>
                <a:lnTo>
                  <a:pt x="1478923" y="42370"/>
                </a:lnTo>
                <a:lnTo>
                  <a:pt x="1533777" y="59042"/>
                </a:lnTo>
                <a:lnTo>
                  <a:pt x="1587717" y="78379"/>
                </a:lnTo>
                <a:lnTo>
                  <a:pt x="1640676" y="100357"/>
                </a:lnTo>
                <a:lnTo>
                  <a:pt x="1692464" y="124898"/>
                </a:lnTo>
                <a:lnTo>
                  <a:pt x="1743018" y="151971"/>
                </a:lnTo>
                <a:lnTo>
                  <a:pt x="1792156" y="181479"/>
                </a:lnTo>
                <a:lnTo>
                  <a:pt x="1839818" y="213387"/>
                </a:lnTo>
                <a:lnTo>
                  <a:pt x="1885832" y="247579"/>
                </a:lnTo>
                <a:lnTo>
                  <a:pt x="1930143" y="284014"/>
                </a:lnTo>
                <a:lnTo>
                  <a:pt x="1972591" y="322560"/>
                </a:lnTo>
                <a:lnTo>
                  <a:pt x="2001203" y="350929"/>
                </a:lnTo>
                <a:lnTo>
                  <a:pt x="1167534" y="350929"/>
                </a:lnTo>
                <a:lnTo>
                  <a:pt x="1127384" y="351913"/>
                </a:lnTo>
                <a:lnTo>
                  <a:pt x="1087427" y="354863"/>
                </a:lnTo>
                <a:lnTo>
                  <a:pt x="1047663" y="359779"/>
                </a:lnTo>
                <a:lnTo>
                  <a:pt x="1008092" y="366663"/>
                </a:lnTo>
                <a:lnTo>
                  <a:pt x="968905" y="375475"/>
                </a:lnTo>
                <a:lnTo>
                  <a:pt x="930290" y="386179"/>
                </a:lnTo>
                <a:lnTo>
                  <a:pt x="892247" y="398774"/>
                </a:lnTo>
                <a:lnTo>
                  <a:pt x="854777" y="413259"/>
                </a:lnTo>
                <a:lnTo>
                  <a:pt x="818058" y="429562"/>
                </a:lnTo>
                <a:lnTo>
                  <a:pt x="782270" y="447608"/>
                </a:lnTo>
                <a:lnTo>
                  <a:pt x="747410" y="467397"/>
                </a:lnTo>
                <a:lnTo>
                  <a:pt x="713481" y="488928"/>
                </a:lnTo>
                <a:lnTo>
                  <a:pt x="680642" y="512095"/>
                </a:lnTo>
                <a:lnTo>
                  <a:pt x="649055" y="536789"/>
                </a:lnTo>
                <a:lnTo>
                  <a:pt x="618719" y="563011"/>
                </a:lnTo>
                <a:lnTo>
                  <a:pt x="589634" y="590761"/>
                </a:lnTo>
                <a:lnTo>
                  <a:pt x="561937" y="619901"/>
                </a:lnTo>
                <a:lnTo>
                  <a:pt x="535766" y="650295"/>
                </a:lnTo>
                <a:lnTo>
                  <a:pt x="511118" y="681943"/>
                </a:lnTo>
                <a:lnTo>
                  <a:pt x="487996" y="714844"/>
                </a:lnTo>
                <a:lnTo>
                  <a:pt x="466505" y="748838"/>
                </a:lnTo>
                <a:lnTo>
                  <a:pt x="446754" y="783764"/>
                </a:lnTo>
                <a:lnTo>
                  <a:pt x="428743" y="819621"/>
                </a:lnTo>
                <a:lnTo>
                  <a:pt x="412471" y="856410"/>
                </a:lnTo>
                <a:lnTo>
                  <a:pt x="398013" y="893952"/>
                </a:lnTo>
                <a:lnTo>
                  <a:pt x="385443" y="932067"/>
                </a:lnTo>
                <a:lnTo>
                  <a:pt x="374759" y="970756"/>
                </a:lnTo>
                <a:lnTo>
                  <a:pt x="365964" y="1010018"/>
                </a:lnTo>
                <a:lnTo>
                  <a:pt x="359093" y="1049664"/>
                </a:lnTo>
                <a:lnTo>
                  <a:pt x="354186" y="1089504"/>
                </a:lnTo>
                <a:lnTo>
                  <a:pt x="351242" y="1129538"/>
                </a:lnTo>
                <a:lnTo>
                  <a:pt x="350260" y="1169765"/>
                </a:lnTo>
                <a:close/>
              </a:path>
              <a:path w="2335529" h="1170304">
                <a:moveTo>
                  <a:pt x="2335069" y="1169765"/>
                </a:moveTo>
                <a:lnTo>
                  <a:pt x="1984809" y="1169765"/>
                </a:lnTo>
                <a:lnTo>
                  <a:pt x="1983827" y="1129538"/>
                </a:lnTo>
                <a:lnTo>
                  <a:pt x="1980883" y="1089504"/>
                </a:lnTo>
                <a:lnTo>
                  <a:pt x="1975976" y="1049664"/>
                </a:lnTo>
                <a:lnTo>
                  <a:pt x="1969105" y="1010018"/>
                </a:lnTo>
                <a:lnTo>
                  <a:pt x="1960310" y="970756"/>
                </a:lnTo>
                <a:lnTo>
                  <a:pt x="1949626" y="932067"/>
                </a:lnTo>
                <a:lnTo>
                  <a:pt x="1937056" y="893952"/>
                </a:lnTo>
                <a:lnTo>
                  <a:pt x="1922598" y="856410"/>
                </a:lnTo>
                <a:lnTo>
                  <a:pt x="1906326" y="819621"/>
                </a:lnTo>
                <a:lnTo>
                  <a:pt x="1888315" y="783764"/>
                </a:lnTo>
                <a:lnTo>
                  <a:pt x="1868527" y="748780"/>
                </a:lnTo>
                <a:lnTo>
                  <a:pt x="1847073" y="714844"/>
                </a:lnTo>
                <a:lnTo>
                  <a:pt x="1823951" y="681943"/>
                </a:lnTo>
                <a:lnTo>
                  <a:pt x="1799303" y="650295"/>
                </a:lnTo>
                <a:lnTo>
                  <a:pt x="1773131" y="619901"/>
                </a:lnTo>
                <a:lnTo>
                  <a:pt x="1745435" y="590761"/>
                </a:lnTo>
                <a:lnTo>
                  <a:pt x="1716350" y="563011"/>
                </a:lnTo>
                <a:lnTo>
                  <a:pt x="1686014" y="536789"/>
                </a:lnTo>
                <a:lnTo>
                  <a:pt x="1654427" y="512095"/>
                </a:lnTo>
                <a:lnTo>
                  <a:pt x="1621588" y="488928"/>
                </a:lnTo>
                <a:lnTo>
                  <a:pt x="1587659" y="467397"/>
                </a:lnTo>
                <a:lnTo>
                  <a:pt x="1552799" y="447608"/>
                </a:lnTo>
                <a:lnTo>
                  <a:pt x="1517011" y="429562"/>
                </a:lnTo>
                <a:lnTo>
                  <a:pt x="1480292" y="413259"/>
                </a:lnTo>
                <a:lnTo>
                  <a:pt x="1442822" y="398774"/>
                </a:lnTo>
                <a:lnTo>
                  <a:pt x="1404779" y="386179"/>
                </a:lnTo>
                <a:lnTo>
                  <a:pt x="1366164" y="375475"/>
                </a:lnTo>
                <a:lnTo>
                  <a:pt x="1326977" y="366663"/>
                </a:lnTo>
                <a:lnTo>
                  <a:pt x="1287406" y="359779"/>
                </a:lnTo>
                <a:lnTo>
                  <a:pt x="1247642" y="354863"/>
                </a:lnTo>
                <a:lnTo>
                  <a:pt x="1207685" y="351913"/>
                </a:lnTo>
                <a:lnTo>
                  <a:pt x="1167534" y="350929"/>
                </a:lnTo>
                <a:lnTo>
                  <a:pt x="2001203" y="350929"/>
                </a:lnTo>
                <a:lnTo>
                  <a:pt x="2032621" y="384198"/>
                </a:lnTo>
                <a:lnTo>
                  <a:pt x="2070051" y="427674"/>
                </a:lnTo>
                <a:lnTo>
                  <a:pt x="2105308" y="472936"/>
                </a:lnTo>
                <a:lnTo>
                  <a:pt x="2138304" y="519878"/>
                </a:lnTo>
                <a:lnTo>
                  <a:pt x="2168963" y="568385"/>
                </a:lnTo>
                <a:lnTo>
                  <a:pt x="2197208" y="618341"/>
                </a:lnTo>
                <a:lnTo>
                  <a:pt x="2222974" y="669626"/>
                </a:lnTo>
                <a:lnTo>
                  <a:pt x="2246196" y="722115"/>
                </a:lnTo>
                <a:lnTo>
                  <a:pt x="2266821" y="775683"/>
                </a:lnTo>
                <a:lnTo>
                  <a:pt x="2284796" y="830200"/>
                </a:lnTo>
                <a:lnTo>
                  <a:pt x="2300081" y="885535"/>
                </a:lnTo>
                <a:lnTo>
                  <a:pt x="2312635" y="941555"/>
                </a:lnTo>
                <a:lnTo>
                  <a:pt x="2322433" y="998125"/>
                </a:lnTo>
                <a:lnTo>
                  <a:pt x="2329447" y="1055108"/>
                </a:lnTo>
                <a:lnTo>
                  <a:pt x="2333664" y="1112367"/>
                </a:lnTo>
                <a:lnTo>
                  <a:pt x="2334718" y="1141049"/>
                </a:lnTo>
                <a:lnTo>
                  <a:pt x="2335069" y="1169765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941000" y="2792884"/>
            <a:ext cx="441325" cy="535940"/>
          </a:xfrm>
          <a:custGeom>
            <a:avLst/>
            <a:gdLst/>
            <a:ahLst/>
            <a:cxnLst/>
            <a:rect l="l" t="t" r="r" b="b"/>
            <a:pathLst>
              <a:path w="441325" h="535939">
                <a:moveTo>
                  <a:pt x="0" y="535352"/>
                </a:moveTo>
                <a:lnTo>
                  <a:pt x="1069" y="484087"/>
                </a:lnTo>
                <a:lnTo>
                  <a:pt x="4279" y="433341"/>
                </a:lnTo>
                <a:lnTo>
                  <a:pt x="9628" y="383115"/>
                </a:lnTo>
                <a:lnTo>
                  <a:pt x="17116" y="333408"/>
                </a:lnTo>
                <a:lnTo>
                  <a:pt x="26745" y="284220"/>
                </a:lnTo>
                <a:lnTo>
                  <a:pt x="38512" y="235552"/>
                </a:lnTo>
                <a:lnTo>
                  <a:pt x="52420" y="187403"/>
                </a:lnTo>
                <a:lnTo>
                  <a:pt x="68467" y="139773"/>
                </a:lnTo>
                <a:lnTo>
                  <a:pt x="86654" y="92662"/>
                </a:lnTo>
                <a:lnTo>
                  <a:pt x="106980" y="46071"/>
                </a:lnTo>
                <a:lnTo>
                  <a:pt x="129446" y="0"/>
                </a:lnTo>
                <a:lnTo>
                  <a:pt x="440873" y="160605"/>
                </a:lnTo>
                <a:lnTo>
                  <a:pt x="419635" y="205043"/>
                </a:lnTo>
                <a:lnTo>
                  <a:pt x="401230" y="250168"/>
                </a:lnTo>
                <a:lnTo>
                  <a:pt x="385656" y="295980"/>
                </a:lnTo>
                <a:lnTo>
                  <a:pt x="372913" y="342480"/>
                </a:lnTo>
                <a:lnTo>
                  <a:pt x="363002" y="389667"/>
                </a:lnTo>
                <a:lnTo>
                  <a:pt x="355923" y="437541"/>
                </a:lnTo>
                <a:lnTo>
                  <a:pt x="351676" y="486103"/>
                </a:lnTo>
                <a:lnTo>
                  <a:pt x="350260" y="535352"/>
                </a:lnTo>
                <a:lnTo>
                  <a:pt x="0" y="535352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852396" y="3236097"/>
            <a:ext cx="64135" cy="1212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600" dirty="0">
                <a:latin typeface="Calibri"/>
                <a:cs typeface="Calibri"/>
              </a:rPr>
              <a:t>0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300560" y="3236097"/>
            <a:ext cx="219075" cy="1212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600" dirty="0">
                <a:latin typeface="Calibri"/>
                <a:cs typeface="Calibri"/>
              </a:rPr>
              <a:t>47042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728473" y="2809923"/>
            <a:ext cx="760730" cy="544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400" spc="-105" dirty="0">
                <a:solidFill>
                  <a:srgbClr val="333333"/>
                </a:solidFill>
                <a:latin typeface="Arial Narrow"/>
                <a:cs typeface="Arial Narrow"/>
              </a:rPr>
              <a:t>7118</a:t>
            </a:r>
            <a:endParaRPr sz="3400">
              <a:latin typeface="Arial Narrow"/>
              <a:cs typeface="Arial Narrow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790700" y="1633835"/>
            <a:ext cx="2225040" cy="233679"/>
          </a:xfrm>
          <a:prstGeom prst="rect">
            <a:avLst/>
          </a:prstGeom>
          <a:solidFill>
            <a:srgbClr val="FF000F">
              <a:alpha val="50195"/>
            </a:srgbClr>
          </a:solidFill>
        </p:spPr>
        <p:txBody>
          <a:bodyPr vert="horz" wrap="square" lIns="0" tIns="44450" rIns="0" bIns="0" rtlCol="0">
            <a:spAutoFit/>
          </a:bodyPr>
          <a:lstStyle/>
          <a:p>
            <a:pPr marL="36830">
              <a:lnSpc>
                <a:spcPct val="100000"/>
              </a:lnSpc>
              <a:spcBef>
                <a:spcPts val="350"/>
              </a:spcBef>
            </a:pPr>
            <a:r>
              <a:rPr sz="900" b="1" spc="-30" dirty="0">
                <a:solidFill>
                  <a:srgbClr val="333333"/>
                </a:solidFill>
                <a:latin typeface="Segoe UI"/>
                <a:cs typeface="Segoe UI"/>
              </a:rPr>
              <a:t>Dados </a:t>
            </a:r>
            <a:r>
              <a:rPr sz="900" b="1" spc="-35" dirty="0">
                <a:solidFill>
                  <a:srgbClr val="333333"/>
                </a:solidFill>
                <a:latin typeface="Segoe UI"/>
                <a:cs typeface="Segoe UI"/>
              </a:rPr>
              <a:t>em </a:t>
            </a:r>
            <a:r>
              <a:rPr sz="900" b="1" spc="-40" dirty="0">
                <a:solidFill>
                  <a:srgbClr val="333333"/>
                </a:solidFill>
                <a:latin typeface="Segoe UI"/>
                <a:cs typeface="Segoe UI"/>
              </a:rPr>
              <a:t>fase </a:t>
            </a:r>
            <a:r>
              <a:rPr sz="900" b="1" spc="-25" dirty="0">
                <a:solidFill>
                  <a:srgbClr val="333333"/>
                </a:solidFill>
                <a:latin typeface="Segoe UI"/>
                <a:cs typeface="Segoe UI"/>
              </a:rPr>
              <a:t>de</a:t>
            </a:r>
            <a:r>
              <a:rPr sz="900" b="1" spc="114" dirty="0">
                <a:solidFill>
                  <a:srgbClr val="333333"/>
                </a:solidFill>
                <a:latin typeface="Segoe UI"/>
                <a:cs typeface="Segoe UI"/>
              </a:rPr>
              <a:t> </a:t>
            </a:r>
            <a:r>
              <a:rPr sz="900" b="1" spc="-35" dirty="0">
                <a:solidFill>
                  <a:srgbClr val="333333"/>
                </a:solidFill>
                <a:latin typeface="Segoe UI"/>
                <a:cs typeface="Segoe UI"/>
              </a:rPr>
              <a:t>consolidação</a:t>
            </a:r>
            <a:endParaRPr sz="900">
              <a:latin typeface="Segoe UI"/>
              <a:cs typeface="Segoe U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52400" y="152400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0" y="0"/>
                </a:moveTo>
                <a:lnTo>
                  <a:pt x="165100" y="0"/>
                </a:lnTo>
                <a:lnTo>
                  <a:pt x="165100" y="165100"/>
                </a:lnTo>
                <a:lnTo>
                  <a:pt x="0" y="165100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331774"/>
            <a:ext cx="3696335" cy="563880"/>
          </a:xfrm>
          <a:prstGeom prst="rect">
            <a:avLst/>
          </a:prstGeom>
          <a:solidFill>
            <a:srgbClr val="A0DDEE">
              <a:alpha val="50195"/>
            </a:srgbClr>
          </a:solidFill>
        </p:spPr>
        <p:txBody>
          <a:bodyPr vert="horz" wrap="square" lIns="0" tIns="83820" rIns="0" bIns="0" rtlCol="0">
            <a:spAutoFit/>
          </a:bodyPr>
          <a:lstStyle/>
          <a:p>
            <a:pPr marL="48895">
              <a:lnSpc>
                <a:spcPct val="100000"/>
              </a:lnSpc>
              <a:spcBef>
                <a:spcPts val="660"/>
              </a:spcBef>
            </a:pPr>
            <a:r>
              <a:rPr sz="2450" b="1" spc="-114" dirty="0">
                <a:solidFill>
                  <a:srgbClr val="333333"/>
                </a:solidFill>
                <a:latin typeface="Segoe UI"/>
                <a:cs typeface="Segoe UI"/>
              </a:rPr>
              <a:t>Cadastros </a:t>
            </a:r>
            <a:r>
              <a:rPr sz="2450" b="1" spc="-100" dirty="0">
                <a:solidFill>
                  <a:srgbClr val="333333"/>
                </a:solidFill>
                <a:latin typeface="Segoe UI"/>
                <a:cs typeface="Segoe UI"/>
              </a:rPr>
              <a:t>de</a:t>
            </a:r>
            <a:r>
              <a:rPr sz="2450" b="1" spc="110" dirty="0">
                <a:solidFill>
                  <a:srgbClr val="333333"/>
                </a:solidFill>
                <a:latin typeface="Segoe UI"/>
                <a:cs typeface="Segoe UI"/>
              </a:rPr>
              <a:t> </a:t>
            </a:r>
            <a:r>
              <a:rPr sz="2450" b="1" spc="-125" dirty="0">
                <a:solidFill>
                  <a:srgbClr val="333333"/>
                </a:solidFill>
                <a:latin typeface="Segoe UI"/>
                <a:cs typeface="Segoe UI"/>
              </a:rPr>
              <a:t>Remessa</a:t>
            </a:r>
            <a:endParaRPr sz="2450">
              <a:latin typeface="Segoe UI"/>
              <a:cs typeface="Segoe U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16740" y="2252228"/>
            <a:ext cx="2618105" cy="3416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50" spc="10" dirty="0">
                <a:latin typeface="Segoe UI"/>
                <a:cs typeface="Segoe UI"/>
              </a:rPr>
              <a:t>Cadastros de</a:t>
            </a:r>
            <a:r>
              <a:rPr sz="2050" spc="-45" dirty="0">
                <a:latin typeface="Segoe UI"/>
                <a:cs typeface="Segoe UI"/>
              </a:rPr>
              <a:t> </a:t>
            </a:r>
            <a:r>
              <a:rPr sz="2050" dirty="0">
                <a:latin typeface="Segoe UI"/>
                <a:cs typeface="Segoe UI"/>
              </a:rPr>
              <a:t>Remessa</a:t>
            </a:r>
            <a:endParaRPr sz="2050">
              <a:latin typeface="Segoe UI"/>
              <a:cs typeface="Segoe U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03499" y="6480712"/>
            <a:ext cx="9447530" cy="0"/>
          </a:xfrm>
          <a:custGeom>
            <a:avLst/>
            <a:gdLst/>
            <a:ahLst/>
            <a:cxnLst/>
            <a:rect l="l" t="t" r="r" b="b"/>
            <a:pathLst>
              <a:path w="9447530">
                <a:moveTo>
                  <a:pt x="0" y="0"/>
                </a:moveTo>
                <a:lnTo>
                  <a:pt x="9447243" y="0"/>
                </a:lnTo>
              </a:path>
            </a:pathLst>
          </a:custGeom>
          <a:ln w="39572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17350" y="6373829"/>
            <a:ext cx="10033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Segoe UI"/>
                <a:cs typeface="Segoe UI"/>
              </a:rPr>
              <a:t>0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372045" y="5735728"/>
            <a:ext cx="678815" cy="0"/>
          </a:xfrm>
          <a:custGeom>
            <a:avLst/>
            <a:gdLst/>
            <a:ahLst/>
            <a:cxnLst/>
            <a:rect l="l" t="t" r="r" b="b"/>
            <a:pathLst>
              <a:path w="678815">
                <a:moveTo>
                  <a:pt x="0" y="0"/>
                </a:moveTo>
                <a:lnTo>
                  <a:pt x="678698" y="0"/>
                </a:lnTo>
              </a:path>
            </a:pathLst>
          </a:custGeom>
          <a:ln w="39572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890042" y="5735728"/>
            <a:ext cx="100330" cy="0"/>
          </a:xfrm>
          <a:custGeom>
            <a:avLst/>
            <a:gdLst/>
            <a:ahLst/>
            <a:cxnLst/>
            <a:rect l="l" t="t" r="r" b="b"/>
            <a:pathLst>
              <a:path w="100329">
                <a:moveTo>
                  <a:pt x="0" y="0"/>
                </a:moveTo>
                <a:lnTo>
                  <a:pt x="100295" y="0"/>
                </a:lnTo>
              </a:path>
            </a:pathLst>
          </a:custGeom>
          <a:ln w="39572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408040" y="5735728"/>
            <a:ext cx="100330" cy="0"/>
          </a:xfrm>
          <a:custGeom>
            <a:avLst/>
            <a:gdLst/>
            <a:ahLst/>
            <a:cxnLst/>
            <a:rect l="l" t="t" r="r" b="b"/>
            <a:pathLst>
              <a:path w="100329">
                <a:moveTo>
                  <a:pt x="0" y="0"/>
                </a:moveTo>
                <a:lnTo>
                  <a:pt x="100295" y="0"/>
                </a:lnTo>
              </a:path>
            </a:pathLst>
          </a:custGeom>
          <a:ln w="39572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926038" y="5735728"/>
            <a:ext cx="100330" cy="0"/>
          </a:xfrm>
          <a:custGeom>
            <a:avLst/>
            <a:gdLst/>
            <a:ahLst/>
            <a:cxnLst/>
            <a:rect l="l" t="t" r="r" b="b"/>
            <a:pathLst>
              <a:path w="100329">
                <a:moveTo>
                  <a:pt x="0" y="0"/>
                </a:moveTo>
                <a:lnTo>
                  <a:pt x="100295" y="0"/>
                </a:lnTo>
              </a:path>
            </a:pathLst>
          </a:custGeom>
          <a:ln w="39572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444036" y="5735728"/>
            <a:ext cx="100330" cy="0"/>
          </a:xfrm>
          <a:custGeom>
            <a:avLst/>
            <a:gdLst/>
            <a:ahLst/>
            <a:cxnLst/>
            <a:rect l="l" t="t" r="r" b="b"/>
            <a:pathLst>
              <a:path w="100329">
                <a:moveTo>
                  <a:pt x="0" y="0"/>
                </a:moveTo>
                <a:lnTo>
                  <a:pt x="100295" y="0"/>
                </a:lnTo>
              </a:path>
            </a:pathLst>
          </a:custGeom>
          <a:ln w="39572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62033" y="5735728"/>
            <a:ext cx="100330" cy="0"/>
          </a:xfrm>
          <a:custGeom>
            <a:avLst/>
            <a:gdLst/>
            <a:ahLst/>
            <a:cxnLst/>
            <a:rect l="l" t="t" r="r" b="b"/>
            <a:pathLst>
              <a:path w="100329">
                <a:moveTo>
                  <a:pt x="0" y="0"/>
                </a:moveTo>
                <a:lnTo>
                  <a:pt x="100295" y="0"/>
                </a:lnTo>
              </a:path>
            </a:pathLst>
          </a:custGeom>
          <a:ln w="39572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480031" y="5735728"/>
            <a:ext cx="100330" cy="0"/>
          </a:xfrm>
          <a:custGeom>
            <a:avLst/>
            <a:gdLst/>
            <a:ahLst/>
            <a:cxnLst/>
            <a:rect l="l" t="t" r="r" b="b"/>
            <a:pathLst>
              <a:path w="100329">
                <a:moveTo>
                  <a:pt x="0" y="0"/>
                </a:moveTo>
                <a:lnTo>
                  <a:pt x="100295" y="0"/>
                </a:lnTo>
              </a:path>
            </a:pathLst>
          </a:custGeom>
          <a:ln w="39572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998029" y="5735728"/>
            <a:ext cx="100330" cy="0"/>
          </a:xfrm>
          <a:custGeom>
            <a:avLst/>
            <a:gdLst/>
            <a:ahLst/>
            <a:cxnLst/>
            <a:rect l="l" t="t" r="r" b="b"/>
            <a:pathLst>
              <a:path w="100329">
                <a:moveTo>
                  <a:pt x="0" y="0"/>
                </a:moveTo>
                <a:lnTo>
                  <a:pt x="100295" y="0"/>
                </a:lnTo>
              </a:path>
            </a:pathLst>
          </a:custGeom>
          <a:ln w="39572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516027" y="5735728"/>
            <a:ext cx="100330" cy="0"/>
          </a:xfrm>
          <a:custGeom>
            <a:avLst/>
            <a:gdLst/>
            <a:ahLst/>
            <a:cxnLst/>
            <a:rect l="l" t="t" r="r" b="b"/>
            <a:pathLst>
              <a:path w="100329">
                <a:moveTo>
                  <a:pt x="0" y="0"/>
                </a:moveTo>
                <a:lnTo>
                  <a:pt x="100295" y="0"/>
                </a:lnTo>
              </a:path>
            </a:pathLst>
          </a:custGeom>
          <a:ln w="39572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034025" y="5735728"/>
            <a:ext cx="100330" cy="0"/>
          </a:xfrm>
          <a:custGeom>
            <a:avLst/>
            <a:gdLst/>
            <a:ahLst/>
            <a:cxnLst/>
            <a:rect l="l" t="t" r="r" b="b"/>
            <a:pathLst>
              <a:path w="100329">
                <a:moveTo>
                  <a:pt x="0" y="0"/>
                </a:moveTo>
                <a:lnTo>
                  <a:pt x="100295" y="0"/>
                </a:lnTo>
              </a:path>
            </a:pathLst>
          </a:custGeom>
          <a:ln w="39572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552022" y="5735728"/>
            <a:ext cx="100330" cy="0"/>
          </a:xfrm>
          <a:custGeom>
            <a:avLst/>
            <a:gdLst/>
            <a:ahLst/>
            <a:cxnLst/>
            <a:rect l="l" t="t" r="r" b="b"/>
            <a:pathLst>
              <a:path w="100329">
                <a:moveTo>
                  <a:pt x="0" y="0"/>
                </a:moveTo>
                <a:lnTo>
                  <a:pt x="100295" y="0"/>
                </a:lnTo>
              </a:path>
            </a:pathLst>
          </a:custGeom>
          <a:ln w="39572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070020" y="5735728"/>
            <a:ext cx="100330" cy="0"/>
          </a:xfrm>
          <a:custGeom>
            <a:avLst/>
            <a:gdLst/>
            <a:ahLst/>
            <a:cxnLst/>
            <a:rect l="l" t="t" r="r" b="b"/>
            <a:pathLst>
              <a:path w="100329">
                <a:moveTo>
                  <a:pt x="0" y="0"/>
                </a:moveTo>
                <a:lnTo>
                  <a:pt x="100295" y="0"/>
                </a:lnTo>
              </a:path>
            </a:pathLst>
          </a:custGeom>
          <a:ln w="39572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603499" y="5735728"/>
            <a:ext cx="3084830" cy="0"/>
          </a:xfrm>
          <a:custGeom>
            <a:avLst/>
            <a:gdLst/>
            <a:ahLst/>
            <a:cxnLst/>
            <a:rect l="l" t="t" r="r" b="b"/>
            <a:pathLst>
              <a:path w="3084829">
                <a:moveTo>
                  <a:pt x="0" y="0"/>
                </a:moveTo>
                <a:lnTo>
                  <a:pt x="3084814" y="0"/>
                </a:lnTo>
              </a:path>
            </a:pathLst>
          </a:custGeom>
          <a:ln w="39572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342750" y="5628846"/>
            <a:ext cx="1746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Segoe UI"/>
                <a:cs typeface="Segoe UI"/>
              </a:rPr>
              <a:t>20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9890042" y="4990745"/>
            <a:ext cx="1160780" cy="0"/>
          </a:xfrm>
          <a:custGeom>
            <a:avLst/>
            <a:gdLst/>
            <a:ahLst/>
            <a:cxnLst/>
            <a:rect l="l" t="t" r="r" b="b"/>
            <a:pathLst>
              <a:path w="1160779">
                <a:moveTo>
                  <a:pt x="0" y="0"/>
                </a:moveTo>
                <a:lnTo>
                  <a:pt x="1160700" y="0"/>
                </a:lnTo>
              </a:path>
            </a:pathLst>
          </a:custGeom>
          <a:ln w="39572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962033" y="4990745"/>
            <a:ext cx="1546860" cy="0"/>
          </a:xfrm>
          <a:custGeom>
            <a:avLst/>
            <a:gdLst/>
            <a:ahLst/>
            <a:cxnLst/>
            <a:rect l="l" t="t" r="r" b="b"/>
            <a:pathLst>
              <a:path w="1546859">
                <a:moveTo>
                  <a:pt x="0" y="0"/>
                </a:moveTo>
                <a:lnTo>
                  <a:pt x="1546302" y="0"/>
                </a:lnTo>
              </a:path>
            </a:pathLst>
          </a:custGeom>
          <a:ln w="39572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480031" y="4990745"/>
            <a:ext cx="100330" cy="0"/>
          </a:xfrm>
          <a:custGeom>
            <a:avLst/>
            <a:gdLst/>
            <a:ahLst/>
            <a:cxnLst/>
            <a:rect l="l" t="t" r="r" b="b"/>
            <a:pathLst>
              <a:path w="100329">
                <a:moveTo>
                  <a:pt x="0" y="0"/>
                </a:moveTo>
                <a:lnTo>
                  <a:pt x="100295" y="0"/>
                </a:lnTo>
              </a:path>
            </a:pathLst>
          </a:custGeom>
          <a:ln w="39572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998029" y="4990745"/>
            <a:ext cx="100330" cy="0"/>
          </a:xfrm>
          <a:custGeom>
            <a:avLst/>
            <a:gdLst/>
            <a:ahLst/>
            <a:cxnLst/>
            <a:rect l="l" t="t" r="r" b="b"/>
            <a:pathLst>
              <a:path w="100329">
                <a:moveTo>
                  <a:pt x="0" y="0"/>
                </a:moveTo>
                <a:lnTo>
                  <a:pt x="100295" y="0"/>
                </a:lnTo>
              </a:path>
            </a:pathLst>
          </a:custGeom>
          <a:ln w="39572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603499" y="4990745"/>
            <a:ext cx="5013325" cy="0"/>
          </a:xfrm>
          <a:custGeom>
            <a:avLst/>
            <a:gdLst/>
            <a:ahLst/>
            <a:cxnLst/>
            <a:rect l="l" t="t" r="r" b="b"/>
            <a:pathLst>
              <a:path w="5013325">
                <a:moveTo>
                  <a:pt x="0" y="0"/>
                </a:moveTo>
                <a:lnTo>
                  <a:pt x="5012823" y="0"/>
                </a:lnTo>
              </a:path>
            </a:pathLst>
          </a:custGeom>
          <a:ln w="39572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342750" y="4883863"/>
            <a:ext cx="1746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Segoe UI"/>
                <a:cs typeface="Segoe UI"/>
              </a:rPr>
              <a:t>40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962033" y="4245763"/>
            <a:ext cx="3089275" cy="0"/>
          </a:xfrm>
          <a:custGeom>
            <a:avLst/>
            <a:gdLst/>
            <a:ahLst/>
            <a:cxnLst/>
            <a:rect l="l" t="t" r="r" b="b"/>
            <a:pathLst>
              <a:path w="3089275">
                <a:moveTo>
                  <a:pt x="0" y="0"/>
                </a:moveTo>
                <a:lnTo>
                  <a:pt x="3088709" y="0"/>
                </a:lnTo>
              </a:path>
            </a:pathLst>
          </a:custGeom>
          <a:ln w="39572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998029" y="4245763"/>
            <a:ext cx="582295" cy="0"/>
          </a:xfrm>
          <a:custGeom>
            <a:avLst/>
            <a:gdLst/>
            <a:ahLst/>
            <a:cxnLst/>
            <a:rect l="l" t="t" r="r" b="b"/>
            <a:pathLst>
              <a:path w="582295">
                <a:moveTo>
                  <a:pt x="0" y="0"/>
                </a:moveTo>
                <a:lnTo>
                  <a:pt x="582297" y="0"/>
                </a:lnTo>
              </a:path>
            </a:pathLst>
          </a:custGeom>
          <a:ln w="39572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03499" y="4245763"/>
            <a:ext cx="5013325" cy="0"/>
          </a:xfrm>
          <a:custGeom>
            <a:avLst/>
            <a:gdLst/>
            <a:ahLst/>
            <a:cxnLst/>
            <a:rect l="l" t="t" r="r" b="b"/>
            <a:pathLst>
              <a:path w="5013325">
                <a:moveTo>
                  <a:pt x="0" y="0"/>
                </a:moveTo>
                <a:lnTo>
                  <a:pt x="5012823" y="0"/>
                </a:lnTo>
              </a:path>
            </a:pathLst>
          </a:custGeom>
          <a:ln w="39572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342750" y="4138881"/>
            <a:ext cx="1746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Segoe UI"/>
                <a:cs typeface="Segoe UI"/>
              </a:rPr>
              <a:t>60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7962033" y="3500780"/>
            <a:ext cx="3089275" cy="0"/>
          </a:xfrm>
          <a:custGeom>
            <a:avLst/>
            <a:gdLst/>
            <a:ahLst/>
            <a:cxnLst/>
            <a:rect l="l" t="t" r="r" b="b"/>
            <a:pathLst>
              <a:path w="3089275">
                <a:moveTo>
                  <a:pt x="0" y="0"/>
                </a:moveTo>
                <a:lnTo>
                  <a:pt x="3088709" y="0"/>
                </a:lnTo>
              </a:path>
            </a:pathLst>
          </a:custGeom>
          <a:ln w="39572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998029" y="3500780"/>
            <a:ext cx="582295" cy="0"/>
          </a:xfrm>
          <a:custGeom>
            <a:avLst/>
            <a:gdLst/>
            <a:ahLst/>
            <a:cxnLst/>
            <a:rect l="l" t="t" r="r" b="b"/>
            <a:pathLst>
              <a:path w="582295">
                <a:moveTo>
                  <a:pt x="0" y="0"/>
                </a:moveTo>
                <a:lnTo>
                  <a:pt x="582297" y="0"/>
                </a:lnTo>
              </a:path>
            </a:pathLst>
          </a:custGeom>
          <a:ln w="39572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603499" y="3500780"/>
            <a:ext cx="5013325" cy="0"/>
          </a:xfrm>
          <a:custGeom>
            <a:avLst/>
            <a:gdLst/>
            <a:ahLst/>
            <a:cxnLst/>
            <a:rect l="l" t="t" r="r" b="b"/>
            <a:pathLst>
              <a:path w="5013325">
                <a:moveTo>
                  <a:pt x="0" y="0"/>
                </a:moveTo>
                <a:lnTo>
                  <a:pt x="5012823" y="0"/>
                </a:lnTo>
              </a:path>
            </a:pathLst>
          </a:custGeom>
          <a:ln w="39572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342750" y="3393897"/>
            <a:ext cx="1746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Segoe UI"/>
                <a:cs typeface="Segoe UI"/>
              </a:rPr>
              <a:t>80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603499" y="2755797"/>
            <a:ext cx="9447530" cy="0"/>
          </a:xfrm>
          <a:custGeom>
            <a:avLst/>
            <a:gdLst/>
            <a:ahLst/>
            <a:cxnLst/>
            <a:rect l="l" t="t" r="r" b="b"/>
            <a:pathLst>
              <a:path w="9447530">
                <a:moveTo>
                  <a:pt x="0" y="0"/>
                </a:moveTo>
                <a:lnTo>
                  <a:pt x="9447243" y="0"/>
                </a:lnTo>
              </a:path>
            </a:pathLst>
          </a:custGeom>
          <a:ln w="39572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268150" y="2648915"/>
            <a:ext cx="249554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Segoe UI"/>
                <a:cs typeface="Segoe UI"/>
              </a:rPr>
              <a:t>100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0991433" y="6480712"/>
            <a:ext cx="59690" cy="0"/>
          </a:xfrm>
          <a:custGeom>
            <a:avLst/>
            <a:gdLst/>
            <a:ahLst/>
            <a:cxnLst/>
            <a:rect l="l" t="t" r="r" b="b"/>
            <a:pathLst>
              <a:path w="59690">
                <a:moveTo>
                  <a:pt x="59309" y="0"/>
                </a:moveTo>
                <a:lnTo>
                  <a:pt x="0" y="0"/>
                </a:lnTo>
              </a:path>
            </a:pathLst>
          </a:custGeom>
          <a:ln w="39572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1136892" y="6373829"/>
            <a:ext cx="10033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Segoe UI"/>
                <a:cs typeface="Segoe UI"/>
              </a:rPr>
              <a:t>0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0991433" y="5859892"/>
            <a:ext cx="59690" cy="0"/>
          </a:xfrm>
          <a:custGeom>
            <a:avLst/>
            <a:gdLst/>
            <a:ahLst/>
            <a:cxnLst/>
            <a:rect l="l" t="t" r="r" b="b"/>
            <a:pathLst>
              <a:path w="59690">
                <a:moveTo>
                  <a:pt x="59309" y="0"/>
                </a:moveTo>
                <a:lnTo>
                  <a:pt x="0" y="0"/>
                </a:lnTo>
              </a:path>
            </a:pathLst>
          </a:custGeom>
          <a:ln w="39572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1136892" y="5753010"/>
            <a:ext cx="249554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Segoe UI"/>
                <a:cs typeface="Segoe UI"/>
              </a:rPr>
              <a:t>100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0991433" y="5239073"/>
            <a:ext cx="59690" cy="0"/>
          </a:xfrm>
          <a:custGeom>
            <a:avLst/>
            <a:gdLst/>
            <a:ahLst/>
            <a:cxnLst/>
            <a:rect l="l" t="t" r="r" b="b"/>
            <a:pathLst>
              <a:path w="59690">
                <a:moveTo>
                  <a:pt x="59309" y="0"/>
                </a:moveTo>
                <a:lnTo>
                  <a:pt x="0" y="0"/>
                </a:lnTo>
              </a:path>
            </a:pathLst>
          </a:custGeom>
          <a:ln w="39572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11136892" y="5132191"/>
            <a:ext cx="249554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Segoe UI"/>
                <a:cs typeface="Segoe UI"/>
              </a:rPr>
              <a:t>200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0991433" y="4618254"/>
            <a:ext cx="59690" cy="0"/>
          </a:xfrm>
          <a:custGeom>
            <a:avLst/>
            <a:gdLst/>
            <a:ahLst/>
            <a:cxnLst/>
            <a:rect l="l" t="t" r="r" b="b"/>
            <a:pathLst>
              <a:path w="59690">
                <a:moveTo>
                  <a:pt x="59309" y="0"/>
                </a:moveTo>
                <a:lnTo>
                  <a:pt x="0" y="0"/>
                </a:lnTo>
              </a:path>
            </a:pathLst>
          </a:custGeom>
          <a:ln w="39572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11136892" y="4511372"/>
            <a:ext cx="249554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Segoe UI"/>
                <a:cs typeface="Segoe UI"/>
              </a:rPr>
              <a:t>300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10991433" y="3997435"/>
            <a:ext cx="59690" cy="0"/>
          </a:xfrm>
          <a:custGeom>
            <a:avLst/>
            <a:gdLst/>
            <a:ahLst/>
            <a:cxnLst/>
            <a:rect l="l" t="t" r="r" b="b"/>
            <a:pathLst>
              <a:path w="59690">
                <a:moveTo>
                  <a:pt x="59309" y="0"/>
                </a:moveTo>
                <a:lnTo>
                  <a:pt x="0" y="0"/>
                </a:lnTo>
              </a:path>
            </a:pathLst>
          </a:custGeom>
          <a:ln w="39572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11136892" y="3890553"/>
            <a:ext cx="249554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Segoe UI"/>
                <a:cs typeface="Segoe UI"/>
              </a:rPr>
              <a:t>400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10991433" y="3376616"/>
            <a:ext cx="59690" cy="0"/>
          </a:xfrm>
          <a:custGeom>
            <a:avLst/>
            <a:gdLst/>
            <a:ahLst/>
            <a:cxnLst/>
            <a:rect l="l" t="t" r="r" b="b"/>
            <a:pathLst>
              <a:path w="59690">
                <a:moveTo>
                  <a:pt x="59309" y="0"/>
                </a:moveTo>
                <a:lnTo>
                  <a:pt x="0" y="0"/>
                </a:lnTo>
              </a:path>
            </a:pathLst>
          </a:custGeom>
          <a:ln w="39572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11136892" y="3269734"/>
            <a:ext cx="249554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Segoe UI"/>
                <a:cs typeface="Segoe UI"/>
              </a:rPr>
              <a:t>500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0991433" y="2755797"/>
            <a:ext cx="59690" cy="0"/>
          </a:xfrm>
          <a:custGeom>
            <a:avLst/>
            <a:gdLst/>
            <a:ahLst/>
            <a:cxnLst/>
            <a:rect l="l" t="t" r="r" b="b"/>
            <a:pathLst>
              <a:path w="59690">
                <a:moveTo>
                  <a:pt x="59309" y="0"/>
                </a:moveTo>
                <a:lnTo>
                  <a:pt x="0" y="0"/>
                </a:lnTo>
              </a:path>
            </a:pathLst>
          </a:custGeom>
          <a:ln w="39572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11136892" y="2648915"/>
            <a:ext cx="249554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Segoe UI"/>
                <a:cs typeface="Segoe UI"/>
              </a:rPr>
              <a:t>600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776656" y="6564963"/>
            <a:ext cx="2345055" cy="40195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62865">
              <a:lnSpc>
                <a:spcPct val="100000"/>
              </a:lnSpc>
              <a:spcBef>
                <a:spcPts val="260"/>
              </a:spcBef>
              <a:tabLst>
                <a:tab pos="544830" algn="l"/>
                <a:tab pos="1026794" algn="l"/>
                <a:tab pos="1508760" algn="l"/>
                <a:tab pos="1990725" algn="l"/>
              </a:tabLst>
            </a:pPr>
            <a:r>
              <a:rPr sz="1100" spc="-10" dirty="0">
                <a:latin typeface="Segoe UI"/>
                <a:cs typeface="Segoe UI"/>
              </a:rPr>
              <a:t>2017	2017	2018	2018	2018</a:t>
            </a:r>
            <a:endParaRPr sz="11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100" spc="-10" dirty="0">
                <a:latin typeface="Segoe UI"/>
                <a:cs typeface="Segoe UI"/>
              </a:rPr>
              <a:t>nove… deze… </a:t>
            </a:r>
            <a:r>
              <a:rPr sz="1100" spc="-5" dirty="0">
                <a:latin typeface="Segoe UI"/>
                <a:cs typeface="Segoe UI"/>
              </a:rPr>
              <a:t>janeiro fever…</a:t>
            </a:r>
            <a:r>
              <a:rPr sz="1100" spc="165" dirty="0">
                <a:latin typeface="Segoe UI"/>
                <a:cs typeface="Segoe UI"/>
              </a:rPr>
              <a:t> </a:t>
            </a:r>
            <a:r>
              <a:rPr sz="1100" spc="-10" dirty="0">
                <a:latin typeface="Segoe UI"/>
                <a:cs typeface="Segoe UI"/>
              </a:rPr>
              <a:t>março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237212" y="6564963"/>
            <a:ext cx="323850" cy="40195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sz="1100" spc="-10" dirty="0">
                <a:latin typeface="Segoe UI"/>
                <a:cs typeface="Segoe UI"/>
              </a:rPr>
              <a:t>2018</a:t>
            </a:r>
            <a:endParaRPr sz="1100">
              <a:latin typeface="Segoe UI"/>
              <a:cs typeface="Segoe UI"/>
            </a:endParaRPr>
          </a:p>
          <a:p>
            <a:pPr marL="27940">
              <a:lnSpc>
                <a:spcPct val="100000"/>
              </a:lnSpc>
              <a:spcBef>
                <a:spcPts val="160"/>
              </a:spcBef>
            </a:pPr>
            <a:r>
              <a:rPr sz="1100" spc="-5" dirty="0">
                <a:latin typeface="Segoe UI"/>
                <a:cs typeface="Segoe UI"/>
              </a:rPr>
              <a:t>abril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716308" y="6564963"/>
            <a:ext cx="330200" cy="40195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260"/>
              </a:spcBef>
            </a:pPr>
            <a:r>
              <a:rPr sz="1100" spc="-10" dirty="0">
                <a:latin typeface="Segoe UI"/>
                <a:cs typeface="Segoe UI"/>
              </a:rPr>
              <a:t>2018</a:t>
            </a:r>
            <a:endParaRPr sz="11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100" spc="-10" dirty="0">
                <a:latin typeface="Segoe UI"/>
                <a:cs typeface="Segoe UI"/>
              </a:rPr>
              <a:t>maio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175640" y="6564963"/>
            <a:ext cx="375285" cy="40195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60"/>
              </a:spcBef>
            </a:pPr>
            <a:r>
              <a:rPr sz="1100" spc="-10" dirty="0">
                <a:latin typeface="Segoe UI"/>
                <a:cs typeface="Segoe UI"/>
              </a:rPr>
              <a:t>2018</a:t>
            </a:r>
            <a:endParaRPr sz="11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100" spc="-10" dirty="0">
                <a:latin typeface="Segoe UI"/>
                <a:cs typeface="Segoe UI"/>
              </a:rPr>
              <a:t>junho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680043" y="6564963"/>
            <a:ext cx="330200" cy="40195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260"/>
              </a:spcBef>
            </a:pPr>
            <a:r>
              <a:rPr sz="1100" spc="-10" dirty="0">
                <a:latin typeface="Segoe UI"/>
                <a:cs typeface="Segoe UI"/>
              </a:rPr>
              <a:t>2018</a:t>
            </a:r>
            <a:endParaRPr sz="11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100" spc="-5" dirty="0">
                <a:latin typeface="Segoe UI"/>
                <a:cs typeface="Segoe UI"/>
              </a:rPr>
              <a:t>julho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104575" y="6564963"/>
            <a:ext cx="893444" cy="40195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73025">
              <a:lnSpc>
                <a:spcPct val="100000"/>
              </a:lnSpc>
              <a:spcBef>
                <a:spcPts val="260"/>
              </a:spcBef>
              <a:tabLst>
                <a:tab pos="554990" algn="l"/>
              </a:tabLst>
            </a:pPr>
            <a:r>
              <a:rPr sz="1100" spc="-10" dirty="0">
                <a:latin typeface="Segoe UI"/>
                <a:cs typeface="Segoe UI"/>
              </a:rPr>
              <a:t>2018	2018</a:t>
            </a:r>
            <a:endParaRPr sz="11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100" spc="-10" dirty="0">
                <a:latin typeface="Segoe UI"/>
                <a:cs typeface="Segoe UI"/>
              </a:rPr>
              <a:t>agosto</a:t>
            </a:r>
            <a:r>
              <a:rPr sz="1100" spc="114" dirty="0">
                <a:latin typeface="Segoe UI"/>
                <a:cs typeface="Segoe UI"/>
              </a:rPr>
              <a:t> </a:t>
            </a:r>
            <a:r>
              <a:rPr sz="1100" spc="-10" dirty="0">
                <a:latin typeface="Segoe UI"/>
                <a:cs typeface="Segoe UI"/>
              </a:rPr>
              <a:t>sete…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085405" y="6564963"/>
            <a:ext cx="2820035" cy="40195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56515">
              <a:lnSpc>
                <a:spcPct val="100000"/>
              </a:lnSpc>
              <a:spcBef>
                <a:spcPts val="260"/>
              </a:spcBef>
              <a:tabLst>
                <a:tab pos="537845" algn="l"/>
                <a:tab pos="1020444" algn="l"/>
                <a:tab pos="1502410" algn="l"/>
                <a:tab pos="1984375" algn="l"/>
                <a:tab pos="2466340" algn="l"/>
              </a:tabLst>
            </a:pPr>
            <a:r>
              <a:rPr sz="1100" spc="-10" dirty="0">
                <a:latin typeface="Segoe UI"/>
                <a:cs typeface="Segoe UI"/>
              </a:rPr>
              <a:t>2018	2018	2018	2019	2019	2019</a:t>
            </a:r>
            <a:endParaRPr sz="11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100" spc="-10" dirty="0">
                <a:latin typeface="Segoe UI"/>
                <a:cs typeface="Segoe UI"/>
              </a:rPr>
              <a:t>outu… nove… deze… </a:t>
            </a:r>
            <a:r>
              <a:rPr sz="1100" spc="-5" dirty="0">
                <a:latin typeface="Segoe UI"/>
                <a:cs typeface="Segoe UI"/>
              </a:rPr>
              <a:t>janeiro fever…</a:t>
            </a:r>
            <a:r>
              <a:rPr sz="1100" spc="15" dirty="0">
                <a:latin typeface="Segoe UI"/>
                <a:cs typeface="Segoe UI"/>
              </a:rPr>
              <a:t> </a:t>
            </a:r>
            <a:r>
              <a:rPr sz="1100" spc="-10" dirty="0">
                <a:latin typeface="Segoe UI"/>
                <a:cs typeface="Segoe UI"/>
              </a:rPr>
              <a:t>março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0021239" y="6564963"/>
            <a:ext cx="323850" cy="40195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sz="1100" spc="-10" dirty="0">
                <a:latin typeface="Segoe UI"/>
                <a:cs typeface="Segoe UI"/>
              </a:rPr>
              <a:t>2019</a:t>
            </a:r>
            <a:endParaRPr sz="1100">
              <a:latin typeface="Segoe UI"/>
              <a:cs typeface="Segoe UI"/>
            </a:endParaRPr>
          </a:p>
          <a:p>
            <a:pPr marL="27940">
              <a:lnSpc>
                <a:spcPct val="100000"/>
              </a:lnSpc>
              <a:spcBef>
                <a:spcPts val="160"/>
              </a:spcBef>
            </a:pPr>
            <a:r>
              <a:rPr sz="1100" spc="-5" dirty="0">
                <a:latin typeface="Segoe UI"/>
                <a:cs typeface="Segoe UI"/>
              </a:rPr>
              <a:t>abril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0500335" y="6564963"/>
            <a:ext cx="330200" cy="40195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260"/>
              </a:spcBef>
            </a:pPr>
            <a:r>
              <a:rPr sz="1100" spc="-10" dirty="0">
                <a:latin typeface="Segoe UI"/>
                <a:cs typeface="Segoe UI"/>
              </a:rPr>
              <a:t>2019</a:t>
            </a:r>
            <a:endParaRPr sz="11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100" spc="-10" dirty="0">
                <a:latin typeface="Segoe UI"/>
                <a:cs typeface="Segoe UI"/>
              </a:rPr>
              <a:t>maio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1796300" y="6462087"/>
            <a:ext cx="382270" cy="0"/>
          </a:xfrm>
          <a:custGeom>
            <a:avLst/>
            <a:gdLst/>
            <a:ahLst/>
            <a:cxnLst/>
            <a:rect l="l" t="t" r="r" b="b"/>
            <a:pathLst>
              <a:path w="382269">
                <a:moveTo>
                  <a:pt x="0" y="0"/>
                </a:moveTo>
                <a:lnTo>
                  <a:pt x="381706" y="0"/>
                </a:lnTo>
              </a:path>
            </a:pathLst>
          </a:custGeom>
          <a:ln w="37249">
            <a:solidFill>
              <a:srgbClr val="F7DE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278302" y="6257216"/>
            <a:ext cx="382270" cy="223520"/>
          </a:xfrm>
          <a:custGeom>
            <a:avLst/>
            <a:gdLst/>
            <a:ahLst/>
            <a:cxnLst/>
            <a:rect l="l" t="t" r="r" b="b"/>
            <a:pathLst>
              <a:path w="382269" h="223520">
                <a:moveTo>
                  <a:pt x="0" y="0"/>
                </a:moveTo>
                <a:lnTo>
                  <a:pt x="381706" y="0"/>
                </a:lnTo>
                <a:lnTo>
                  <a:pt x="381706" y="223494"/>
                </a:lnTo>
                <a:lnTo>
                  <a:pt x="0" y="223494"/>
                </a:lnTo>
                <a:lnTo>
                  <a:pt x="0" y="0"/>
                </a:lnTo>
                <a:close/>
              </a:path>
            </a:pathLst>
          </a:custGeom>
          <a:solidFill>
            <a:srgbClr val="F7D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760304" y="5810227"/>
            <a:ext cx="382270" cy="670560"/>
          </a:xfrm>
          <a:custGeom>
            <a:avLst/>
            <a:gdLst/>
            <a:ahLst/>
            <a:cxnLst/>
            <a:rect l="l" t="t" r="r" b="b"/>
            <a:pathLst>
              <a:path w="382269" h="670560">
                <a:moveTo>
                  <a:pt x="0" y="0"/>
                </a:moveTo>
                <a:lnTo>
                  <a:pt x="381706" y="0"/>
                </a:lnTo>
                <a:lnTo>
                  <a:pt x="381706" y="670484"/>
                </a:lnTo>
                <a:lnTo>
                  <a:pt x="0" y="670484"/>
                </a:lnTo>
                <a:lnTo>
                  <a:pt x="0" y="0"/>
                </a:lnTo>
                <a:close/>
              </a:path>
            </a:pathLst>
          </a:custGeom>
          <a:solidFill>
            <a:srgbClr val="F7D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242307" y="6070971"/>
            <a:ext cx="382270" cy="410209"/>
          </a:xfrm>
          <a:custGeom>
            <a:avLst/>
            <a:gdLst/>
            <a:ahLst/>
            <a:cxnLst/>
            <a:rect l="l" t="t" r="r" b="b"/>
            <a:pathLst>
              <a:path w="382270" h="410210">
                <a:moveTo>
                  <a:pt x="0" y="0"/>
                </a:moveTo>
                <a:lnTo>
                  <a:pt x="381706" y="0"/>
                </a:lnTo>
                <a:lnTo>
                  <a:pt x="381706" y="409740"/>
                </a:lnTo>
                <a:lnTo>
                  <a:pt x="0" y="409740"/>
                </a:lnTo>
                <a:lnTo>
                  <a:pt x="0" y="0"/>
                </a:lnTo>
                <a:close/>
              </a:path>
            </a:pathLst>
          </a:custGeom>
          <a:solidFill>
            <a:srgbClr val="F7D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724309" y="5959223"/>
            <a:ext cx="382270" cy="521970"/>
          </a:xfrm>
          <a:custGeom>
            <a:avLst/>
            <a:gdLst/>
            <a:ahLst/>
            <a:cxnLst/>
            <a:rect l="l" t="t" r="r" b="b"/>
            <a:pathLst>
              <a:path w="382270" h="521970">
                <a:moveTo>
                  <a:pt x="0" y="0"/>
                </a:moveTo>
                <a:lnTo>
                  <a:pt x="381706" y="0"/>
                </a:lnTo>
                <a:lnTo>
                  <a:pt x="381706" y="521487"/>
                </a:lnTo>
                <a:lnTo>
                  <a:pt x="0" y="521487"/>
                </a:lnTo>
                <a:lnTo>
                  <a:pt x="0" y="0"/>
                </a:lnTo>
                <a:close/>
              </a:path>
            </a:pathLst>
          </a:custGeom>
          <a:solidFill>
            <a:srgbClr val="F7D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206311" y="5921974"/>
            <a:ext cx="382270" cy="558800"/>
          </a:xfrm>
          <a:custGeom>
            <a:avLst/>
            <a:gdLst/>
            <a:ahLst/>
            <a:cxnLst/>
            <a:rect l="l" t="t" r="r" b="b"/>
            <a:pathLst>
              <a:path w="382270" h="558800">
                <a:moveTo>
                  <a:pt x="0" y="0"/>
                </a:moveTo>
                <a:lnTo>
                  <a:pt x="381706" y="0"/>
                </a:lnTo>
                <a:lnTo>
                  <a:pt x="381706" y="558737"/>
                </a:lnTo>
                <a:lnTo>
                  <a:pt x="0" y="558737"/>
                </a:lnTo>
                <a:lnTo>
                  <a:pt x="0" y="0"/>
                </a:lnTo>
                <a:close/>
              </a:path>
            </a:pathLst>
          </a:custGeom>
          <a:solidFill>
            <a:srgbClr val="F7D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688313" y="5512234"/>
            <a:ext cx="382270" cy="969010"/>
          </a:xfrm>
          <a:custGeom>
            <a:avLst/>
            <a:gdLst/>
            <a:ahLst/>
            <a:cxnLst/>
            <a:rect l="l" t="t" r="r" b="b"/>
            <a:pathLst>
              <a:path w="382270" h="969010">
                <a:moveTo>
                  <a:pt x="0" y="0"/>
                </a:moveTo>
                <a:lnTo>
                  <a:pt x="381706" y="0"/>
                </a:lnTo>
                <a:lnTo>
                  <a:pt x="381706" y="968477"/>
                </a:lnTo>
                <a:lnTo>
                  <a:pt x="0" y="968477"/>
                </a:lnTo>
                <a:lnTo>
                  <a:pt x="0" y="0"/>
                </a:lnTo>
                <a:close/>
              </a:path>
            </a:pathLst>
          </a:custGeom>
          <a:solidFill>
            <a:srgbClr val="F7D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170316" y="5661230"/>
            <a:ext cx="382270" cy="819785"/>
          </a:xfrm>
          <a:custGeom>
            <a:avLst/>
            <a:gdLst/>
            <a:ahLst/>
            <a:cxnLst/>
            <a:rect l="l" t="t" r="r" b="b"/>
            <a:pathLst>
              <a:path w="382270" h="819785">
                <a:moveTo>
                  <a:pt x="0" y="0"/>
                </a:moveTo>
                <a:lnTo>
                  <a:pt x="381706" y="0"/>
                </a:lnTo>
                <a:lnTo>
                  <a:pt x="381706" y="819481"/>
                </a:lnTo>
                <a:lnTo>
                  <a:pt x="0" y="819481"/>
                </a:lnTo>
                <a:lnTo>
                  <a:pt x="0" y="0"/>
                </a:lnTo>
                <a:close/>
              </a:path>
            </a:pathLst>
          </a:custGeom>
          <a:solidFill>
            <a:srgbClr val="F7D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652318" y="5512234"/>
            <a:ext cx="382270" cy="969010"/>
          </a:xfrm>
          <a:custGeom>
            <a:avLst/>
            <a:gdLst/>
            <a:ahLst/>
            <a:cxnLst/>
            <a:rect l="l" t="t" r="r" b="b"/>
            <a:pathLst>
              <a:path w="382270" h="969010">
                <a:moveTo>
                  <a:pt x="0" y="0"/>
                </a:moveTo>
                <a:lnTo>
                  <a:pt x="381706" y="0"/>
                </a:lnTo>
                <a:lnTo>
                  <a:pt x="381706" y="968477"/>
                </a:lnTo>
                <a:lnTo>
                  <a:pt x="0" y="968477"/>
                </a:lnTo>
                <a:lnTo>
                  <a:pt x="0" y="0"/>
                </a:lnTo>
                <a:close/>
              </a:path>
            </a:pathLst>
          </a:custGeom>
          <a:solidFill>
            <a:srgbClr val="F7D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134320" y="5363237"/>
            <a:ext cx="382270" cy="1117600"/>
          </a:xfrm>
          <a:custGeom>
            <a:avLst/>
            <a:gdLst/>
            <a:ahLst/>
            <a:cxnLst/>
            <a:rect l="l" t="t" r="r" b="b"/>
            <a:pathLst>
              <a:path w="382270" h="1117600">
                <a:moveTo>
                  <a:pt x="0" y="0"/>
                </a:moveTo>
                <a:lnTo>
                  <a:pt x="381706" y="0"/>
                </a:lnTo>
                <a:lnTo>
                  <a:pt x="381706" y="1117474"/>
                </a:lnTo>
                <a:lnTo>
                  <a:pt x="0" y="1117474"/>
                </a:lnTo>
                <a:lnTo>
                  <a:pt x="0" y="0"/>
                </a:lnTo>
                <a:close/>
              </a:path>
            </a:pathLst>
          </a:custGeom>
          <a:solidFill>
            <a:srgbClr val="F7D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616322" y="3351783"/>
            <a:ext cx="382270" cy="3129280"/>
          </a:xfrm>
          <a:custGeom>
            <a:avLst/>
            <a:gdLst/>
            <a:ahLst/>
            <a:cxnLst/>
            <a:rect l="l" t="t" r="r" b="b"/>
            <a:pathLst>
              <a:path w="382270" h="3129279">
                <a:moveTo>
                  <a:pt x="0" y="0"/>
                </a:moveTo>
                <a:lnTo>
                  <a:pt x="381707" y="0"/>
                </a:lnTo>
                <a:lnTo>
                  <a:pt x="381707" y="3128928"/>
                </a:lnTo>
                <a:lnTo>
                  <a:pt x="0" y="3128928"/>
                </a:lnTo>
                <a:lnTo>
                  <a:pt x="0" y="0"/>
                </a:lnTo>
                <a:close/>
              </a:path>
            </a:pathLst>
          </a:custGeom>
          <a:solidFill>
            <a:srgbClr val="F7D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098324" y="4245763"/>
            <a:ext cx="382270" cy="2235200"/>
          </a:xfrm>
          <a:custGeom>
            <a:avLst/>
            <a:gdLst/>
            <a:ahLst/>
            <a:cxnLst/>
            <a:rect l="l" t="t" r="r" b="b"/>
            <a:pathLst>
              <a:path w="382270" h="2235200">
                <a:moveTo>
                  <a:pt x="0" y="0"/>
                </a:moveTo>
                <a:lnTo>
                  <a:pt x="381706" y="0"/>
                </a:lnTo>
                <a:lnTo>
                  <a:pt x="381706" y="2234948"/>
                </a:lnTo>
                <a:lnTo>
                  <a:pt x="0" y="2234948"/>
                </a:lnTo>
                <a:lnTo>
                  <a:pt x="0" y="0"/>
                </a:lnTo>
                <a:close/>
              </a:path>
            </a:pathLst>
          </a:custGeom>
          <a:solidFill>
            <a:srgbClr val="F7D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580327" y="2793046"/>
            <a:ext cx="382270" cy="3688079"/>
          </a:xfrm>
          <a:custGeom>
            <a:avLst/>
            <a:gdLst/>
            <a:ahLst/>
            <a:cxnLst/>
            <a:rect l="l" t="t" r="r" b="b"/>
            <a:pathLst>
              <a:path w="382270" h="3688079">
                <a:moveTo>
                  <a:pt x="0" y="0"/>
                </a:moveTo>
                <a:lnTo>
                  <a:pt x="381706" y="0"/>
                </a:lnTo>
                <a:lnTo>
                  <a:pt x="381706" y="3687665"/>
                </a:lnTo>
                <a:lnTo>
                  <a:pt x="0" y="3687665"/>
                </a:lnTo>
                <a:lnTo>
                  <a:pt x="0" y="0"/>
                </a:lnTo>
                <a:close/>
              </a:path>
            </a:pathLst>
          </a:custGeom>
          <a:solidFill>
            <a:srgbClr val="F7D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062329" y="5661230"/>
            <a:ext cx="382270" cy="819785"/>
          </a:xfrm>
          <a:custGeom>
            <a:avLst/>
            <a:gdLst/>
            <a:ahLst/>
            <a:cxnLst/>
            <a:rect l="l" t="t" r="r" b="b"/>
            <a:pathLst>
              <a:path w="382270" h="819785">
                <a:moveTo>
                  <a:pt x="0" y="0"/>
                </a:moveTo>
                <a:lnTo>
                  <a:pt x="381706" y="0"/>
                </a:lnTo>
                <a:lnTo>
                  <a:pt x="381706" y="819481"/>
                </a:lnTo>
                <a:lnTo>
                  <a:pt x="0" y="819481"/>
                </a:lnTo>
                <a:lnTo>
                  <a:pt x="0" y="0"/>
                </a:lnTo>
                <a:close/>
              </a:path>
            </a:pathLst>
          </a:custGeom>
          <a:solidFill>
            <a:srgbClr val="F7D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544331" y="5474984"/>
            <a:ext cx="382270" cy="1005840"/>
          </a:xfrm>
          <a:custGeom>
            <a:avLst/>
            <a:gdLst/>
            <a:ahLst/>
            <a:cxnLst/>
            <a:rect l="l" t="t" r="r" b="b"/>
            <a:pathLst>
              <a:path w="382270" h="1005839">
                <a:moveTo>
                  <a:pt x="0" y="0"/>
                </a:moveTo>
                <a:lnTo>
                  <a:pt x="381706" y="0"/>
                </a:lnTo>
                <a:lnTo>
                  <a:pt x="381706" y="1005726"/>
                </a:lnTo>
                <a:lnTo>
                  <a:pt x="0" y="1005726"/>
                </a:lnTo>
                <a:lnTo>
                  <a:pt x="0" y="0"/>
                </a:lnTo>
                <a:close/>
              </a:path>
            </a:pathLst>
          </a:custGeom>
          <a:solidFill>
            <a:srgbClr val="F7D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026333" y="5437735"/>
            <a:ext cx="382270" cy="1043305"/>
          </a:xfrm>
          <a:custGeom>
            <a:avLst/>
            <a:gdLst/>
            <a:ahLst/>
            <a:cxnLst/>
            <a:rect l="l" t="t" r="r" b="b"/>
            <a:pathLst>
              <a:path w="382270" h="1043304">
                <a:moveTo>
                  <a:pt x="0" y="0"/>
                </a:moveTo>
                <a:lnTo>
                  <a:pt x="381706" y="0"/>
                </a:lnTo>
                <a:lnTo>
                  <a:pt x="381706" y="1042976"/>
                </a:lnTo>
                <a:lnTo>
                  <a:pt x="0" y="1042976"/>
                </a:lnTo>
                <a:lnTo>
                  <a:pt x="0" y="0"/>
                </a:lnTo>
                <a:close/>
              </a:path>
            </a:pathLst>
          </a:custGeom>
          <a:solidFill>
            <a:srgbClr val="F7D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508335" y="4730001"/>
            <a:ext cx="382270" cy="1751330"/>
          </a:xfrm>
          <a:custGeom>
            <a:avLst/>
            <a:gdLst/>
            <a:ahLst/>
            <a:cxnLst/>
            <a:rect l="l" t="t" r="r" b="b"/>
            <a:pathLst>
              <a:path w="382270" h="1751329">
                <a:moveTo>
                  <a:pt x="0" y="0"/>
                </a:moveTo>
                <a:lnTo>
                  <a:pt x="381706" y="0"/>
                </a:lnTo>
                <a:lnTo>
                  <a:pt x="381706" y="1750709"/>
                </a:lnTo>
                <a:lnTo>
                  <a:pt x="0" y="1750709"/>
                </a:lnTo>
                <a:lnTo>
                  <a:pt x="0" y="0"/>
                </a:lnTo>
                <a:close/>
              </a:path>
            </a:pathLst>
          </a:custGeom>
          <a:solidFill>
            <a:srgbClr val="F7D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990338" y="5325988"/>
            <a:ext cx="382270" cy="1155065"/>
          </a:xfrm>
          <a:custGeom>
            <a:avLst/>
            <a:gdLst/>
            <a:ahLst/>
            <a:cxnLst/>
            <a:rect l="l" t="t" r="r" b="b"/>
            <a:pathLst>
              <a:path w="382270" h="1155064">
                <a:moveTo>
                  <a:pt x="0" y="0"/>
                </a:moveTo>
                <a:lnTo>
                  <a:pt x="381706" y="0"/>
                </a:lnTo>
                <a:lnTo>
                  <a:pt x="381706" y="1154723"/>
                </a:lnTo>
                <a:lnTo>
                  <a:pt x="0" y="1154723"/>
                </a:lnTo>
                <a:lnTo>
                  <a:pt x="0" y="0"/>
                </a:lnTo>
                <a:close/>
              </a:path>
            </a:pathLst>
          </a:custGeom>
          <a:solidFill>
            <a:srgbClr val="F7D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0472339" y="5810227"/>
            <a:ext cx="382270" cy="670560"/>
          </a:xfrm>
          <a:custGeom>
            <a:avLst/>
            <a:gdLst/>
            <a:ahLst/>
            <a:cxnLst/>
            <a:rect l="l" t="t" r="r" b="b"/>
            <a:pathLst>
              <a:path w="382270" h="670560">
                <a:moveTo>
                  <a:pt x="0" y="0"/>
                </a:moveTo>
                <a:lnTo>
                  <a:pt x="381706" y="0"/>
                </a:lnTo>
                <a:lnTo>
                  <a:pt x="381706" y="670484"/>
                </a:lnTo>
                <a:lnTo>
                  <a:pt x="0" y="670484"/>
                </a:lnTo>
                <a:lnTo>
                  <a:pt x="0" y="0"/>
                </a:lnTo>
                <a:close/>
              </a:path>
            </a:pathLst>
          </a:custGeom>
          <a:solidFill>
            <a:srgbClr val="F7D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989101" y="2848920"/>
            <a:ext cx="8676640" cy="3625850"/>
          </a:xfrm>
          <a:custGeom>
            <a:avLst/>
            <a:gdLst/>
            <a:ahLst/>
            <a:cxnLst/>
            <a:rect l="l" t="t" r="r" b="b"/>
            <a:pathLst>
              <a:path w="8676640" h="3625850">
                <a:moveTo>
                  <a:pt x="0" y="3625583"/>
                </a:moveTo>
                <a:lnTo>
                  <a:pt x="482002" y="3588334"/>
                </a:lnTo>
                <a:lnTo>
                  <a:pt x="964004" y="3476586"/>
                </a:lnTo>
                <a:lnTo>
                  <a:pt x="1446006" y="3408296"/>
                </a:lnTo>
                <a:lnTo>
                  <a:pt x="1928008" y="3321382"/>
                </a:lnTo>
                <a:lnTo>
                  <a:pt x="2410010" y="3228259"/>
                </a:lnTo>
                <a:lnTo>
                  <a:pt x="2892013" y="3066846"/>
                </a:lnTo>
                <a:lnTo>
                  <a:pt x="3374015" y="2930266"/>
                </a:lnTo>
                <a:lnTo>
                  <a:pt x="3856017" y="2768852"/>
                </a:lnTo>
                <a:lnTo>
                  <a:pt x="4338019" y="2582607"/>
                </a:lnTo>
                <a:lnTo>
                  <a:pt x="4820021" y="2061119"/>
                </a:lnTo>
                <a:lnTo>
                  <a:pt x="5302024" y="1688627"/>
                </a:lnTo>
                <a:lnTo>
                  <a:pt x="5784026" y="1074016"/>
                </a:lnTo>
                <a:lnTo>
                  <a:pt x="6266029" y="937436"/>
                </a:lnTo>
                <a:lnTo>
                  <a:pt x="6748031" y="769815"/>
                </a:lnTo>
                <a:lnTo>
                  <a:pt x="7230033" y="595986"/>
                </a:lnTo>
                <a:lnTo>
                  <a:pt x="7712035" y="304201"/>
                </a:lnTo>
                <a:lnTo>
                  <a:pt x="8194037" y="111747"/>
                </a:lnTo>
                <a:lnTo>
                  <a:pt x="8676039" y="0"/>
                </a:lnTo>
              </a:path>
            </a:pathLst>
          </a:custGeom>
          <a:ln w="29675">
            <a:solidFill>
              <a:srgbClr val="3746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863042" y="6173381"/>
            <a:ext cx="248223" cy="2107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782014" y="5540146"/>
            <a:ext cx="338455" cy="210820"/>
          </a:xfrm>
          <a:custGeom>
            <a:avLst/>
            <a:gdLst/>
            <a:ahLst/>
            <a:cxnLst/>
            <a:rect l="l" t="t" r="r" b="b"/>
            <a:pathLst>
              <a:path w="338455" h="210820">
                <a:moveTo>
                  <a:pt x="298748" y="210722"/>
                </a:moveTo>
                <a:lnTo>
                  <a:pt x="39539" y="210722"/>
                </a:lnTo>
                <a:lnTo>
                  <a:pt x="31650" y="209997"/>
                </a:lnTo>
                <a:lnTo>
                  <a:pt x="723" y="179045"/>
                </a:lnTo>
                <a:lnTo>
                  <a:pt x="0" y="171150"/>
                </a:lnTo>
                <a:lnTo>
                  <a:pt x="0" y="39572"/>
                </a:lnTo>
                <a:lnTo>
                  <a:pt x="24360" y="2897"/>
                </a:lnTo>
                <a:lnTo>
                  <a:pt x="39539" y="0"/>
                </a:lnTo>
                <a:lnTo>
                  <a:pt x="298748" y="0"/>
                </a:lnTo>
                <a:lnTo>
                  <a:pt x="335392" y="24381"/>
                </a:lnTo>
                <a:lnTo>
                  <a:pt x="338287" y="39572"/>
                </a:lnTo>
                <a:lnTo>
                  <a:pt x="338287" y="171150"/>
                </a:lnTo>
                <a:lnTo>
                  <a:pt x="313926" y="207824"/>
                </a:lnTo>
                <a:lnTo>
                  <a:pt x="298748" y="210722"/>
                </a:lnTo>
                <a:close/>
              </a:path>
            </a:pathLst>
          </a:custGeom>
          <a:solidFill>
            <a:srgbClr val="FFFFFF">
              <a:alpha val="6980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746019" y="5689142"/>
            <a:ext cx="338455" cy="210820"/>
          </a:xfrm>
          <a:custGeom>
            <a:avLst/>
            <a:gdLst/>
            <a:ahLst/>
            <a:cxnLst/>
            <a:rect l="l" t="t" r="r" b="b"/>
            <a:pathLst>
              <a:path w="338454" h="210820">
                <a:moveTo>
                  <a:pt x="298748" y="210722"/>
                </a:moveTo>
                <a:lnTo>
                  <a:pt x="39539" y="210722"/>
                </a:lnTo>
                <a:lnTo>
                  <a:pt x="31650" y="209997"/>
                </a:lnTo>
                <a:lnTo>
                  <a:pt x="723" y="179045"/>
                </a:lnTo>
                <a:lnTo>
                  <a:pt x="0" y="171150"/>
                </a:lnTo>
                <a:lnTo>
                  <a:pt x="0" y="39572"/>
                </a:lnTo>
                <a:lnTo>
                  <a:pt x="24361" y="2897"/>
                </a:lnTo>
                <a:lnTo>
                  <a:pt x="39539" y="0"/>
                </a:lnTo>
                <a:lnTo>
                  <a:pt x="298748" y="0"/>
                </a:lnTo>
                <a:lnTo>
                  <a:pt x="335392" y="24381"/>
                </a:lnTo>
                <a:lnTo>
                  <a:pt x="338287" y="39572"/>
                </a:lnTo>
                <a:lnTo>
                  <a:pt x="338287" y="171150"/>
                </a:lnTo>
                <a:lnTo>
                  <a:pt x="313926" y="207824"/>
                </a:lnTo>
                <a:lnTo>
                  <a:pt x="298748" y="210722"/>
                </a:lnTo>
                <a:close/>
              </a:path>
            </a:pathLst>
          </a:custGeom>
          <a:solidFill>
            <a:srgbClr val="FFFFFF">
              <a:alpha val="6980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223337" y="5651893"/>
            <a:ext cx="347980" cy="210820"/>
          </a:xfrm>
          <a:custGeom>
            <a:avLst/>
            <a:gdLst/>
            <a:ahLst/>
            <a:cxnLst/>
            <a:rect l="l" t="t" r="r" b="b"/>
            <a:pathLst>
              <a:path w="347979" h="210820">
                <a:moveTo>
                  <a:pt x="308114" y="210722"/>
                </a:moveTo>
                <a:lnTo>
                  <a:pt x="39539" y="210722"/>
                </a:lnTo>
                <a:lnTo>
                  <a:pt x="31650" y="209997"/>
                </a:lnTo>
                <a:lnTo>
                  <a:pt x="723" y="179045"/>
                </a:lnTo>
                <a:lnTo>
                  <a:pt x="0" y="171150"/>
                </a:lnTo>
                <a:lnTo>
                  <a:pt x="0" y="39572"/>
                </a:lnTo>
                <a:lnTo>
                  <a:pt x="24360" y="2897"/>
                </a:lnTo>
                <a:lnTo>
                  <a:pt x="39539" y="0"/>
                </a:lnTo>
                <a:lnTo>
                  <a:pt x="308114" y="0"/>
                </a:lnTo>
                <a:lnTo>
                  <a:pt x="344758" y="24380"/>
                </a:lnTo>
                <a:lnTo>
                  <a:pt x="347654" y="39572"/>
                </a:lnTo>
                <a:lnTo>
                  <a:pt x="347654" y="171150"/>
                </a:lnTo>
                <a:lnTo>
                  <a:pt x="323293" y="207824"/>
                </a:lnTo>
                <a:lnTo>
                  <a:pt x="308114" y="210722"/>
                </a:lnTo>
                <a:close/>
              </a:path>
            </a:pathLst>
          </a:custGeom>
          <a:solidFill>
            <a:srgbClr val="FFFFFF">
              <a:alpha val="6980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7602036" y="2852404"/>
            <a:ext cx="338455" cy="210820"/>
          </a:xfrm>
          <a:custGeom>
            <a:avLst/>
            <a:gdLst/>
            <a:ahLst/>
            <a:cxnLst/>
            <a:rect l="l" t="t" r="r" b="b"/>
            <a:pathLst>
              <a:path w="338454" h="210819">
                <a:moveTo>
                  <a:pt x="298748" y="210722"/>
                </a:moveTo>
                <a:lnTo>
                  <a:pt x="39539" y="210722"/>
                </a:lnTo>
                <a:lnTo>
                  <a:pt x="31650" y="209998"/>
                </a:lnTo>
                <a:lnTo>
                  <a:pt x="723" y="179045"/>
                </a:lnTo>
                <a:lnTo>
                  <a:pt x="0" y="171150"/>
                </a:lnTo>
                <a:lnTo>
                  <a:pt x="0" y="39572"/>
                </a:lnTo>
                <a:lnTo>
                  <a:pt x="24360" y="2897"/>
                </a:lnTo>
                <a:lnTo>
                  <a:pt x="39539" y="0"/>
                </a:lnTo>
                <a:lnTo>
                  <a:pt x="298748" y="0"/>
                </a:lnTo>
                <a:lnTo>
                  <a:pt x="335392" y="24381"/>
                </a:lnTo>
                <a:lnTo>
                  <a:pt x="338287" y="39572"/>
                </a:lnTo>
                <a:lnTo>
                  <a:pt x="338287" y="171150"/>
                </a:lnTo>
                <a:lnTo>
                  <a:pt x="313926" y="207824"/>
                </a:lnTo>
                <a:lnTo>
                  <a:pt x="298748" y="210722"/>
                </a:lnTo>
                <a:close/>
              </a:path>
            </a:pathLst>
          </a:custGeom>
          <a:solidFill>
            <a:srgbClr val="FFFFFF">
              <a:alpha val="6980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0494049" y="5540146"/>
            <a:ext cx="338455" cy="210820"/>
          </a:xfrm>
          <a:custGeom>
            <a:avLst/>
            <a:gdLst/>
            <a:ahLst/>
            <a:cxnLst/>
            <a:rect l="l" t="t" r="r" b="b"/>
            <a:pathLst>
              <a:path w="338454" h="210820">
                <a:moveTo>
                  <a:pt x="298748" y="210722"/>
                </a:moveTo>
                <a:lnTo>
                  <a:pt x="39539" y="210722"/>
                </a:lnTo>
                <a:lnTo>
                  <a:pt x="31649" y="209997"/>
                </a:lnTo>
                <a:lnTo>
                  <a:pt x="723" y="179045"/>
                </a:lnTo>
                <a:lnTo>
                  <a:pt x="0" y="171150"/>
                </a:lnTo>
                <a:lnTo>
                  <a:pt x="0" y="39572"/>
                </a:lnTo>
                <a:lnTo>
                  <a:pt x="24360" y="2897"/>
                </a:lnTo>
                <a:lnTo>
                  <a:pt x="39539" y="0"/>
                </a:lnTo>
                <a:lnTo>
                  <a:pt x="298748" y="0"/>
                </a:lnTo>
                <a:lnTo>
                  <a:pt x="335392" y="24381"/>
                </a:lnTo>
                <a:lnTo>
                  <a:pt x="338287" y="39572"/>
                </a:lnTo>
                <a:lnTo>
                  <a:pt x="338287" y="171150"/>
                </a:lnTo>
                <a:lnTo>
                  <a:pt x="313926" y="207824"/>
                </a:lnTo>
                <a:lnTo>
                  <a:pt x="298748" y="210722"/>
                </a:lnTo>
                <a:close/>
              </a:path>
            </a:pathLst>
          </a:custGeom>
          <a:solidFill>
            <a:srgbClr val="FFFFFF">
              <a:alpha val="6980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0411943" y="2908278"/>
            <a:ext cx="506730" cy="210820"/>
          </a:xfrm>
          <a:custGeom>
            <a:avLst/>
            <a:gdLst/>
            <a:ahLst/>
            <a:cxnLst/>
            <a:rect l="l" t="t" r="r" b="b"/>
            <a:pathLst>
              <a:path w="506729" h="210819">
                <a:moveTo>
                  <a:pt x="466855" y="210722"/>
                </a:moveTo>
                <a:lnTo>
                  <a:pt x="39539" y="210722"/>
                </a:lnTo>
                <a:lnTo>
                  <a:pt x="31650" y="209998"/>
                </a:lnTo>
                <a:lnTo>
                  <a:pt x="723" y="179045"/>
                </a:lnTo>
                <a:lnTo>
                  <a:pt x="0" y="171150"/>
                </a:lnTo>
                <a:lnTo>
                  <a:pt x="0" y="39572"/>
                </a:lnTo>
                <a:lnTo>
                  <a:pt x="24360" y="2897"/>
                </a:lnTo>
                <a:lnTo>
                  <a:pt x="39539" y="0"/>
                </a:lnTo>
                <a:lnTo>
                  <a:pt x="466855" y="0"/>
                </a:lnTo>
                <a:lnTo>
                  <a:pt x="503499" y="24381"/>
                </a:lnTo>
                <a:lnTo>
                  <a:pt x="506395" y="39572"/>
                </a:lnTo>
                <a:lnTo>
                  <a:pt x="506395" y="171150"/>
                </a:lnTo>
                <a:lnTo>
                  <a:pt x="482033" y="207824"/>
                </a:lnTo>
                <a:lnTo>
                  <a:pt x="466855" y="210722"/>
                </a:lnTo>
                <a:close/>
              </a:path>
            </a:pathLst>
          </a:custGeom>
          <a:solidFill>
            <a:srgbClr val="FFFFFF">
              <a:alpha val="6980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083290" y="5490885"/>
            <a:ext cx="487680" cy="210820"/>
          </a:xfrm>
          <a:custGeom>
            <a:avLst/>
            <a:gdLst/>
            <a:ahLst/>
            <a:cxnLst/>
            <a:rect l="l" t="t" r="r" b="b"/>
            <a:pathLst>
              <a:path w="487679" h="210820">
                <a:moveTo>
                  <a:pt x="448122" y="210722"/>
                </a:moveTo>
                <a:lnTo>
                  <a:pt x="39539" y="210722"/>
                </a:lnTo>
                <a:lnTo>
                  <a:pt x="31650" y="209997"/>
                </a:lnTo>
                <a:lnTo>
                  <a:pt x="723" y="179045"/>
                </a:lnTo>
                <a:lnTo>
                  <a:pt x="0" y="171150"/>
                </a:lnTo>
                <a:lnTo>
                  <a:pt x="0" y="39572"/>
                </a:lnTo>
                <a:lnTo>
                  <a:pt x="24360" y="2897"/>
                </a:lnTo>
                <a:lnTo>
                  <a:pt x="39539" y="0"/>
                </a:lnTo>
                <a:lnTo>
                  <a:pt x="448122" y="0"/>
                </a:lnTo>
                <a:lnTo>
                  <a:pt x="484766" y="24381"/>
                </a:lnTo>
                <a:lnTo>
                  <a:pt x="487661" y="39572"/>
                </a:lnTo>
                <a:lnTo>
                  <a:pt x="487661" y="171150"/>
                </a:lnTo>
                <a:lnTo>
                  <a:pt x="463300" y="207824"/>
                </a:lnTo>
                <a:lnTo>
                  <a:pt x="448122" y="210722"/>
                </a:lnTo>
                <a:close/>
              </a:path>
            </a:pathLst>
          </a:custGeom>
          <a:solidFill>
            <a:srgbClr val="FFFFFF">
              <a:alpha val="6980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195630" y="6136537"/>
            <a:ext cx="407034" cy="210820"/>
          </a:xfrm>
          <a:custGeom>
            <a:avLst/>
            <a:gdLst/>
            <a:ahLst/>
            <a:cxnLst/>
            <a:rect l="l" t="t" r="r" b="b"/>
            <a:pathLst>
              <a:path w="407035" h="210820">
                <a:moveTo>
                  <a:pt x="367424" y="210722"/>
                </a:moveTo>
                <a:lnTo>
                  <a:pt x="39539" y="210722"/>
                </a:lnTo>
                <a:lnTo>
                  <a:pt x="31650" y="209998"/>
                </a:lnTo>
                <a:lnTo>
                  <a:pt x="723" y="179045"/>
                </a:lnTo>
                <a:lnTo>
                  <a:pt x="0" y="171150"/>
                </a:lnTo>
                <a:lnTo>
                  <a:pt x="0" y="39572"/>
                </a:lnTo>
                <a:lnTo>
                  <a:pt x="24360" y="2897"/>
                </a:lnTo>
                <a:lnTo>
                  <a:pt x="39539" y="0"/>
                </a:lnTo>
                <a:lnTo>
                  <a:pt x="367424" y="0"/>
                </a:lnTo>
                <a:lnTo>
                  <a:pt x="404068" y="24380"/>
                </a:lnTo>
                <a:lnTo>
                  <a:pt x="406963" y="39572"/>
                </a:lnTo>
                <a:lnTo>
                  <a:pt x="406963" y="171150"/>
                </a:lnTo>
                <a:lnTo>
                  <a:pt x="382602" y="207824"/>
                </a:lnTo>
                <a:lnTo>
                  <a:pt x="367424" y="210722"/>
                </a:lnTo>
                <a:close/>
              </a:path>
            </a:pathLst>
          </a:custGeom>
          <a:solidFill>
            <a:srgbClr val="FFFFFF">
              <a:alpha val="6980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8493301" y="3348654"/>
            <a:ext cx="487680" cy="210820"/>
          </a:xfrm>
          <a:custGeom>
            <a:avLst/>
            <a:gdLst/>
            <a:ahLst/>
            <a:cxnLst/>
            <a:rect l="l" t="t" r="r" b="b"/>
            <a:pathLst>
              <a:path w="487679" h="210820">
                <a:moveTo>
                  <a:pt x="448122" y="210722"/>
                </a:moveTo>
                <a:lnTo>
                  <a:pt x="39539" y="210722"/>
                </a:lnTo>
                <a:lnTo>
                  <a:pt x="31650" y="209998"/>
                </a:lnTo>
                <a:lnTo>
                  <a:pt x="723" y="179045"/>
                </a:lnTo>
                <a:lnTo>
                  <a:pt x="0" y="171150"/>
                </a:lnTo>
                <a:lnTo>
                  <a:pt x="0" y="39572"/>
                </a:lnTo>
                <a:lnTo>
                  <a:pt x="24361" y="2897"/>
                </a:lnTo>
                <a:lnTo>
                  <a:pt x="39539" y="0"/>
                </a:lnTo>
                <a:lnTo>
                  <a:pt x="448122" y="0"/>
                </a:lnTo>
                <a:lnTo>
                  <a:pt x="484765" y="24381"/>
                </a:lnTo>
                <a:lnTo>
                  <a:pt x="487661" y="39572"/>
                </a:lnTo>
                <a:lnTo>
                  <a:pt x="487661" y="171150"/>
                </a:lnTo>
                <a:lnTo>
                  <a:pt x="463300" y="207824"/>
                </a:lnTo>
                <a:lnTo>
                  <a:pt x="448122" y="210722"/>
                </a:lnTo>
                <a:close/>
              </a:path>
            </a:pathLst>
          </a:custGeom>
          <a:solidFill>
            <a:srgbClr val="FFFFFF">
              <a:alpha val="6980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236309" y="5987136"/>
            <a:ext cx="398145" cy="210820"/>
          </a:xfrm>
          <a:custGeom>
            <a:avLst/>
            <a:gdLst/>
            <a:ahLst/>
            <a:cxnLst/>
            <a:rect l="l" t="t" r="r" b="b"/>
            <a:pathLst>
              <a:path w="398145" h="210820">
                <a:moveTo>
                  <a:pt x="358057" y="210722"/>
                </a:moveTo>
                <a:lnTo>
                  <a:pt x="39539" y="210722"/>
                </a:lnTo>
                <a:lnTo>
                  <a:pt x="31650" y="209997"/>
                </a:lnTo>
                <a:lnTo>
                  <a:pt x="723" y="179045"/>
                </a:lnTo>
                <a:lnTo>
                  <a:pt x="0" y="171150"/>
                </a:lnTo>
                <a:lnTo>
                  <a:pt x="0" y="39572"/>
                </a:lnTo>
                <a:lnTo>
                  <a:pt x="24360" y="2897"/>
                </a:lnTo>
                <a:lnTo>
                  <a:pt x="39539" y="0"/>
                </a:lnTo>
                <a:lnTo>
                  <a:pt x="358057" y="0"/>
                </a:lnTo>
                <a:lnTo>
                  <a:pt x="394701" y="24381"/>
                </a:lnTo>
                <a:lnTo>
                  <a:pt x="397597" y="39572"/>
                </a:lnTo>
                <a:lnTo>
                  <a:pt x="397597" y="171150"/>
                </a:lnTo>
                <a:lnTo>
                  <a:pt x="373235" y="207824"/>
                </a:lnTo>
                <a:lnTo>
                  <a:pt x="358057" y="210722"/>
                </a:lnTo>
                <a:close/>
              </a:path>
            </a:pathLst>
          </a:custGeom>
          <a:solidFill>
            <a:srgbClr val="FFFFFF">
              <a:alpha val="6980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529297" y="3652856"/>
            <a:ext cx="487680" cy="210820"/>
          </a:xfrm>
          <a:custGeom>
            <a:avLst/>
            <a:gdLst/>
            <a:ahLst/>
            <a:cxnLst/>
            <a:rect l="l" t="t" r="r" b="b"/>
            <a:pathLst>
              <a:path w="487679" h="210820">
                <a:moveTo>
                  <a:pt x="448122" y="210722"/>
                </a:moveTo>
                <a:lnTo>
                  <a:pt x="39539" y="210722"/>
                </a:lnTo>
                <a:lnTo>
                  <a:pt x="31650" y="209998"/>
                </a:lnTo>
                <a:lnTo>
                  <a:pt x="723" y="179045"/>
                </a:lnTo>
                <a:lnTo>
                  <a:pt x="0" y="171150"/>
                </a:lnTo>
                <a:lnTo>
                  <a:pt x="0" y="39572"/>
                </a:lnTo>
                <a:lnTo>
                  <a:pt x="24360" y="2897"/>
                </a:lnTo>
                <a:lnTo>
                  <a:pt x="39539" y="0"/>
                </a:lnTo>
                <a:lnTo>
                  <a:pt x="448122" y="0"/>
                </a:lnTo>
                <a:lnTo>
                  <a:pt x="484766" y="24381"/>
                </a:lnTo>
                <a:lnTo>
                  <a:pt x="487661" y="39572"/>
                </a:lnTo>
                <a:lnTo>
                  <a:pt x="487661" y="171150"/>
                </a:lnTo>
                <a:lnTo>
                  <a:pt x="463300" y="207824"/>
                </a:lnTo>
                <a:lnTo>
                  <a:pt x="448122" y="210722"/>
                </a:lnTo>
                <a:close/>
              </a:path>
            </a:pathLst>
          </a:custGeom>
          <a:solidFill>
            <a:srgbClr val="FFFFFF">
              <a:alpha val="6980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119285" y="5838544"/>
            <a:ext cx="487680" cy="210820"/>
          </a:xfrm>
          <a:custGeom>
            <a:avLst/>
            <a:gdLst/>
            <a:ahLst/>
            <a:cxnLst/>
            <a:rect l="l" t="t" r="r" b="b"/>
            <a:pathLst>
              <a:path w="487679" h="210820">
                <a:moveTo>
                  <a:pt x="448122" y="210722"/>
                </a:moveTo>
                <a:lnTo>
                  <a:pt x="39539" y="210722"/>
                </a:lnTo>
                <a:lnTo>
                  <a:pt x="31650" y="209997"/>
                </a:lnTo>
                <a:lnTo>
                  <a:pt x="723" y="179045"/>
                </a:lnTo>
                <a:lnTo>
                  <a:pt x="0" y="171150"/>
                </a:lnTo>
                <a:lnTo>
                  <a:pt x="0" y="39572"/>
                </a:lnTo>
                <a:lnTo>
                  <a:pt x="24360" y="2897"/>
                </a:lnTo>
                <a:lnTo>
                  <a:pt x="39539" y="0"/>
                </a:lnTo>
                <a:lnTo>
                  <a:pt x="448122" y="0"/>
                </a:lnTo>
                <a:lnTo>
                  <a:pt x="484766" y="24380"/>
                </a:lnTo>
                <a:lnTo>
                  <a:pt x="487661" y="39572"/>
                </a:lnTo>
                <a:lnTo>
                  <a:pt x="487661" y="171150"/>
                </a:lnTo>
                <a:lnTo>
                  <a:pt x="463300" y="207824"/>
                </a:lnTo>
                <a:lnTo>
                  <a:pt x="448122" y="210722"/>
                </a:lnTo>
                <a:close/>
              </a:path>
            </a:pathLst>
          </a:custGeom>
          <a:solidFill>
            <a:srgbClr val="FFFFFF">
              <a:alpha val="6980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749623" y="6055426"/>
            <a:ext cx="407034" cy="210820"/>
          </a:xfrm>
          <a:custGeom>
            <a:avLst/>
            <a:gdLst/>
            <a:ahLst/>
            <a:cxnLst/>
            <a:rect l="l" t="t" r="r" b="b"/>
            <a:pathLst>
              <a:path w="407035" h="210820">
                <a:moveTo>
                  <a:pt x="367424" y="210722"/>
                </a:moveTo>
                <a:lnTo>
                  <a:pt x="39539" y="210722"/>
                </a:lnTo>
                <a:lnTo>
                  <a:pt x="31650" y="209997"/>
                </a:lnTo>
                <a:lnTo>
                  <a:pt x="723" y="179045"/>
                </a:lnTo>
                <a:lnTo>
                  <a:pt x="0" y="171150"/>
                </a:lnTo>
                <a:lnTo>
                  <a:pt x="0" y="39572"/>
                </a:lnTo>
                <a:lnTo>
                  <a:pt x="24360" y="2897"/>
                </a:lnTo>
                <a:lnTo>
                  <a:pt x="39539" y="0"/>
                </a:lnTo>
                <a:lnTo>
                  <a:pt x="367424" y="0"/>
                </a:lnTo>
                <a:lnTo>
                  <a:pt x="404068" y="24381"/>
                </a:lnTo>
                <a:lnTo>
                  <a:pt x="406963" y="39572"/>
                </a:lnTo>
                <a:lnTo>
                  <a:pt x="406963" y="171150"/>
                </a:lnTo>
                <a:lnTo>
                  <a:pt x="382602" y="207824"/>
                </a:lnTo>
                <a:lnTo>
                  <a:pt x="367424" y="210722"/>
                </a:lnTo>
                <a:close/>
              </a:path>
            </a:pathLst>
          </a:custGeom>
          <a:solidFill>
            <a:srgbClr val="FFFFFF">
              <a:alpha val="6980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7047294" y="4267467"/>
            <a:ext cx="487680" cy="210820"/>
          </a:xfrm>
          <a:custGeom>
            <a:avLst/>
            <a:gdLst/>
            <a:ahLst/>
            <a:cxnLst/>
            <a:rect l="l" t="t" r="r" b="b"/>
            <a:pathLst>
              <a:path w="487679" h="210820">
                <a:moveTo>
                  <a:pt x="448122" y="210722"/>
                </a:moveTo>
                <a:lnTo>
                  <a:pt x="39539" y="210722"/>
                </a:lnTo>
                <a:lnTo>
                  <a:pt x="31650" y="209998"/>
                </a:lnTo>
                <a:lnTo>
                  <a:pt x="723" y="179045"/>
                </a:lnTo>
                <a:lnTo>
                  <a:pt x="0" y="171150"/>
                </a:lnTo>
                <a:lnTo>
                  <a:pt x="0" y="39572"/>
                </a:lnTo>
                <a:lnTo>
                  <a:pt x="24360" y="2897"/>
                </a:lnTo>
                <a:lnTo>
                  <a:pt x="39539" y="0"/>
                </a:lnTo>
                <a:lnTo>
                  <a:pt x="448122" y="0"/>
                </a:lnTo>
                <a:lnTo>
                  <a:pt x="484766" y="24381"/>
                </a:lnTo>
                <a:lnTo>
                  <a:pt x="487661" y="39572"/>
                </a:lnTo>
                <a:lnTo>
                  <a:pt x="487661" y="171150"/>
                </a:lnTo>
                <a:lnTo>
                  <a:pt x="463300" y="207824"/>
                </a:lnTo>
                <a:lnTo>
                  <a:pt x="448122" y="210722"/>
                </a:lnTo>
                <a:close/>
              </a:path>
            </a:pathLst>
          </a:custGeom>
          <a:solidFill>
            <a:srgbClr val="FFFFFF">
              <a:alpha val="6980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713628" y="5900221"/>
            <a:ext cx="407034" cy="210820"/>
          </a:xfrm>
          <a:custGeom>
            <a:avLst/>
            <a:gdLst/>
            <a:ahLst/>
            <a:cxnLst/>
            <a:rect l="l" t="t" r="r" b="b"/>
            <a:pathLst>
              <a:path w="407035" h="210820">
                <a:moveTo>
                  <a:pt x="367424" y="210722"/>
                </a:moveTo>
                <a:lnTo>
                  <a:pt x="39539" y="210722"/>
                </a:lnTo>
                <a:lnTo>
                  <a:pt x="31650" y="209997"/>
                </a:lnTo>
                <a:lnTo>
                  <a:pt x="723" y="179045"/>
                </a:lnTo>
                <a:lnTo>
                  <a:pt x="0" y="171150"/>
                </a:lnTo>
                <a:lnTo>
                  <a:pt x="0" y="39572"/>
                </a:lnTo>
                <a:lnTo>
                  <a:pt x="24361" y="2897"/>
                </a:lnTo>
                <a:lnTo>
                  <a:pt x="39539" y="0"/>
                </a:lnTo>
                <a:lnTo>
                  <a:pt x="367424" y="0"/>
                </a:lnTo>
                <a:lnTo>
                  <a:pt x="404068" y="24381"/>
                </a:lnTo>
                <a:lnTo>
                  <a:pt x="406963" y="39572"/>
                </a:lnTo>
                <a:lnTo>
                  <a:pt x="406963" y="171150"/>
                </a:lnTo>
                <a:lnTo>
                  <a:pt x="382602" y="207824"/>
                </a:lnTo>
                <a:lnTo>
                  <a:pt x="367424" y="210722"/>
                </a:lnTo>
                <a:close/>
              </a:path>
            </a:pathLst>
          </a:custGeom>
          <a:solidFill>
            <a:srgbClr val="FFFFFF">
              <a:alpha val="6980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682316" y="5645685"/>
            <a:ext cx="398145" cy="210820"/>
          </a:xfrm>
          <a:custGeom>
            <a:avLst/>
            <a:gdLst/>
            <a:ahLst/>
            <a:cxnLst/>
            <a:rect l="l" t="t" r="r" b="b"/>
            <a:pathLst>
              <a:path w="398145" h="210820">
                <a:moveTo>
                  <a:pt x="358057" y="210722"/>
                </a:moveTo>
                <a:lnTo>
                  <a:pt x="39539" y="210722"/>
                </a:lnTo>
                <a:lnTo>
                  <a:pt x="31650" y="209997"/>
                </a:lnTo>
                <a:lnTo>
                  <a:pt x="723" y="179045"/>
                </a:lnTo>
                <a:lnTo>
                  <a:pt x="0" y="171150"/>
                </a:lnTo>
                <a:lnTo>
                  <a:pt x="0" y="39572"/>
                </a:lnTo>
                <a:lnTo>
                  <a:pt x="24360" y="2897"/>
                </a:lnTo>
                <a:lnTo>
                  <a:pt x="39539" y="0"/>
                </a:lnTo>
                <a:lnTo>
                  <a:pt x="358057" y="0"/>
                </a:lnTo>
                <a:lnTo>
                  <a:pt x="394701" y="24381"/>
                </a:lnTo>
                <a:lnTo>
                  <a:pt x="397597" y="39572"/>
                </a:lnTo>
                <a:lnTo>
                  <a:pt x="397597" y="171150"/>
                </a:lnTo>
                <a:lnTo>
                  <a:pt x="373236" y="207824"/>
                </a:lnTo>
                <a:lnTo>
                  <a:pt x="358057" y="210722"/>
                </a:lnTo>
                <a:close/>
              </a:path>
            </a:pathLst>
          </a:custGeom>
          <a:solidFill>
            <a:srgbClr val="FFFFFF">
              <a:alpha val="6980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601288" y="5677131"/>
            <a:ext cx="487680" cy="210820"/>
          </a:xfrm>
          <a:custGeom>
            <a:avLst/>
            <a:gdLst/>
            <a:ahLst/>
            <a:cxnLst/>
            <a:rect l="l" t="t" r="r" b="b"/>
            <a:pathLst>
              <a:path w="487679" h="210820">
                <a:moveTo>
                  <a:pt x="448122" y="210722"/>
                </a:moveTo>
                <a:lnTo>
                  <a:pt x="39539" y="210722"/>
                </a:lnTo>
                <a:lnTo>
                  <a:pt x="31650" y="209997"/>
                </a:lnTo>
                <a:lnTo>
                  <a:pt x="723" y="179045"/>
                </a:lnTo>
                <a:lnTo>
                  <a:pt x="0" y="171150"/>
                </a:lnTo>
                <a:lnTo>
                  <a:pt x="0" y="39572"/>
                </a:lnTo>
                <a:lnTo>
                  <a:pt x="24360" y="2897"/>
                </a:lnTo>
                <a:lnTo>
                  <a:pt x="39539" y="0"/>
                </a:lnTo>
                <a:lnTo>
                  <a:pt x="448122" y="0"/>
                </a:lnTo>
                <a:lnTo>
                  <a:pt x="484766" y="24380"/>
                </a:lnTo>
                <a:lnTo>
                  <a:pt x="487661" y="39572"/>
                </a:lnTo>
                <a:lnTo>
                  <a:pt x="487661" y="171150"/>
                </a:lnTo>
                <a:lnTo>
                  <a:pt x="463300" y="207824"/>
                </a:lnTo>
                <a:lnTo>
                  <a:pt x="448122" y="210722"/>
                </a:lnTo>
                <a:close/>
              </a:path>
            </a:pathLst>
          </a:custGeom>
          <a:solidFill>
            <a:srgbClr val="FFFFFF">
              <a:alpha val="6980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9934625" y="3020026"/>
            <a:ext cx="497205" cy="210820"/>
          </a:xfrm>
          <a:custGeom>
            <a:avLst/>
            <a:gdLst/>
            <a:ahLst/>
            <a:cxnLst/>
            <a:rect l="l" t="t" r="r" b="b"/>
            <a:pathLst>
              <a:path w="497204" h="210819">
                <a:moveTo>
                  <a:pt x="457488" y="210722"/>
                </a:moveTo>
                <a:lnTo>
                  <a:pt x="39539" y="210722"/>
                </a:lnTo>
                <a:lnTo>
                  <a:pt x="31650" y="209998"/>
                </a:lnTo>
                <a:lnTo>
                  <a:pt x="723" y="179045"/>
                </a:lnTo>
                <a:lnTo>
                  <a:pt x="0" y="171150"/>
                </a:lnTo>
                <a:lnTo>
                  <a:pt x="0" y="39572"/>
                </a:lnTo>
                <a:lnTo>
                  <a:pt x="24360" y="2897"/>
                </a:lnTo>
                <a:lnTo>
                  <a:pt x="39539" y="0"/>
                </a:lnTo>
                <a:lnTo>
                  <a:pt x="457488" y="0"/>
                </a:lnTo>
                <a:lnTo>
                  <a:pt x="494132" y="24381"/>
                </a:lnTo>
                <a:lnTo>
                  <a:pt x="497028" y="39572"/>
                </a:lnTo>
                <a:lnTo>
                  <a:pt x="497028" y="171150"/>
                </a:lnTo>
                <a:lnTo>
                  <a:pt x="472666" y="207824"/>
                </a:lnTo>
                <a:lnTo>
                  <a:pt x="457488" y="210722"/>
                </a:lnTo>
                <a:close/>
              </a:path>
            </a:pathLst>
          </a:custGeom>
          <a:solidFill>
            <a:srgbClr val="FFFFFF">
              <a:alpha val="6980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317337" y="6167173"/>
            <a:ext cx="307975" cy="210820"/>
          </a:xfrm>
          <a:custGeom>
            <a:avLst/>
            <a:gdLst/>
            <a:ahLst/>
            <a:cxnLst/>
            <a:rect l="l" t="t" r="r" b="b"/>
            <a:pathLst>
              <a:path w="307975" h="210820">
                <a:moveTo>
                  <a:pt x="267992" y="210722"/>
                </a:moveTo>
                <a:lnTo>
                  <a:pt x="39539" y="210722"/>
                </a:lnTo>
                <a:lnTo>
                  <a:pt x="31650" y="209998"/>
                </a:lnTo>
                <a:lnTo>
                  <a:pt x="723" y="179045"/>
                </a:lnTo>
                <a:lnTo>
                  <a:pt x="0" y="171150"/>
                </a:lnTo>
                <a:lnTo>
                  <a:pt x="0" y="39572"/>
                </a:lnTo>
                <a:lnTo>
                  <a:pt x="24360" y="2897"/>
                </a:lnTo>
                <a:lnTo>
                  <a:pt x="39539" y="0"/>
                </a:lnTo>
                <a:lnTo>
                  <a:pt x="267992" y="0"/>
                </a:lnTo>
                <a:lnTo>
                  <a:pt x="304637" y="24380"/>
                </a:lnTo>
                <a:lnTo>
                  <a:pt x="307532" y="39572"/>
                </a:lnTo>
                <a:lnTo>
                  <a:pt x="307532" y="171150"/>
                </a:lnTo>
                <a:lnTo>
                  <a:pt x="283171" y="207824"/>
                </a:lnTo>
                <a:lnTo>
                  <a:pt x="267992" y="210722"/>
                </a:lnTo>
                <a:close/>
              </a:path>
            </a:pathLst>
          </a:custGeom>
          <a:solidFill>
            <a:srgbClr val="FFFFFF">
              <a:alpha val="6980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560609" y="4639958"/>
            <a:ext cx="497205" cy="210820"/>
          </a:xfrm>
          <a:custGeom>
            <a:avLst/>
            <a:gdLst/>
            <a:ahLst/>
            <a:cxnLst/>
            <a:rect l="l" t="t" r="r" b="b"/>
            <a:pathLst>
              <a:path w="497204" h="210820">
                <a:moveTo>
                  <a:pt x="457488" y="210722"/>
                </a:moveTo>
                <a:lnTo>
                  <a:pt x="39539" y="210722"/>
                </a:lnTo>
                <a:lnTo>
                  <a:pt x="31650" y="209998"/>
                </a:lnTo>
                <a:lnTo>
                  <a:pt x="723" y="179045"/>
                </a:lnTo>
                <a:lnTo>
                  <a:pt x="0" y="171150"/>
                </a:lnTo>
                <a:lnTo>
                  <a:pt x="0" y="39572"/>
                </a:lnTo>
                <a:lnTo>
                  <a:pt x="24360" y="2897"/>
                </a:lnTo>
                <a:lnTo>
                  <a:pt x="39539" y="0"/>
                </a:lnTo>
                <a:lnTo>
                  <a:pt x="457488" y="0"/>
                </a:lnTo>
                <a:lnTo>
                  <a:pt x="494132" y="24381"/>
                </a:lnTo>
                <a:lnTo>
                  <a:pt x="497028" y="39572"/>
                </a:lnTo>
                <a:lnTo>
                  <a:pt x="497028" y="171150"/>
                </a:lnTo>
                <a:lnTo>
                  <a:pt x="472666" y="207824"/>
                </a:lnTo>
                <a:lnTo>
                  <a:pt x="457488" y="210722"/>
                </a:lnTo>
                <a:close/>
              </a:path>
            </a:pathLst>
          </a:custGeom>
          <a:solidFill>
            <a:srgbClr val="FFFFFF">
              <a:alpha val="6980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1929421" y="6147227"/>
            <a:ext cx="115570" cy="247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30" dirty="0">
                <a:solidFill>
                  <a:srgbClr val="333333"/>
                </a:solidFill>
                <a:latin typeface="Calibri"/>
                <a:cs typeface="Calibri"/>
              </a:rPr>
              <a:t>1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2411423" y="5960981"/>
            <a:ext cx="115570" cy="247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30" dirty="0">
                <a:solidFill>
                  <a:srgbClr val="333333"/>
                </a:solidFill>
                <a:latin typeface="Calibri"/>
                <a:cs typeface="Calibri"/>
              </a:rPr>
              <a:t>6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2848393" y="5513991"/>
            <a:ext cx="205740" cy="247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30" dirty="0">
                <a:solidFill>
                  <a:srgbClr val="333333"/>
                </a:solidFill>
                <a:latin typeface="Calibri"/>
                <a:cs typeface="Calibri"/>
              </a:rPr>
              <a:t>18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3330395" y="5774735"/>
            <a:ext cx="205740" cy="247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30" dirty="0">
                <a:solidFill>
                  <a:srgbClr val="333333"/>
                </a:solidFill>
                <a:latin typeface="Calibri"/>
                <a:cs typeface="Calibri"/>
              </a:rPr>
              <a:t>11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3812397" y="5662988"/>
            <a:ext cx="205740" cy="247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30" dirty="0">
                <a:solidFill>
                  <a:srgbClr val="333333"/>
                </a:solidFill>
                <a:latin typeface="Calibri"/>
                <a:cs typeface="Calibri"/>
              </a:rPr>
              <a:t>14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4776402" y="5215998"/>
            <a:ext cx="205740" cy="247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30" dirty="0">
                <a:solidFill>
                  <a:srgbClr val="333333"/>
                </a:solidFill>
                <a:latin typeface="Calibri"/>
                <a:cs typeface="Calibri"/>
              </a:rPr>
              <a:t>26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5258405" y="5364995"/>
            <a:ext cx="205740" cy="247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30" dirty="0">
                <a:solidFill>
                  <a:srgbClr val="333333"/>
                </a:solidFill>
                <a:latin typeface="Calibri"/>
                <a:cs typeface="Calibri"/>
              </a:rPr>
              <a:t>22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5740407" y="5215998"/>
            <a:ext cx="205740" cy="247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30" dirty="0">
                <a:solidFill>
                  <a:srgbClr val="333333"/>
                </a:solidFill>
                <a:latin typeface="Calibri"/>
                <a:cs typeface="Calibri"/>
              </a:rPr>
              <a:t>26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6222408" y="5067001"/>
            <a:ext cx="205740" cy="247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30" dirty="0">
                <a:solidFill>
                  <a:srgbClr val="333333"/>
                </a:solidFill>
                <a:latin typeface="Calibri"/>
                <a:cs typeface="Calibri"/>
              </a:rPr>
              <a:t>30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6704412" y="3055548"/>
            <a:ext cx="205740" cy="247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30" dirty="0">
                <a:solidFill>
                  <a:srgbClr val="333333"/>
                </a:solidFill>
                <a:latin typeface="Calibri"/>
                <a:cs typeface="Calibri"/>
              </a:rPr>
              <a:t>84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6998029" y="3949527"/>
            <a:ext cx="582295" cy="247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50" spc="-30" dirty="0">
                <a:solidFill>
                  <a:srgbClr val="333333"/>
                </a:solidFill>
                <a:latin typeface="Calibri"/>
                <a:cs typeface="Calibri"/>
              </a:rPr>
              <a:t>60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7681116" y="2826250"/>
            <a:ext cx="193040" cy="247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450" spc="-30" dirty="0">
                <a:solidFill>
                  <a:srgbClr val="333333"/>
                </a:solidFill>
                <a:latin typeface="Calibri"/>
                <a:cs typeface="Calibri"/>
              </a:rPr>
              <a:t>99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8150418" y="5364995"/>
            <a:ext cx="205740" cy="247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30" dirty="0">
                <a:solidFill>
                  <a:srgbClr val="333333"/>
                </a:solidFill>
                <a:latin typeface="Calibri"/>
                <a:cs typeface="Calibri"/>
              </a:rPr>
              <a:t>22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8645121" y="5178749"/>
            <a:ext cx="193040" cy="247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450" spc="-30" dirty="0">
                <a:solidFill>
                  <a:srgbClr val="333333"/>
                </a:solidFill>
                <a:latin typeface="Calibri"/>
                <a:cs typeface="Calibri"/>
              </a:rPr>
              <a:t>27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9127122" y="5141500"/>
            <a:ext cx="193040" cy="247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450" spc="-30" dirty="0">
                <a:solidFill>
                  <a:srgbClr val="333333"/>
                </a:solidFill>
                <a:latin typeface="Calibri"/>
                <a:cs typeface="Calibri"/>
              </a:rPr>
              <a:t>28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9596425" y="4433766"/>
            <a:ext cx="205740" cy="247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30" dirty="0">
                <a:solidFill>
                  <a:srgbClr val="333333"/>
                </a:solidFill>
                <a:latin typeface="Calibri"/>
                <a:cs typeface="Calibri"/>
              </a:rPr>
              <a:t>47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10078427" y="5029752"/>
            <a:ext cx="205740" cy="247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30" dirty="0">
                <a:solidFill>
                  <a:srgbClr val="333333"/>
                </a:solidFill>
                <a:latin typeface="Calibri"/>
                <a:cs typeface="Calibri"/>
              </a:rPr>
              <a:t>31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10560429" y="5513991"/>
            <a:ext cx="205740" cy="247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30" dirty="0">
                <a:solidFill>
                  <a:srgbClr val="333333"/>
                </a:solidFill>
                <a:latin typeface="Calibri"/>
                <a:cs typeface="Calibri"/>
              </a:rPr>
              <a:t>18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10507977" y="2882124"/>
            <a:ext cx="314325" cy="247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45" dirty="0">
                <a:solidFill>
                  <a:srgbClr val="333333"/>
                </a:solidFill>
                <a:latin typeface="Calibri"/>
                <a:cs typeface="Calibri"/>
              </a:rPr>
              <a:t>5</a:t>
            </a:r>
            <a:r>
              <a:rPr sz="1450" spc="10" dirty="0">
                <a:solidFill>
                  <a:srgbClr val="333333"/>
                </a:solidFill>
                <a:latin typeface="Calibri"/>
                <a:cs typeface="Calibri"/>
              </a:rPr>
              <a:t>85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6134320" y="5464731"/>
            <a:ext cx="382270" cy="247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150">
              <a:lnSpc>
                <a:spcPct val="100000"/>
              </a:lnSpc>
              <a:spcBef>
                <a:spcPts val="100"/>
              </a:spcBef>
            </a:pPr>
            <a:r>
              <a:rPr sz="1450" spc="-30" dirty="0">
                <a:solidFill>
                  <a:srgbClr val="333333"/>
                </a:solidFill>
                <a:latin typeface="Calibri"/>
                <a:cs typeface="Calibri"/>
              </a:rPr>
              <a:t>169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4206311" y="6110382"/>
            <a:ext cx="382270" cy="247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7790">
              <a:lnSpc>
                <a:spcPct val="100000"/>
              </a:lnSpc>
              <a:spcBef>
                <a:spcPts val="100"/>
              </a:spcBef>
            </a:pPr>
            <a:r>
              <a:rPr sz="1450" spc="10" dirty="0">
                <a:solidFill>
                  <a:srgbClr val="333333"/>
                </a:solidFill>
                <a:latin typeface="Calibri"/>
                <a:cs typeface="Calibri"/>
              </a:rPr>
              <a:t>65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8589335" y="3322500"/>
            <a:ext cx="295910" cy="247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30" dirty="0">
                <a:solidFill>
                  <a:srgbClr val="333333"/>
                </a:solidFill>
                <a:latin typeface="Calibri"/>
                <a:cs typeface="Calibri"/>
              </a:rPr>
              <a:t>461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3242307" y="5960981"/>
            <a:ext cx="382270" cy="247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2235">
              <a:lnSpc>
                <a:spcPct val="100000"/>
              </a:lnSpc>
              <a:spcBef>
                <a:spcPts val="100"/>
              </a:spcBef>
            </a:pPr>
            <a:r>
              <a:rPr sz="1450" spc="-30" dirty="0">
                <a:solidFill>
                  <a:srgbClr val="333333"/>
                </a:solidFill>
                <a:latin typeface="Calibri"/>
                <a:cs typeface="Calibri"/>
              </a:rPr>
              <a:t>36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7638030" y="3626701"/>
            <a:ext cx="283210" cy="247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450" spc="-30" dirty="0">
                <a:solidFill>
                  <a:srgbClr val="333333"/>
                </a:solidFill>
                <a:latin typeface="Calibri"/>
                <a:cs typeface="Calibri"/>
              </a:rPr>
              <a:t>412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5170316" y="5812390"/>
            <a:ext cx="382270" cy="247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150">
              <a:lnSpc>
                <a:spcPct val="100000"/>
              </a:lnSpc>
              <a:spcBef>
                <a:spcPts val="100"/>
              </a:spcBef>
            </a:pPr>
            <a:r>
              <a:rPr sz="1450" spc="-30" dirty="0">
                <a:solidFill>
                  <a:srgbClr val="333333"/>
                </a:solidFill>
                <a:latin typeface="Calibri"/>
                <a:cs typeface="Calibri"/>
              </a:rPr>
              <a:t>113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9548656" y="2856885"/>
            <a:ext cx="305435" cy="247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45" dirty="0">
                <a:solidFill>
                  <a:srgbClr val="333333"/>
                </a:solidFill>
                <a:latin typeface="Calibri"/>
                <a:cs typeface="Calibri"/>
              </a:rPr>
              <a:t>5</a:t>
            </a:r>
            <a:r>
              <a:rPr sz="1450" spc="-30" dirty="0">
                <a:solidFill>
                  <a:srgbClr val="333333"/>
                </a:solidFill>
                <a:latin typeface="Calibri"/>
                <a:cs typeface="Calibri"/>
              </a:rPr>
              <a:t>36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2760304" y="6029271"/>
            <a:ext cx="382270" cy="247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7790">
              <a:lnSpc>
                <a:spcPct val="100000"/>
              </a:lnSpc>
              <a:spcBef>
                <a:spcPts val="100"/>
              </a:spcBef>
            </a:pPr>
            <a:r>
              <a:rPr sz="1450" spc="10" dirty="0">
                <a:solidFill>
                  <a:srgbClr val="333333"/>
                </a:solidFill>
                <a:latin typeface="Calibri"/>
                <a:cs typeface="Calibri"/>
              </a:rPr>
              <a:t>25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7098324" y="4241312"/>
            <a:ext cx="382270" cy="247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150">
              <a:lnSpc>
                <a:spcPct val="100000"/>
              </a:lnSpc>
              <a:spcBef>
                <a:spcPts val="100"/>
              </a:spcBef>
            </a:pPr>
            <a:r>
              <a:rPr sz="1450" spc="-30" dirty="0">
                <a:solidFill>
                  <a:srgbClr val="333333"/>
                </a:solidFill>
                <a:latin typeface="Calibri"/>
                <a:cs typeface="Calibri"/>
              </a:rPr>
              <a:t>313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3724309" y="5874066"/>
            <a:ext cx="382270" cy="247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7790">
              <a:lnSpc>
                <a:spcPct val="100000"/>
              </a:lnSpc>
              <a:spcBef>
                <a:spcPts val="100"/>
              </a:spcBef>
            </a:pPr>
            <a:r>
              <a:rPr sz="1450" spc="10" dirty="0">
                <a:solidFill>
                  <a:srgbClr val="333333"/>
                </a:solidFill>
                <a:latin typeface="Calibri"/>
                <a:cs typeface="Calibri"/>
              </a:rPr>
              <a:t>50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8107333" y="3490121"/>
            <a:ext cx="295910" cy="247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30" dirty="0">
                <a:solidFill>
                  <a:srgbClr val="333333"/>
                </a:solidFill>
                <a:latin typeface="Calibri"/>
                <a:cs typeface="Calibri"/>
              </a:rPr>
              <a:t>434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4289716" y="5625738"/>
            <a:ext cx="780415" cy="247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01015" algn="l"/>
              </a:tabLst>
            </a:pPr>
            <a:r>
              <a:rPr sz="1450" spc="10" dirty="0">
                <a:solidFill>
                  <a:srgbClr val="333333"/>
                </a:solidFill>
                <a:latin typeface="Calibri"/>
                <a:cs typeface="Calibri"/>
              </a:rPr>
              <a:t>15	</a:t>
            </a:r>
            <a:r>
              <a:rPr sz="2175" spc="-44" baseline="1915" dirty="0">
                <a:solidFill>
                  <a:srgbClr val="333333"/>
                </a:solidFill>
                <a:latin typeface="Calibri"/>
                <a:cs typeface="Calibri"/>
              </a:rPr>
              <a:t>91</a:t>
            </a:r>
            <a:endParaRPr sz="2175" baseline="1915">
              <a:latin typeface="Calibri"/>
              <a:cs typeface="Calibri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5652318" y="5650977"/>
            <a:ext cx="382270" cy="247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150">
              <a:lnSpc>
                <a:spcPct val="100000"/>
              </a:lnSpc>
              <a:spcBef>
                <a:spcPts val="100"/>
              </a:spcBef>
            </a:pPr>
            <a:r>
              <a:rPr sz="1450" spc="-30" dirty="0">
                <a:solidFill>
                  <a:srgbClr val="333333"/>
                </a:solidFill>
                <a:latin typeface="Calibri"/>
                <a:cs typeface="Calibri"/>
              </a:rPr>
              <a:t>139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9071337" y="3148670"/>
            <a:ext cx="295910" cy="247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30" dirty="0">
                <a:solidFill>
                  <a:srgbClr val="333333"/>
                </a:solidFill>
                <a:latin typeface="Calibri"/>
                <a:cs typeface="Calibri"/>
              </a:rPr>
              <a:t>489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10030659" y="2993871"/>
            <a:ext cx="305435" cy="247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45" dirty="0">
                <a:solidFill>
                  <a:srgbClr val="333333"/>
                </a:solidFill>
                <a:latin typeface="Calibri"/>
                <a:cs typeface="Calibri"/>
              </a:rPr>
              <a:t>5</a:t>
            </a:r>
            <a:r>
              <a:rPr sz="1450" spc="-30" dirty="0">
                <a:solidFill>
                  <a:srgbClr val="333333"/>
                </a:solidFill>
                <a:latin typeface="Calibri"/>
                <a:cs typeface="Calibri"/>
              </a:rPr>
              <a:t>67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2278302" y="6141018"/>
            <a:ext cx="382270" cy="247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" algn="ctr">
              <a:lnSpc>
                <a:spcPct val="100000"/>
              </a:lnSpc>
              <a:spcBef>
                <a:spcPts val="100"/>
              </a:spcBef>
            </a:pPr>
            <a:r>
              <a:rPr sz="1450" spc="-30" dirty="0">
                <a:solidFill>
                  <a:srgbClr val="333333"/>
                </a:solidFill>
                <a:latin typeface="Calibri"/>
                <a:cs typeface="Calibri"/>
              </a:rPr>
              <a:t>7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6669342" y="4613803"/>
            <a:ext cx="292735" cy="247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450" spc="10" dirty="0">
                <a:solidFill>
                  <a:srgbClr val="333333"/>
                </a:solidFill>
                <a:latin typeface="Calibri"/>
                <a:cs typeface="Calibri"/>
              </a:rPr>
              <a:t>25</a:t>
            </a:r>
            <a:r>
              <a:rPr sz="1450" spc="-30" dirty="0">
                <a:solidFill>
                  <a:srgbClr val="333333"/>
                </a:solidFill>
                <a:latin typeface="Calibri"/>
                <a:cs typeface="Calibri"/>
              </a:rPr>
              <a:t>3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12791230" y="7186455"/>
            <a:ext cx="0" cy="198120"/>
          </a:xfrm>
          <a:custGeom>
            <a:avLst/>
            <a:gdLst/>
            <a:ahLst/>
            <a:cxnLst/>
            <a:rect l="l" t="t" r="r" b="b"/>
            <a:pathLst>
              <a:path h="198120">
                <a:moveTo>
                  <a:pt x="0" y="0"/>
                </a:moveTo>
                <a:lnTo>
                  <a:pt x="0" y="197643"/>
                </a:lnTo>
              </a:path>
            </a:pathLst>
          </a:custGeom>
          <a:ln w="79057">
            <a:solidFill>
              <a:srgbClr val="C7C7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 txBox="1"/>
          <p:nvPr/>
        </p:nvSpPr>
        <p:spPr>
          <a:xfrm>
            <a:off x="8272253" y="7183637"/>
            <a:ext cx="404876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14" dirty="0">
                <a:solidFill>
                  <a:srgbClr val="333333"/>
                </a:solidFill>
                <a:latin typeface="Segoe UI"/>
                <a:cs typeface="Segoe UI"/>
              </a:rPr>
              <a:t>*maio/2019 </a:t>
            </a:r>
            <a:r>
              <a:rPr sz="1400" b="1" spc="-80" dirty="0">
                <a:solidFill>
                  <a:srgbClr val="333333"/>
                </a:solidFill>
                <a:latin typeface="Segoe UI"/>
                <a:cs typeface="Segoe UI"/>
              </a:rPr>
              <a:t>corresponde </a:t>
            </a:r>
            <a:r>
              <a:rPr sz="1400" b="1" spc="-70" dirty="0">
                <a:solidFill>
                  <a:srgbClr val="333333"/>
                </a:solidFill>
                <a:latin typeface="Segoe UI"/>
                <a:cs typeface="Segoe UI"/>
              </a:rPr>
              <a:t>aos </a:t>
            </a:r>
            <a:r>
              <a:rPr sz="1400" b="1" spc="-200" dirty="0">
                <a:solidFill>
                  <a:srgbClr val="333333"/>
                </a:solidFill>
                <a:latin typeface="Segoe UI"/>
                <a:cs typeface="Segoe UI"/>
              </a:rPr>
              <a:t>15 </a:t>
            </a:r>
            <a:r>
              <a:rPr sz="1400" b="1" spc="-95" dirty="0">
                <a:solidFill>
                  <a:srgbClr val="333333"/>
                </a:solidFill>
                <a:latin typeface="Segoe UI"/>
                <a:cs typeface="Segoe UI"/>
              </a:rPr>
              <a:t>primeiros </a:t>
            </a:r>
            <a:r>
              <a:rPr sz="1400" b="1" spc="-85" dirty="0">
                <a:solidFill>
                  <a:srgbClr val="333333"/>
                </a:solidFill>
                <a:latin typeface="Segoe UI"/>
                <a:cs typeface="Segoe UI"/>
              </a:rPr>
              <a:t>dias </a:t>
            </a:r>
            <a:r>
              <a:rPr sz="1400" b="1" spc="-80" dirty="0">
                <a:solidFill>
                  <a:srgbClr val="333333"/>
                </a:solidFill>
                <a:latin typeface="Segoe UI"/>
                <a:cs typeface="Segoe UI"/>
              </a:rPr>
              <a:t>do</a:t>
            </a:r>
            <a:r>
              <a:rPr sz="1400" b="1" spc="-135" dirty="0">
                <a:solidFill>
                  <a:srgbClr val="333333"/>
                </a:solidFill>
                <a:latin typeface="Segoe UI"/>
                <a:cs typeface="Segoe UI"/>
              </a:rPr>
              <a:t> </a:t>
            </a:r>
            <a:r>
              <a:rPr sz="1400" b="1" spc="-85" dirty="0">
                <a:solidFill>
                  <a:srgbClr val="333333"/>
                </a:solidFill>
                <a:latin typeface="Segoe UI"/>
                <a:cs typeface="Segoe UI"/>
              </a:rPr>
              <a:t>mês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9324713" y="342199"/>
            <a:ext cx="2618105" cy="3416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50" spc="10" dirty="0">
                <a:latin typeface="Segoe UI"/>
                <a:cs typeface="Segoe UI"/>
              </a:rPr>
              <a:t>Cadastros de</a:t>
            </a:r>
            <a:r>
              <a:rPr sz="2050" spc="-45" dirty="0">
                <a:latin typeface="Segoe UI"/>
                <a:cs typeface="Segoe UI"/>
              </a:rPr>
              <a:t> </a:t>
            </a:r>
            <a:r>
              <a:rPr sz="2050" dirty="0">
                <a:latin typeface="Segoe UI"/>
                <a:cs typeface="Segoe UI"/>
              </a:rPr>
              <a:t>Remessa</a:t>
            </a:r>
            <a:endParaRPr sz="2050">
              <a:latin typeface="Segoe UI"/>
              <a:cs typeface="Segoe UI"/>
            </a:endParaRPr>
          </a:p>
        </p:txBody>
      </p:sp>
      <p:sp>
        <p:nvSpPr>
          <p:cNvPr id="139" name="object 139"/>
          <p:cNvSpPr/>
          <p:nvPr/>
        </p:nvSpPr>
        <p:spPr>
          <a:xfrm>
            <a:off x="9282364" y="736944"/>
            <a:ext cx="2593340" cy="1282700"/>
          </a:xfrm>
          <a:custGeom>
            <a:avLst/>
            <a:gdLst/>
            <a:ahLst/>
            <a:cxnLst/>
            <a:rect l="l" t="t" r="r" b="b"/>
            <a:pathLst>
              <a:path w="2593340" h="1282700">
                <a:moveTo>
                  <a:pt x="1486605" y="12700"/>
                </a:moveTo>
                <a:lnTo>
                  <a:pt x="1106166" y="12700"/>
                </a:lnTo>
                <a:lnTo>
                  <a:pt x="1137684" y="0"/>
                </a:lnTo>
                <a:lnTo>
                  <a:pt x="1455087" y="0"/>
                </a:lnTo>
                <a:lnTo>
                  <a:pt x="1486605" y="12700"/>
                </a:lnTo>
                <a:close/>
              </a:path>
              <a:path w="2593340" h="1282700">
                <a:moveTo>
                  <a:pt x="1611382" y="38100"/>
                </a:moveTo>
                <a:lnTo>
                  <a:pt x="981389" y="38100"/>
                </a:lnTo>
                <a:lnTo>
                  <a:pt x="1043473" y="12700"/>
                </a:lnTo>
                <a:lnTo>
                  <a:pt x="1549298" y="12700"/>
                </a:lnTo>
                <a:lnTo>
                  <a:pt x="1611382" y="38100"/>
                </a:lnTo>
                <a:close/>
              </a:path>
              <a:path w="2593340" h="1282700">
                <a:moveTo>
                  <a:pt x="1703047" y="63500"/>
                </a:moveTo>
                <a:lnTo>
                  <a:pt x="889724" y="63500"/>
                </a:lnTo>
                <a:lnTo>
                  <a:pt x="950632" y="38100"/>
                </a:lnTo>
                <a:lnTo>
                  <a:pt x="1642139" y="38100"/>
                </a:lnTo>
                <a:lnTo>
                  <a:pt x="1703047" y="63500"/>
                </a:lnTo>
                <a:close/>
              </a:path>
              <a:path w="2593340" h="1282700">
                <a:moveTo>
                  <a:pt x="388915" y="1282700"/>
                </a:moveTo>
                <a:lnTo>
                  <a:pt x="0" y="1282700"/>
                </a:lnTo>
                <a:lnTo>
                  <a:pt x="390" y="1257300"/>
                </a:lnTo>
                <a:lnTo>
                  <a:pt x="1560" y="1219200"/>
                </a:lnTo>
                <a:lnTo>
                  <a:pt x="3511" y="1193800"/>
                </a:lnTo>
                <a:lnTo>
                  <a:pt x="6242" y="1155700"/>
                </a:lnTo>
                <a:lnTo>
                  <a:pt x="9750" y="1130300"/>
                </a:lnTo>
                <a:lnTo>
                  <a:pt x="14030" y="1092200"/>
                </a:lnTo>
                <a:lnTo>
                  <a:pt x="19083" y="1066800"/>
                </a:lnTo>
                <a:lnTo>
                  <a:pt x="24909" y="1041400"/>
                </a:lnTo>
                <a:lnTo>
                  <a:pt x="31501" y="1003300"/>
                </a:lnTo>
                <a:lnTo>
                  <a:pt x="38850" y="977900"/>
                </a:lnTo>
                <a:lnTo>
                  <a:pt x="46957" y="939800"/>
                </a:lnTo>
                <a:lnTo>
                  <a:pt x="55822" y="914400"/>
                </a:lnTo>
                <a:lnTo>
                  <a:pt x="65433" y="876300"/>
                </a:lnTo>
                <a:lnTo>
                  <a:pt x="75780" y="850900"/>
                </a:lnTo>
                <a:lnTo>
                  <a:pt x="86863" y="825500"/>
                </a:lnTo>
                <a:lnTo>
                  <a:pt x="98681" y="787400"/>
                </a:lnTo>
                <a:lnTo>
                  <a:pt x="111220" y="762000"/>
                </a:lnTo>
                <a:lnTo>
                  <a:pt x="124466" y="736600"/>
                </a:lnTo>
                <a:lnTo>
                  <a:pt x="138417" y="711200"/>
                </a:lnTo>
                <a:lnTo>
                  <a:pt x="153075" y="673100"/>
                </a:lnTo>
                <a:lnTo>
                  <a:pt x="184438" y="622300"/>
                </a:lnTo>
                <a:lnTo>
                  <a:pt x="218480" y="571500"/>
                </a:lnTo>
                <a:lnTo>
                  <a:pt x="255118" y="520700"/>
                </a:lnTo>
                <a:lnTo>
                  <a:pt x="294266" y="469900"/>
                </a:lnTo>
                <a:lnTo>
                  <a:pt x="335826" y="419100"/>
                </a:lnTo>
                <a:lnTo>
                  <a:pt x="379702" y="368300"/>
                </a:lnTo>
                <a:lnTo>
                  <a:pt x="402481" y="355600"/>
                </a:lnTo>
                <a:lnTo>
                  <a:pt x="425785" y="330200"/>
                </a:lnTo>
                <a:lnTo>
                  <a:pt x="449614" y="304800"/>
                </a:lnTo>
                <a:lnTo>
                  <a:pt x="473967" y="292100"/>
                </a:lnTo>
                <a:lnTo>
                  <a:pt x="498815" y="266700"/>
                </a:lnTo>
                <a:lnTo>
                  <a:pt x="524129" y="254000"/>
                </a:lnTo>
                <a:lnTo>
                  <a:pt x="549908" y="228600"/>
                </a:lnTo>
                <a:lnTo>
                  <a:pt x="576152" y="215900"/>
                </a:lnTo>
                <a:lnTo>
                  <a:pt x="602830" y="190500"/>
                </a:lnTo>
                <a:lnTo>
                  <a:pt x="629910" y="177800"/>
                </a:lnTo>
                <a:lnTo>
                  <a:pt x="685273" y="152400"/>
                </a:lnTo>
                <a:lnTo>
                  <a:pt x="713524" y="127000"/>
                </a:lnTo>
                <a:lnTo>
                  <a:pt x="742109" y="114300"/>
                </a:lnTo>
                <a:lnTo>
                  <a:pt x="859646" y="63500"/>
                </a:lnTo>
                <a:lnTo>
                  <a:pt x="1733125" y="63500"/>
                </a:lnTo>
                <a:lnTo>
                  <a:pt x="1850662" y="114300"/>
                </a:lnTo>
                <a:lnTo>
                  <a:pt x="1879247" y="127000"/>
                </a:lnTo>
                <a:lnTo>
                  <a:pt x="1907498" y="152400"/>
                </a:lnTo>
                <a:lnTo>
                  <a:pt x="1962862" y="177800"/>
                </a:lnTo>
                <a:lnTo>
                  <a:pt x="1989941" y="190500"/>
                </a:lnTo>
                <a:lnTo>
                  <a:pt x="2016619" y="215900"/>
                </a:lnTo>
                <a:lnTo>
                  <a:pt x="2042863" y="228600"/>
                </a:lnTo>
                <a:lnTo>
                  <a:pt x="2068642" y="254000"/>
                </a:lnTo>
                <a:lnTo>
                  <a:pt x="2093956" y="266700"/>
                </a:lnTo>
                <a:lnTo>
                  <a:pt x="2118804" y="292100"/>
                </a:lnTo>
                <a:lnTo>
                  <a:pt x="2143157" y="304800"/>
                </a:lnTo>
                <a:lnTo>
                  <a:pt x="2166986" y="330200"/>
                </a:lnTo>
                <a:lnTo>
                  <a:pt x="2190290" y="355600"/>
                </a:lnTo>
                <a:lnTo>
                  <a:pt x="2213069" y="368300"/>
                </a:lnTo>
                <a:lnTo>
                  <a:pt x="2224183" y="381000"/>
                </a:lnTo>
                <a:lnTo>
                  <a:pt x="1207438" y="381000"/>
                </a:lnTo>
                <a:lnTo>
                  <a:pt x="1185295" y="393700"/>
                </a:lnTo>
                <a:lnTo>
                  <a:pt x="1119347" y="393700"/>
                </a:lnTo>
                <a:lnTo>
                  <a:pt x="1097551" y="406400"/>
                </a:lnTo>
                <a:lnTo>
                  <a:pt x="1075888" y="406400"/>
                </a:lnTo>
                <a:lnTo>
                  <a:pt x="1054358" y="419100"/>
                </a:lnTo>
                <a:lnTo>
                  <a:pt x="1032961" y="419100"/>
                </a:lnTo>
                <a:lnTo>
                  <a:pt x="1011722" y="431800"/>
                </a:lnTo>
                <a:lnTo>
                  <a:pt x="990668" y="431800"/>
                </a:lnTo>
                <a:lnTo>
                  <a:pt x="949112" y="457200"/>
                </a:lnTo>
                <a:lnTo>
                  <a:pt x="928635" y="457200"/>
                </a:lnTo>
                <a:lnTo>
                  <a:pt x="888383" y="482600"/>
                </a:lnTo>
                <a:lnTo>
                  <a:pt x="868607" y="495300"/>
                </a:lnTo>
                <a:lnTo>
                  <a:pt x="849089" y="495300"/>
                </a:lnTo>
                <a:lnTo>
                  <a:pt x="810897" y="520700"/>
                </a:lnTo>
                <a:lnTo>
                  <a:pt x="773851" y="546100"/>
                </a:lnTo>
                <a:lnTo>
                  <a:pt x="738086" y="571500"/>
                </a:lnTo>
                <a:lnTo>
                  <a:pt x="703645" y="596900"/>
                </a:lnTo>
                <a:lnTo>
                  <a:pt x="686965" y="622300"/>
                </a:lnTo>
                <a:lnTo>
                  <a:pt x="670653" y="635000"/>
                </a:lnTo>
                <a:lnTo>
                  <a:pt x="654707" y="647700"/>
                </a:lnTo>
                <a:lnTo>
                  <a:pt x="639148" y="660400"/>
                </a:lnTo>
                <a:lnTo>
                  <a:pt x="623994" y="685800"/>
                </a:lnTo>
                <a:lnTo>
                  <a:pt x="609245" y="698500"/>
                </a:lnTo>
                <a:lnTo>
                  <a:pt x="594902" y="711200"/>
                </a:lnTo>
                <a:lnTo>
                  <a:pt x="580980" y="736600"/>
                </a:lnTo>
                <a:lnTo>
                  <a:pt x="567498" y="749300"/>
                </a:lnTo>
                <a:lnTo>
                  <a:pt x="554455" y="762000"/>
                </a:lnTo>
                <a:lnTo>
                  <a:pt x="541852" y="787400"/>
                </a:lnTo>
                <a:lnTo>
                  <a:pt x="529702" y="800100"/>
                </a:lnTo>
                <a:lnTo>
                  <a:pt x="518022" y="825500"/>
                </a:lnTo>
                <a:lnTo>
                  <a:pt x="506811" y="838200"/>
                </a:lnTo>
                <a:lnTo>
                  <a:pt x="496068" y="863600"/>
                </a:lnTo>
                <a:lnTo>
                  <a:pt x="485808" y="876300"/>
                </a:lnTo>
                <a:lnTo>
                  <a:pt x="476042" y="901700"/>
                </a:lnTo>
                <a:lnTo>
                  <a:pt x="466770" y="927100"/>
                </a:lnTo>
                <a:lnTo>
                  <a:pt x="457993" y="939800"/>
                </a:lnTo>
                <a:lnTo>
                  <a:pt x="449720" y="965200"/>
                </a:lnTo>
                <a:lnTo>
                  <a:pt x="441962" y="977900"/>
                </a:lnTo>
                <a:lnTo>
                  <a:pt x="434719" y="1003300"/>
                </a:lnTo>
                <a:lnTo>
                  <a:pt x="427991" y="1028700"/>
                </a:lnTo>
                <a:lnTo>
                  <a:pt x="421785" y="1041400"/>
                </a:lnTo>
                <a:lnTo>
                  <a:pt x="416111" y="1066800"/>
                </a:lnTo>
                <a:lnTo>
                  <a:pt x="410966" y="1092200"/>
                </a:lnTo>
                <a:lnTo>
                  <a:pt x="406352" y="1117600"/>
                </a:lnTo>
                <a:lnTo>
                  <a:pt x="402274" y="1130300"/>
                </a:lnTo>
                <a:lnTo>
                  <a:pt x="398737" y="1155700"/>
                </a:lnTo>
                <a:lnTo>
                  <a:pt x="395740" y="1181100"/>
                </a:lnTo>
                <a:lnTo>
                  <a:pt x="393285" y="1193800"/>
                </a:lnTo>
                <a:lnTo>
                  <a:pt x="391373" y="1219200"/>
                </a:lnTo>
                <a:lnTo>
                  <a:pt x="390008" y="1244600"/>
                </a:lnTo>
                <a:lnTo>
                  <a:pt x="389188" y="1270000"/>
                </a:lnTo>
                <a:lnTo>
                  <a:pt x="388915" y="1282700"/>
                </a:lnTo>
                <a:close/>
              </a:path>
              <a:path w="2593340" h="1282700">
                <a:moveTo>
                  <a:pt x="2592772" y="1282700"/>
                </a:moveTo>
                <a:lnTo>
                  <a:pt x="2203856" y="1282700"/>
                </a:lnTo>
                <a:lnTo>
                  <a:pt x="2203583" y="1270000"/>
                </a:lnTo>
                <a:lnTo>
                  <a:pt x="2202763" y="1244600"/>
                </a:lnTo>
                <a:lnTo>
                  <a:pt x="2201398" y="1219200"/>
                </a:lnTo>
                <a:lnTo>
                  <a:pt x="2199486" y="1193800"/>
                </a:lnTo>
                <a:lnTo>
                  <a:pt x="2197031" y="1181100"/>
                </a:lnTo>
                <a:lnTo>
                  <a:pt x="2194034" y="1155700"/>
                </a:lnTo>
                <a:lnTo>
                  <a:pt x="2190497" y="1130300"/>
                </a:lnTo>
                <a:lnTo>
                  <a:pt x="2186419" y="1117600"/>
                </a:lnTo>
                <a:lnTo>
                  <a:pt x="2181805" y="1092200"/>
                </a:lnTo>
                <a:lnTo>
                  <a:pt x="2176661" y="1066800"/>
                </a:lnTo>
                <a:lnTo>
                  <a:pt x="2170986" y="1041400"/>
                </a:lnTo>
                <a:lnTo>
                  <a:pt x="2164780" y="1028700"/>
                </a:lnTo>
                <a:lnTo>
                  <a:pt x="2158052" y="1003300"/>
                </a:lnTo>
                <a:lnTo>
                  <a:pt x="2150809" y="977900"/>
                </a:lnTo>
                <a:lnTo>
                  <a:pt x="2143051" y="965200"/>
                </a:lnTo>
                <a:lnTo>
                  <a:pt x="2134779" y="939800"/>
                </a:lnTo>
                <a:lnTo>
                  <a:pt x="2126001" y="927100"/>
                </a:lnTo>
                <a:lnTo>
                  <a:pt x="2116729" y="901700"/>
                </a:lnTo>
                <a:lnTo>
                  <a:pt x="2106963" y="876300"/>
                </a:lnTo>
                <a:lnTo>
                  <a:pt x="2096703" y="863600"/>
                </a:lnTo>
                <a:lnTo>
                  <a:pt x="2085960" y="838200"/>
                </a:lnTo>
                <a:lnTo>
                  <a:pt x="2074749" y="825500"/>
                </a:lnTo>
                <a:lnTo>
                  <a:pt x="2063069" y="800100"/>
                </a:lnTo>
                <a:lnTo>
                  <a:pt x="2050919" y="787400"/>
                </a:lnTo>
                <a:lnTo>
                  <a:pt x="2038316" y="762000"/>
                </a:lnTo>
                <a:lnTo>
                  <a:pt x="2025273" y="749300"/>
                </a:lnTo>
                <a:lnTo>
                  <a:pt x="2011791" y="736600"/>
                </a:lnTo>
                <a:lnTo>
                  <a:pt x="1997869" y="711200"/>
                </a:lnTo>
                <a:lnTo>
                  <a:pt x="1983526" y="698500"/>
                </a:lnTo>
                <a:lnTo>
                  <a:pt x="1968777" y="685800"/>
                </a:lnTo>
                <a:lnTo>
                  <a:pt x="1953623" y="660400"/>
                </a:lnTo>
                <a:lnTo>
                  <a:pt x="1938064" y="647700"/>
                </a:lnTo>
                <a:lnTo>
                  <a:pt x="1922118" y="635000"/>
                </a:lnTo>
                <a:lnTo>
                  <a:pt x="1905806" y="622300"/>
                </a:lnTo>
                <a:lnTo>
                  <a:pt x="1889126" y="596900"/>
                </a:lnTo>
                <a:lnTo>
                  <a:pt x="1854685" y="571500"/>
                </a:lnTo>
                <a:lnTo>
                  <a:pt x="1818920" y="546100"/>
                </a:lnTo>
                <a:lnTo>
                  <a:pt x="1781874" y="520700"/>
                </a:lnTo>
                <a:lnTo>
                  <a:pt x="1743682" y="495300"/>
                </a:lnTo>
                <a:lnTo>
                  <a:pt x="1724164" y="495300"/>
                </a:lnTo>
                <a:lnTo>
                  <a:pt x="1704389" y="482600"/>
                </a:lnTo>
                <a:lnTo>
                  <a:pt x="1664136" y="457200"/>
                </a:lnTo>
                <a:lnTo>
                  <a:pt x="1643659" y="457200"/>
                </a:lnTo>
                <a:lnTo>
                  <a:pt x="1602103" y="431800"/>
                </a:lnTo>
                <a:lnTo>
                  <a:pt x="1581049" y="431800"/>
                </a:lnTo>
                <a:lnTo>
                  <a:pt x="1559810" y="419100"/>
                </a:lnTo>
                <a:lnTo>
                  <a:pt x="1538413" y="419100"/>
                </a:lnTo>
                <a:lnTo>
                  <a:pt x="1516883" y="406400"/>
                </a:lnTo>
                <a:lnTo>
                  <a:pt x="1495220" y="406400"/>
                </a:lnTo>
                <a:lnTo>
                  <a:pt x="1473424" y="393700"/>
                </a:lnTo>
                <a:lnTo>
                  <a:pt x="1407476" y="393700"/>
                </a:lnTo>
                <a:lnTo>
                  <a:pt x="1385333" y="381000"/>
                </a:lnTo>
                <a:lnTo>
                  <a:pt x="2224183" y="381000"/>
                </a:lnTo>
                <a:lnTo>
                  <a:pt x="2256945" y="419100"/>
                </a:lnTo>
                <a:lnTo>
                  <a:pt x="2298505" y="469900"/>
                </a:lnTo>
                <a:lnTo>
                  <a:pt x="2337653" y="520700"/>
                </a:lnTo>
                <a:lnTo>
                  <a:pt x="2374291" y="571500"/>
                </a:lnTo>
                <a:lnTo>
                  <a:pt x="2408334" y="622300"/>
                </a:lnTo>
                <a:lnTo>
                  <a:pt x="2439696" y="673100"/>
                </a:lnTo>
                <a:lnTo>
                  <a:pt x="2454354" y="711200"/>
                </a:lnTo>
                <a:lnTo>
                  <a:pt x="2468305" y="736600"/>
                </a:lnTo>
                <a:lnTo>
                  <a:pt x="2481551" y="762000"/>
                </a:lnTo>
                <a:lnTo>
                  <a:pt x="2494090" y="787400"/>
                </a:lnTo>
                <a:lnTo>
                  <a:pt x="2505908" y="825500"/>
                </a:lnTo>
                <a:lnTo>
                  <a:pt x="2516991" y="850900"/>
                </a:lnTo>
                <a:lnTo>
                  <a:pt x="2527338" y="876300"/>
                </a:lnTo>
                <a:lnTo>
                  <a:pt x="2536950" y="914400"/>
                </a:lnTo>
                <a:lnTo>
                  <a:pt x="2545814" y="939800"/>
                </a:lnTo>
                <a:lnTo>
                  <a:pt x="2553921" y="977900"/>
                </a:lnTo>
                <a:lnTo>
                  <a:pt x="2561271" y="1003300"/>
                </a:lnTo>
                <a:lnTo>
                  <a:pt x="2567862" y="1041400"/>
                </a:lnTo>
                <a:lnTo>
                  <a:pt x="2573688" y="1066800"/>
                </a:lnTo>
                <a:lnTo>
                  <a:pt x="2578741" y="1092200"/>
                </a:lnTo>
                <a:lnTo>
                  <a:pt x="2583021" y="1130300"/>
                </a:lnTo>
                <a:lnTo>
                  <a:pt x="2586529" y="1155700"/>
                </a:lnTo>
                <a:lnTo>
                  <a:pt x="2589260" y="1193800"/>
                </a:lnTo>
                <a:lnTo>
                  <a:pt x="2591211" y="1219200"/>
                </a:lnTo>
                <a:lnTo>
                  <a:pt x="2592382" y="1257300"/>
                </a:lnTo>
                <a:lnTo>
                  <a:pt x="2592772" y="1282700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9282364" y="736944"/>
            <a:ext cx="2593340" cy="1282700"/>
          </a:xfrm>
          <a:custGeom>
            <a:avLst/>
            <a:gdLst/>
            <a:ahLst/>
            <a:cxnLst/>
            <a:rect l="l" t="t" r="r" b="b"/>
            <a:pathLst>
              <a:path w="2593340" h="1282700">
                <a:moveTo>
                  <a:pt x="1486605" y="12700"/>
                </a:moveTo>
                <a:lnTo>
                  <a:pt x="1106166" y="12700"/>
                </a:lnTo>
                <a:lnTo>
                  <a:pt x="1137684" y="0"/>
                </a:lnTo>
                <a:lnTo>
                  <a:pt x="1455087" y="0"/>
                </a:lnTo>
                <a:lnTo>
                  <a:pt x="1486605" y="12700"/>
                </a:lnTo>
                <a:close/>
              </a:path>
              <a:path w="2593340" h="1282700">
                <a:moveTo>
                  <a:pt x="1611382" y="38100"/>
                </a:moveTo>
                <a:lnTo>
                  <a:pt x="981389" y="38100"/>
                </a:lnTo>
                <a:lnTo>
                  <a:pt x="1043473" y="12700"/>
                </a:lnTo>
                <a:lnTo>
                  <a:pt x="1549298" y="12700"/>
                </a:lnTo>
                <a:lnTo>
                  <a:pt x="1611382" y="38100"/>
                </a:lnTo>
                <a:close/>
              </a:path>
              <a:path w="2593340" h="1282700">
                <a:moveTo>
                  <a:pt x="1703047" y="63500"/>
                </a:moveTo>
                <a:lnTo>
                  <a:pt x="889724" y="63500"/>
                </a:lnTo>
                <a:lnTo>
                  <a:pt x="950632" y="38100"/>
                </a:lnTo>
                <a:lnTo>
                  <a:pt x="1642139" y="38100"/>
                </a:lnTo>
                <a:lnTo>
                  <a:pt x="1703047" y="63500"/>
                </a:lnTo>
                <a:close/>
              </a:path>
              <a:path w="2593340" h="1282700">
                <a:moveTo>
                  <a:pt x="388915" y="1282700"/>
                </a:moveTo>
                <a:lnTo>
                  <a:pt x="0" y="1282700"/>
                </a:lnTo>
                <a:lnTo>
                  <a:pt x="390" y="1257300"/>
                </a:lnTo>
                <a:lnTo>
                  <a:pt x="1560" y="1219200"/>
                </a:lnTo>
                <a:lnTo>
                  <a:pt x="3511" y="1193800"/>
                </a:lnTo>
                <a:lnTo>
                  <a:pt x="6242" y="1155700"/>
                </a:lnTo>
                <a:lnTo>
                  <a:pt x="9750" y="1130300"/>
                </a:lnTo>
                <a:lnTo>
                  <a:pt x="14030" y="1092200"/>
                </a:lnTo>
                <a:lnTo>
                  <a:pt x="19083" y="1066800"/>
                </a:lnTo>
                <a:lnTo>
                  <a:pt x="24909" y="1041400"/>
                </a:lnTo>
                <a:lnTo>
                  <a:pt x="31501" y="1003300"/>
                </a:lnTo>
                <a:lnTo>
                  <a:pt x="38850" y="977900"/>
                </a:lnTo>
                <a:lnTo>
                  <a:pt x="46957" y="939800"/>
                </a:lnTo>
                <a:lnTo>
                  <a:pt x="55822" y="914400"/>
                </a:lnTo>
                <a:lnTo>
                  <a:pt x="65433" y="876300"/>
                </a:lnTo>
                <a:lnTo>
                  <a:pt x="75780" y="850900"/>
                </a:lnTo>
                <a:lnTo>
                  <a:pt x="86863" y="825500"/>
                </a:lnTo>
                <a:lnTo>
                  <a:pt x="98681" y="787400"/>
                </a:lnTo>
                <a:lnTo>
                  <a:pt x="111220" y="762000"/>
                </a:lnTo>
                <a:lnTo>
                  <a:pt x="124466" y="736600"/>
                </a:lnTo>
                <a:lnTo>
                  <a:pt x="138417" y="711200"/>
                </a:lnTo>
                <a:lnTo>
                  <a:pt x="153075" y="673100"/>
                </a:lnTo>
                <a:lnTo>
                  <a:pt x="184438" y="622300"/>
                </a:lnTo>
                <a:lnTo>
                  <a:pt x="218480" y="571500"/>
                </a:lnTo>
                <a:lnTo>
                  <a:pt x="255118" y="520700"/>
                </a:lnTo>
                <a:lnTo>
                  <a:pt x="294266" y="469900"/>
                </a:lnTo>
                <a:lnTo>
                  <a:pt x="335826" y="419100"/>
                </a:lnTo>
                <a:lnTo>
                  <a:pt x="379702" y="368300"/>
                </a:lnTo>
                <a:lnTo>
                  <a:pt x="402481" y="355600"/>
                </a:lnTo>
                <a:lnTo>
                  <a:pt x="425785" y="330200"/>
                </a:lnTo>
                <a:lnTo>
                  <a:pt x="449614" y="304800"/>
                </a:lnTo>
                <a:lnTo>
                  <a:pt x="473967" y="292100"/>
                </a:lnTo>
                <a:lnTo>
                  <a:pt x="498815" y="266700"/>
                </a:lnTo>
                <a:lnTo>
                  <a:pt x="524129" y="254000"/>
                </a:lnTo>
                <a:lnTo>
                  <a:pt x="549908" y="228600"/>
                </a:lnTo>
                <a:lnTo>
                  <a:pt x="576152" y="215900"/>
                </a:lnTo>
                <a:lnTo>
                  <a:pt x="602830" y="190500"/>
                </a:lnTo>
                <a:lnTo>
                  <a:pt x="629910" y="177800"/>
                </a:lnTo>
                <a:lnTo>
                  <a:pt x="685273" y="152400"/>
                </a:lnTo>
                <a:lnTo>
                  <a:pt x="713524" y="127000"/>
                </a:lnTo>
                <a:lnTo>
                  <a:pt x="742109" y="114300"/>
                </a:lnTo>
                <a:lnTo>
                  <a:pt x="859646" y="63500"/>
                </a:lnTo>
                <a:lnTo>
                  <a:pt x="1733125" y="63500"/>
                </a:lnTo>
                <a:lnTo>
                  <a:pt x="1850662" y="114300"/>
                </a:lnTo>
                <a:lnTo>
                  <a:pt x="1879247" y="127000"/>
                </a:lnTo>
                <a:lnTo>
                  <a:pt x="1907498" y="152400"/>
                </a:lnTo>
                <a:lnTo>
                  <a:pt x="1962862" y="177800"/>
                </a:lnTo>
                <a:lnTo>
                  <a:pt x="1989941" y="190500"/>
                </a:lnTo>
                <a:lnTo>
                  <a:pt x="2016619" y="215900"/>
                </a:lnTo>
                <a:lnTo>
                  <a:pt x="2042863" y="228600"/>
                </a:lnTo>
                <a:lnTo>
                  <a:pt x="2068642" y="254000"/>
                </a:lnTo>
                <a:lnTo>
                  <a:pt x="2093956" y="266700"/>
                </a:lnTo>
                <a:lnTo>
                  <a:pt x="2118804" y="292100"/>
                </a:lnTo>
                <a:lnTo>
                  <a:pt x="2143157" y="304800"/>
                </a:lnTo>
                <a:lnTo>
                  <a:pt x="2166986" y="330200"/>
                </a:lnTo>
                <a:lnTo>
                  <a:pt x="2190290" y="355600"/>
                </a:lnTo>
                <a:lnTo>
                  <a:pt x="2213069" y="368300"/>
                </a:lnTo>
                <a:lnTo>
                  <a:pt x="2224183" y="381000"/>
                </a:lnTo>
                <a:lnTo>
                  <a:pt x="1207438" y="381000"/>
                </a:lnTo>
                <a:lnTo>
                  <a:pt x="1185295" y="393700"/>
                </a:lnTo>
                <a:lnTo>
                  <a:pt x="1119347" y="393700"/>
                </a:lnTo>
                <a:lnTo>
                  <a:pt x="1097551" y="406400"/>
                </a:lnTo>
                <a:lnTo>
                  <a:pt x="1075888" y="406400"/>
                </a:lnTo>
                <a:lnTo>
                  <a:pt x="1054358" y="419100"/>
                </a:lnTo>
                <a:lnTo>
                  <a:pt x="1032961" y="419100"/>
                </a:lnTo>
                <a:lnTo>
                  <a:pt x="1011722" y="431800"/>
                </a:lnTo>
                <a:lnTo>
                  <a:pt x="990668" y="431800"/>
                </a:lnTo>
                <a:lnTo>
                  <a:pt x="949112" y="457200"/>
                </a:lnTo>
                <a:lnTo>
                  <a:pt x="928635" y="457200"/>
                </a:lnTo>
                <a:lnTo>
                  <a:pt x="888383" y="482600"/>
                </a:lnTo>
                <a:lnTo>
                  <a:pt x="868607" y="495300"/>
                </a:lnTo>
                <a:lnTo>
                  <a:pt x="849089" y="495300"/>
                </a:lnTo>
                <a:lnTo>
                  <a:pt x="810897" y="520700"/>
                </a:lnTo>
                <a:lnTo>
                  <a:pt x="773851" y="546100"/>
                </a:lnTo>
                <a:lnTo>
                  <a:pt x="738086" y="571500"/>
                </a:lnTo>
                <a:lnTo>
                  <a:pt x="703645" y="596900"/>
                </a:lnTo>
                <a:lnTo>
                  <a:pt x="686965" y="622300"/>
                </a:lnTo>
                <a:lnTo>
                  <a:pt x="670653" y="635000"/>
                </a:lnTo>
                <a:lnTo>
                  <a:pt x="654707" y="647700"/>
                </a:lnTo>
                <a:lnTo>
                  <a:pt x="639148" y="660400"/>
                </a:lnTo>
                <a:lnTo>
                  <a:pt x="623994" y="685800"/>
                </a:lnTo>
                <a:lnTo>
                  <a:pt x="609245" y="698500"/>
                </a:lnTo>
                <a:lnTo>
                  <a:pt x="594902" y="711200"/>
                </a:lnTo>
                <a:lnTo>
                  <a:pt x="580980" y="736600"/>
                </a:lnTo>
                <a:lnTo>
                  <a:pt x="567498" y="749300"/>
                </a:lnTo>
                <a:lnTo>
                  <a:pt x="554455" y="762000"/>
                </a:lnTo>
                <a:lnTo>
                  <a:pt x="541852" y="787400"/>
                </a:lnTo>
                <a:lnTo>
                  <a:pt x="529702" y="800100"/>
                </a:lnTo>
                <a:lnTo>
                  <a:pt x="518022" y="825500"/>
                </a:lnTo>
                <a:lnTo>
                  <a:pt x="506811" y="838200"/>
                </a:lnTo>
                <a:lnTo>
                  <a:pt x="496068" y="863600"/>
                </a:lnTo>
                <a:lnTo>
                  <a:pt x="485808" y="876300"/>
                </a:lnTo>
                <a:lnTo>
                  <a:pt x="476042" y="901700"/>
                </a:lnTo>
                <a:lnTo>
                  <a:pt x="466770" y="927100"/>
                </a:lnTo>
                <a:lnTo>
                  <a:pt x="457993" y="939800"/>
                </a:lnTo>
                <a:lnTo>
                  <a:pt x="449720" y="965200"/>
                </a:lnTo>
                <a:lnTo>
                  <a:pt x="441962" y="977900"/>
                </a:lnTo>
                <a:lnTo>
                  <a:pt x="434719" y="1003300"/>
                </a:lnTo>
                <a:lnTo>
                  <a:pt x="427991" y="1028700"/>
                </a:lnTo>
                <a:lnTo>
                  <a:pt x="421785" y="1041400"/>
                </a:lnTo>
                <a:lnTo>
                  <a:pt x="416111" y="1066800"/>
                </a:lnTo>
                <a:lnTo>
                  <a:pt x="410966" y="1092200"/>
                </a:lnTo>
                <a:lnTo>
                  <a:pt x="406352" y="1117600"/>
                </a:lnTo>
                <a:lnTo>
                  <a:pt x="402274" y="1130300"/>
                </a:lnTo>
                <a:lnTo>
                  <a:pt x="398737" y="1155700"/>
                </a:lnTo>
                <a:lnTo>
                  <a:pt x="395740" y="1181100"/>
                </a:lnTo>
                <a:lnTo>
                  <a:pt x="393285" y="1193800"/>
                </a:lnTo>
                <a:lnTo>
                  <a:pt x="391373" y="1219200"/>
                </a:lnTo>
                <a:lnTo>
                  <a:pt x="390008" y="1244600"/>
                </a:lnTo>
                <a:lnTo>
                  <a:pt x="389188" y="1270000"/>
                </a:lnTo>
                <a:lnTo>
                  <a:pt x="388915" y="1282700"/>
                </a:lnTo>
                <a:close/>
              </a:path>
              <a:path w="2593340" h="1282700">
                <a:moveTo>
                  <a:pt x="2592772" y="1282700"/>
                </a:moveTo>
                <a:lnTo>
                  <a:pt x="2203856" y="1282700"/>
                </a:lnTo>
                <a:lnTo>
                  <a:pt x="2203583" y="1270000"/>
                </a:lnTo>
                <a:lnTo>
                  <a:pt x="2202763" y="1244600"/>
                </a:lnTo>
                <a:lnTo>
                  <a:pt x="2201398" y="1219200"/>
                </a:lnTo>
                <a:lnTo>
                  <a:pt x="2199486" y="1193800"/>
                </a:lnTo>
                <a:lnTo>
                  <a:pt x="2197031" y="1181100"/>
                </a:lnTo>
                <a:lnTo>
                  <a:pt x="2194034" y="1155700"/>
                </a:lnTo>
                <a:lnTo>
                  <a:pt x="2190497" y="1130300"/>
                </a:lnTo>
                <a:lnTo>
                  <a:pt x="2186419" y="1117600"/>
                </a:lnTo>
                <a:lnTo>
                  <a:pt x="2181805" y="1092200"/>
                </a:lnTo>
                <a:lnTo>
                  <a:pt x="2176661" y="1066800"/>
                </a:lnTo>
                <a:lnTo>
                  <a:pt x="2170986" y="1041400"/>
                </a:lnTo>
                <a:lnTo>
                  <a:pt x="2164780" y="1028700"/>
                </a:lnTo>
                <a:lnTo>
                  <a:pt x="2158052" y="1003300"/>
                </a:lnTo>
                <a:lnTo>
                  <a:pt x="2150809" y="977900"/>
                </a:lnTo>
                <a:lnTo>
                  <a:pt x="2143051" y="965200"/>
                </a:lnTo>
                <a:lnTo>
                  <a:pt x="2134779" y="939800"/>
                </a:lnTo>
                <a:lnTo>
                  <a:pt x="2126001" y="927100"/>
                </a:lnTo>
                <a:lnTo>
                  <a:pt x="2116729" y="901700"/>
                </a:lnTo>
                <a:lnTo>
                  <a:pt x="2106963" y="876300"/>
                </a:lnTo>
                <a:lnTo>
                  <a:pt x="2096703" y="863600"/>
                </a:lnTo>
                <a:lnTo>
                  <a:pt x="2085960" y="838200"/>
                </a:lnTo>
                <a:lnTo>
                  <a:pt x="2074749" y="825500"/>
                </a:lnTo>
                <a:lnTo>
                  <a:pt x="2063069" y="800100"/>
                </a:lnTo>
                <a:lnTo>
                  <a:pt x="2050919" y="787400"/>
                </a:lnTo>
                <a:lnTo>
                  <a:pt x="2038316" y="762000"/>
                </a:lnTo>
                <a:lnTo>
                  <a:pt x="2025273" y="749300"/>
                </a:lnTo>
                <a:lnTo>
                  <a:pt x="2011791" y="736600"/>
                </a:lnTo>
                <a:lnTo>
                  <a:pt x="1997869" y="711200"/>
                </a:lnTo>
                <a:lnTo>
                  <a:pt x="1983526" y="698500"/>
                </a:lnTo>
                <a:lnTo>
                  <a:pt x="1968777" y="685800"/>
                </a:lnTo>
                <a:lnTo>
                  <a:pt x="1953623" y="660400"/>
                </a:lnTo>
                <a:lnTo>
                  <a:pt x="1938064" y="647700"/>
                </a:lnTo>
                <a:lnTo>
                  <a:pt x="1922118" y="635000"/>
                </a:lnTo>
                <a:lnTo>
                  <a:pt x="1905806" y="622300"/>
                </a:lnTo>
                <a:lnTo>
                  <a:pt x="1889126" y="596900"/>
                </a:lnTo>
                <a:lnTo>
                  <a:pt x="1854685" y="571500"/>
                </a:lnTo>
                <a:lnTo>
                  <a:pt x="1818920" y="546100"/>
                </a:lnTo>
                <a:lnTo>
                  <a:pt x="1781874" y="520700"/>
                </a:lnTo>
                <a:lnTo>
                  <a:pt x="1743682" y="495300"/>
                </a:lnTo>
                <a:lnTo>
                  <a:pt x="1724164" y="495300"/>
                </a:lnTo>
                <a:lnTo>
                  <a:pt x="1704389" y="482600"/>
                </a:lnTo>
                <a:lnTo>
                  <a:pt x="1664136" y="457200"/>
                </a:lnTo>
                <a:lnTo>
                  <a:pt x="1643659" y="457200"/>
                </a:lnTo>
                <a:lnTo>
                  <a:pt x="1602103" y="431800"/>
                </a:lnTo>
                <a:lnTo>
                  <a:pt x="1581049" y="431800"/>
                </a:lnTo>
                <a:lnTo>
                  <a:pt x="1559810" y="419100"/>
                </a:lnTo>
                <a:lnTo>
                  <a:pt x="1538413" y="419100"/>
                </a:lnTo>
                <a:lnTo>
                  <a:pt x="1516883" y="406400"/>
                </a:lnTo>
                <a:lnTo>
                  <a:pt x="1495220" y="406400"/>
                </a:lnTo>
                <a:lnTo>
                  <a:pt x="1473424" y="393700"/>
                </a:lnTo>
                <a:lnTo>
                  <a:pt x="1407476" y="393700"/>
                </a:lnTo>
                <a:lnTo>
                  <a:pt x="1385333" y="381000"/>
                </a:lnTo>
                <a:lnTo>
                  <a:pt x="2224183" y="381000"/>
                </a:lnTo>
                <a:lnTo>
                  <a:pt x="2256945" y="419100"/>
                </a:lnTo>
                <a:lnTo>
                  <a:pt x="2298505" y="469900"/>
                </a:lnTo>
                <a:lnTo>
                  <a:pt x="2337653" y="520700"/>
                </a:lnTo>
                <a:lnTo>
                  <a:pt x="2374291" y="571500"/>
                </a:lnTo>
                <a:lnTo>
                  <a:pt x="2408334" y="622300"/>
                </a:lnTo>
                <a:lnTo>
                  <a:pt x="2439696" y="673100"/>
                </a:lnTo>
                <a:lnTo>
                  <a:pt x="2454354" y="711200"/>
                </a:lnTo>
                <a:lnTo>
                  <a:pt x="2468305" y="736600"/>
                </a:lnTo>
                <a:lnTo>
                  <a:pt x="2481551" y="762000"/>
                </a:lnTo>
                <a:lnTo>
                  <a:pt x="2494090" y="787400"/>
                </a:lnTo>
                <a:lnTo>
                  <a:pt x="2505908" y="825500"/>
                </a:lnTo>
                <a:lnTo>
                  <a:pt x="2516991" y="850900"/>
                </a:lnTo>
                <a:lnTo>
                  <a:pt x="2527338" y="876300"/>
                </a:lnTo>
                <a:lnTo>
                  <a:pt x="2536950" y="914400"/>
                </a:lnTo>
                <a:lnTo>
                  <a:pt x="2545814" y="939800"/>
                </a:lnTo>
                <a:lnTo>
                  <a:pt x="2553921" y="977900"/>
                </a:lnTo>
                <a:lnTo>
                  <a:pt x="2561271" y="1003300"/>
                </a:lnTo>
                <a:lnTo>
                  <a:pt x="2567862" y="1041400"/>
                </a:lnTo>
                <a:lnTo>
                  <a:pt x="2573688" y="1066800"/>
                </a:lnTo>
                <a:lnTo>
                  <a:pt x="2578741" y="1092200"/>
                </a:lnTo>
                <a:lnTo>
                  <a:pt x="2583021" y="1130300"/>
                </a:lnTo>
                <a:lnTo>
                  <a:pt x="2586529" y="1155700"/>
                </a:lnTo>
                <a:lnTo>
                  <a:pt x="2589260" y="1193800"/>
                </a:lnTo>
                <a:lnTo>
                  <a:pt x="2591211" y="1219200"/>
                </a:lnTo>
                <a:lnTo>
                  <a:pt x="2592382" y="1257300"/>
                </a:lnTo>
                <a:lnTo>
                  <a:pt x="2592772" y="1282700"/>
                </a:lnTo>
                <a:close/>
              </a:path>
            </a:pathLst>
          </a:custGeom>
          <a:solidFill>
            <a:srgbClr val="F7D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 txBox="1"/>
          <p:nvPr/>
        </p:nvSpPr>
        <p:spPr>
          <a:xfrm>
            <a:off x="9168727" y="1913601"/>
            <a:ext cx="77470" cy="15176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-5" dirty="0">
                <a:solidFill>
                  <a:srgbClr val="777777"/>
                </a:solidFill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11911890" y="1913601"/>
            <a:ext cx="191135" cy="15176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40" dirty="0">
                <a:solidFill>
                  <a:srgbClr val="777777"/>
                </a:solidFill>
                <a:latin typeface="Calibri"/>
                <a:cs typeface="Calibri"/>
              </a:rPr>
              <a:t>5</a:t>
            </a:r>
            <a:r>
              <a:rPr sz="800" spc="20" dirty="0">
                <a:solidFill>
                  <a:srgbClr val="777777"/>
                </a:solidFill>
                <a:latin typeface="Calibri"/>
                <a:cs typeface="Calibri"/>
              </a:rPr>
              <a:t>85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10262833" y="1461423"/>
            <a:ext cx="632460" cy="5943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700" spc="-100" dirty="0">
                <a:solidFill>
                  <a:srgbClr val="333333"/>
                </a:solidFill>
                <a:latin typeface="Arial Narrow"/>
                <a:cs typeface="Arial Narrow"/>
              </a:rPr>
              <a:t>585</a:t>
            </a:r>
            <a:endParaRPr sz="3700">
              <a:latin typeface="Arial Narrow"/>
              <a:cs typeface="Arial Narrow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228600" y="895059"/>
            <a:ext cx="2955290" cy="309880"/>
          </a:xfrm>
          <a:prstGeom prst="rect">
            <a:avLst/>
          </a:prstGeom>
          <a:solidFill>
            <a:srgbClr val="FF000F">
              <a:alpha val="50195"/>
            </a:srgbClr>
          </a:solidFill>
        </p:spPr>
        <p:txBody>
          <a:bodyPr vert="horz" wrap="square" lIns="0" tIns="51435" rIns="0" bIns="0" rtlCol="0">
            <a:spAutoFit/>
          </a:bodyPr>
          <a:lstStyle/>
          <a:p>
            <a:pPr marL="48895">
              <a:lnSpc>
                <a:spcPct val="100000"/>
              </a:lnSpc>
              <a:spcBef>
                <a:spcPts val="405"/>
              </a:spcBef>
            </a:pPr>
            <a:r>
              <a:rPr sz="1250" b="1" spc="-70" dirty="0">
                <a:solidFill>
                  <a:srgbClr val="333333"/>
                </a:solidFill>
                <a:latin typeface="Segoe UI"/>
                <a:cs typeface="Segoe UI"/>
              </a:rPr>
              <a:t>Dados </a:t>
            </a:r>
            <a:r>
              <a:rPr sz="1250" b="1" spc="-85" dirty="0">
                <a:solidFill>
                  <a:srgbClr val="333333"/>
                </a:solidFill>
                <a:latin typeface="Segoe UI"/>
                <a:cs typeface="Segoe UI"/>
              </a:rPr>
              <a:t>em </a:t>
            </a:r>
            <a:r>
              <a:rPr sz="1250" b="1" spc="-80" dirty="0">
                <a:solidFill>
                  <a:srgbClr val="333333"/>
                </a:solidFill>
                <a:latin typeface="Segoe UI"/>
                <a:cs typeface="Segoe UI"/>
              </a:rPr>
              <a:t>fase </a:t>
            </a:r>
            <a:r>
              <a:rPr sz="1250" b="1" spc="-65" dirty="0">
                <a:solidFill>
                  <a:srgbClr val="333333"/>
                </a:solidFill>
                <a:latin typeface="Segoe UI"/>
                <a:cs typeface="Segoe UI"/>
              </a:rPr>
              <a:t>de</a:t>
            </a:r>
            <a:r>
              <a:rPr sz="1250" b="1" spc="200" dirty="0">
                <a:solidFill>
                  <a:srgbClr val="333333"/>
                </a:solidFill>
                <a:latin typeface="Segoe UI"/>
                <a:cs typeface="Segoe UI"/>
              </a:rPr>
              <a:t> </a:t>
            </a:r>
            <a:r>
              <a:rPr sz="1250" b="1" spc="-70" dirty="0">
                <a:solidFill>
                  <a:srgbClr val="333333"/>
                </a:solidFill>
                <a:latin typeface="Segoe UI"/>
                <a:cs typeface="Segoe UI"/>
              </a:rPr>
              <a:t>consolidação</a:t>
            </a:r>
            <a:endParaRPr sz="1250">
              <a:latin typeface="Segoe UI"/>
              <a:cs typeface="Segoe UI"/>
            </a:endParaRPr>
          </a:p>
        </p:txBody>
      </p:sp>
      <p:sp>
        <p:nvSpPr>
          <p:cNvPr id="145" name="object 145"/>
          <p:cNvSpPr/>
          <p:nvPr/>
        </p:nvSpPr>
        <p:spPr>
          <a:xfrm>
            <a:off x="152400" y="152400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0" y="0"/>
                </a:moveTo>
                <a:lnTo>
                  <a:pt x="165100" y="0"/>
                </a:lnTo>
                <a:lnTo>
                  <a:pt x="165100" y="165100"/>
                </a:lnTo>
                <a:lnTo>
                  <a:pt x="0" y="165100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12106" y="1341485"/>
            <a:ext cx="4048760" cy="3416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10" dirty="0"/>
              <a:t>Cadastros de </a:t>
            </a:r>
            <a:r>
              <a:rPr dirty="0"/>
              <a:t>Remessa </a:t>
            </a:r>
            <a:r>
              <a:rPr spc="10" dirty="0"/>
              <a:t>por</a:t>
            </a:r>
            <a:r>
              <a:rPr spc="-30" dirty="0"/>
              <a:t> </a:t>
            </a:r>
            <a:r>
              <a:rPr spc="10" dirty="0"/>
              <a:t>Usuário</a:t>
            </a:r>
          </a:p>
        </p:txBody>
      </p:sp>
      <p:sp>
        <p:nvSpPr>
          <p:cNvPr id="3" name="object 3"/>
          <p:cNvSpPr/>
          <p:nvPr/>
        </p:nvSpPr>
        <p:spPr>
          <a:xfrm>
            <a:off x="3545254" y="3260981"/>
            <a:ext cx="3165475" cy="205740"/>
          </a:xfrm>
          <a:custGeom>
            <a:avLst/>
            <a:gdLst/>
            <a:ahLst/>
            <a:cxnLst/>
            <a:rect l="l" t="t" r="r" b="b"/>
            <a:pathLst>
              <a:path w="3165475" h="205739">
                <a:moveTo>
                  <a:pt x="0" y="0"/>
                </a:moveTo>
                <a:lnTo>
                  <a:pt x="3165011" y="0"/>
                </a:lnTo>
                <a:lnTo>
                  <a:pt x="3165011" y="205705"/>
                </a:lnTo>
                <a:lnTo>
                  <a:pt x="0" y="205705"/>
                </a:lnTo>
                <a:lnTo>
                  <a:pt x="0" y="0"/>
                </a:lnTo>
                <a:close/>
              </a:path>
            </a:pathLst>
          </a:custGeom>
          <a:solidFill>
            <a:srgbClr val="F7D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45254" y="4039743"/>
            <a:ext cx="1657985" cy="205740"/>
          </a:xfrm>
          <a:custGeom>
            <a:avLst/>
            <a:gdLst/>
            <a:ahLst/>
            <a:cxnLst/>
            <a:rect l="l" t="t" r="r" b="b"/>
            <a:pathLst>
              <a:path w="1657985" h="205739">
                <a:moveTo>
                  <a:pt x="0" y="0"/>
                </a:moveTo>
                <a:lnTo>
                  <a:pt x="1657863" y="0"/>
                </a:lnTo>
                <a:lnTo>
                  <a:pt x="1657863" y="205705"/>
                </a:lnTo>
                <a:lnTo>
                  <a:pt x="0" y="205705"/>
                </a:lnTo>
                <a:lnTo>
                  <a:pt x="0" y="0"/>
                </a:lnTo>
                <a:close/>
              </a:path>
            </a:pathLst>
          </a:custGeom>
          <a:solidFill>
            <a:srgbClr val="F7D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45254" y="5856855"/>
            <a:ext cx="904875" cy="205740"/>
          </a:xfrm>
          <a:custGeom>
            <a:avLst/>
            <a:gdLst/>
            <a:ahLst/>
            <a:cxnLst/>
            <a:rect l="l" t="t" r="r" b="b"/>
            <a:pathLst>
              <a:path w="904875" h="205739">
                <a:moveTo>
                  <a:pt x="0" y="0"/>
                </a:moveTo>
                <a:lnTo>
                  <a:pt x="904289" y="0"/>
                </a:lnTo>
                <a:lnTo>
                  <a:pt x="904289" y="205704"/>
                </a:lnTo>
                <a:lnTo>
                  <a:pt x="0" y="205704"/>
                </a:lnTo>
                <a:lnTo>
                  <a:pt x="0" y="0"/>
                </a:lnTo>
                <a:close/>
              </a:path>
            </a:pathLst>
          </a:custGeom>
          <a:solidFill>
            <a:srgbClr val="F7D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545254" y="6116442"/>
            <a:ext cx="904875" cy="205740"/>
          </a:xfrm>
          <a:custGeom>
            <a:avLst/>
            <a:gdLst/>
            <a:ahLst/>
            <a:cxnLst/>
            <a:rect l="l" t="t" r="r" b="b"/>
            <a:pathLst>
              <a:path w="904875" h="205739">
                <a:moveTo>
                  <a:pt x="0" y="0"/>
                </a:moveTo>
                <a:lnTo>
                  <a:pt x="904289" y="0"/>
                </a:lnTo>
                <a:lnTo>
                  <a:pt x="904289" y="205704"/>
                </a:lnTo>
                <a:lnTo>
                  <a:pt x="0" y="205704"/>
                </a:lnTo>
                <a:lnTo>
                  <a:pt x="0" y="0"/>
                </a:lnTo>
                <a:close/>
              </a:path>
            </a:pathLst>
          </a:custGeom>
          <a:solidFill>
            <a:srgbClr val="F7D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440257" y="1946763"/>
          <a:ext cx="11752577" cy="51676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05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6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4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1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8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1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94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26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9589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0099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148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56159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48927"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50" spc="-5" dirty="0">
                          <a:latin typeface="Segoe UI"/>
                          <a:cs typeface="Segoe UI"/>
                        </a:rPr>
                        <a:t>MCTIC/MUSEU </a:t>
                      </a:r>
                      <a:r>
                        <a:rPr sz="1250" spc="-15" dirty="0">
                          <a:latin typeface="Segoe UI"/>
                          <a:cs typeface="Segoe UI"/>
                        </a:rPr>
                        <a:t>PARAENSE </a:t>
                      </a:r>
                      <a:r>
                        <a:rPr sz="1250" spc="-5" dirty="0">
                          <a:latin typeface="Segoe UI"/>
                          <a:cs typeface="Segoe UI"/>
                        </a:rPr>
                        <a:t>EMÍLIO</a:t>
                      </a:r>
                      <a:r>
                        <a:rPr sz="1250" spc="-4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250" spc="-5" dirty="0">
                          <a:latin typeface="Segoe UI"/>
                          <a:cs typeface="Segoe UI"/>
                        </a:rPr>
                        <a:t>GOELDI</a:t>
                      </a:r>
                      <a:endParaRPr sz="1250">
                        <a:latin typeface="Segoe UI"/>
                        <a:cs typeface="Segoe UI"/>
                      </a:endParaRPr>
                    </a:p>
                  </a:txBody>
                  <a:tcPr marL="0" marR="0" marT="120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820"/>
                        </a:lnSpc>
                      </a:pPr>
                      <a:r>
                        <a:rPr sz="1550" spc="50" dirty="0">
                          <a:solidFill>
                            <a:srgbClr val="666666"/>
                          </a:solidFill>
                          <a:latin typeface="Calibri"/>
                          <a:cs typeface="Calibri"/>
                        </a:rPr>
                        <a:t>55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587"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250" spc="-5" dirty="0">
                          <a:latin typeface="Segoe UI"/>
                          <a:cs typeface="Segoe UI"/>
                        </a:rPr>
                        <a:t>Universidade de São</a:t>
                      </a:r>
                      <a:r>
                        <a:rPr sz="1250" spc="-5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250" spc="-15" dirty="0">
                          <a:latin typeface="Segoe UI"/>
                          <a:cs typeface="Segoe UI"/>
                        </a:rPr>
                        <a:t>Paulo</a:t>
                      </a:r>
                      <a:endParaRPr sz="1250">
                        <a:latin typeface="Segoe UI"/>
                        <a:cs typeface="Segoe UI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550" spc="-30" dirty="0">
                          <a:solidFill>
                            <a:srgbClr val="666666"/>
                          </a:solidFill>
                          <a:latin typeface="Calibri"/>
                          <a:cs typeface="Calibri"/>
                        </a:rPr>
                        <a:t>38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T w="5397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587"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250" spc="-10" dirty="0">
                          <a:latin typeface="Segoe UI"/>
                          <a:cs typeface="Segoe UI"/>
                        </a:rPr>
                        <a:t>UNIVERSIDADE </a:t>
                      </a:r>
                      <a:r>
                        <a:rPr sz="1250" spc="-20" dirty="0">
                          <a:latin typeface="Segoe UI"/>
                          <a:cs typeface="Segoe UI"/>
                        </a:rPr>
                        <a:t>ESTADUAL </a:t>
                      </a:r>
                      <a:r>
                        <a:rPr sz="1250" spc="-30" dirty="0">
                          <a:latin typeface="Segoe UI"/>
                          <a:cs typeface="Segoe UI"/>
                        </a:rPr>
                        <a:t>PAULISTA</a:t>
                      </a:r>
                      <a:r>
                        <a:rPr sz="1250" spc="-5" dirty="0">
                          <a:latin typeface="Segoe UI"/>
                          <a:cs typeface="Segoe UI"/>
                        </a:rPr>
                        <a:t> JULI…</a:t>
                      </a:r>
                      <a:endParaRPr sz="1250">
                        <a:latin typeface="Segoe UI"/>
                        <a:cs typeface="Segoe UI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550" spc="-30" dirty="0">
                          <a:solidFill>
                            <a:srgbClr val="666666"/>
                          </a:solidFill>
                          <a:latin typeface="Calibri"/>
                          <a:cs typeface="Calibri"/>
                        </a:rPr>
                        <a:t>38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B w="539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587"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250" spc="-5" dirty="0">
                          <a:latin typeface="Segoe UI"/>
                          <a:cs typeface="Segoe UI"/>
                        </a:rPr>
                        <a:t>Fundação Oswaldo Cruz -</a:t>
                      </a:r>
                      <a:r>
                        <a:rPr sz="1250" spc="-4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250" spc="-5" dirty="0">
                          <a:latin typeface="Segoe UI"/>
                          <a:cs typeface="Segoe UI"/>
                        </a:rPr>
                        <a:t>Fiocruz</a:t>
                      </a:r>
                      <a:endParaRPr sz="1250">
                        <a:latin typeface="Segoe UI"/>
                        <a:cs typeface="Segoe UI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550" spc="10" dirty="0">
                          <a:solidFill>
                            <a:srgbClr val="666666"/>
                          </a:solidFill>
                          <a:latin typeface="Calibri"/>
                          <a:cs typeface="Calibri"/>
                        </a:rPr>
                        <a:t>35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587"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250" spc="-10" dirty="0">
                          <a:latin typeface="Segoe UI"/>
                          <a:cs typeface="Segoe UI"/>
                        </a:rPr>
                        <a:t>Symrise </a:t>
                      </a:r>
                      <a:r>
                        <a:rPr sz="1250" spc="-5" dirty="0">
                          <a:latin typeface="Segoe UI"/>
                          <a:cs typeface="Segoe UI"/>
                        </a:rPr>
                        <a:t>Aromas e Fragrâncias</a:t>
                      </a:r>
                      <a:r>
                        <a:rPr sz="1250" spc="-3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250" spc="-10" dirty="0">
                          <a:latin typeface="Segoe UI"/>
                          <a:cs typeface="Segoe UI"/>
                        </a:rPr>
                        <a:t>Ltda</a:t>
                      </a:r>
                      <a:endParaRPr sz="1250">
                        <a:latin typeface="Segoe UI"/>
                        <a:cs typeface="Segoe UI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550" spc="-30" dirty="0">
                          <a:solidFill>
                            <a:srgbClr val="666666"/>
                          </a:solidFill>
                          <a:latin typeface="Calibri"/>
                          <a:cs typeface="Calibri"/>
                        </a:rPr>
                        <a:t>33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T w="5397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587"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250" spc="-5" dirty="0">
                          <a:latin typeface="Segoe UI"/>
                          <a:cs typeface="Segoe UI"/>
                        </a:rPr>
                        <a:t>Universidade Estadual de</a:t>
                      </a:r>
                      <a:r>
                        <a:rPr sz="1250" spc="-3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250" spc="-5" dirty="0">
                          <a:latin typeface="Segoe UI"/>
                          <a:cs typeface="Segoe UI"/>
                        </a:rPr>
                        <a:t>Campinas</a:t>
                      </a:r>
                      <a:endParaRPr sz="1250">
                        <a:latin typeface="Segoe UI"/>
                        <a:cs typeface="Segoe UI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 marL="22923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550" spc="-30" dirty="0">
                          <a:solidFill>
                            <a:srgbClr val="666666"/>
                          </a:solidFill>
                          <a:latin typeface="Calibri"/>
                          <a:cs typeface="Calibri"/>
                        </a:rPr>
                        <a:t>21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587"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250" spc="-10" dirty="0">
                          <a:latin typeface="Segoe UI"/>
                          <a:cs typeface="Segoe UI"/>
                        </a:rPr>
                        <a:t>UNIVERSIDADE </a:t>
                      </a:r>
                      <a:r>
                        <a:rPr sz="1250" spc="-5" dirty="0">
                          <a:latin typeface="Segoe UI"/>
                          <a:cs typeface="Segoe UI"/>
                        </a:rPr>
                        <a:t>FEDERAL DO RIO</a:t>
                      </a:r>
                      <a:r>
                        <a:rPr sz="1250" spc="-2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250" spc="-5" dirty="0">
                          <a:latin typeface="Segoe UI"/>
                          <a:cs typeface="Segoe UI"/>
                        </a:rPr>
                        <a:t>GRAN…</a:t>
                      </a:r>
                      <a:endParaRPr sz="1250">
                        <a:latin typeface="Segoe UI"/>
                        <a:cs typeface="Segoe UI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550" spc="-30" dirty="0">
                          <a:solidFill>
                            <a:srgbClr val="666666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B w="539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539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539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539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587"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250" spc="-5" dirty="0">
                          <a:latin typeface="Segoe UI"/>
                          <a:cs typeface="Segoe UI"/>
                        </a:rPr>
                        <a:t>L´Occitane do Brasil</a:t>
                      </a:r>
                      <a:r>
                        <a:rPr sz="1250" spc="-5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250" spc="-5" dirty="0">
                          <a:latin typeface="Segoe UI"/>
                          <a:cs typeface="Segoe UI"/>
                        </a:rPr>
                        <a:t>S.A</a:t>
                      </a:r>
                      <a:endParaRPr sz="1250">
                        <a:latin typeface="Segoe UI"/>
                        <a:cs typeface="Segoe UI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550" spc="-30" dirty="0">
                          <a:solidFill>
                            <a:srgbClr val="666666"/>
                          </a:solidFill>
                          <a:latin typeface="Calibri"/>
                          <a:cs typeface="Calibri"/>
                        </a:rPr>
                        <a:t>16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T w="5397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587"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250" spc="-10" dirty="0">
                          <a:latin typeface="Segoe UI"/>
                          <a:cs typeface="Segoe UI"/>
                        </a:rPr>
                        <a:t>UNIVERSIDADE </a:t>
                      </a:r>
                      <a:r>
                        <a:rPr sz="1250" spc="-5" dirty="0">
                          <a:latin typeface="Segoe UI"/>
                          <a:cs typeface="Segoe UI"/>
                        </a:rPr>
                        <a:t>FEDERAL DO</a:t>
                      </a:r>
                      <a:r>
                        <a:rPr sz="1250" spc="-2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250" spc="-30" dirty="0">
                          <a:latin typeface="Segoe UI"/>
                          <a:cs typeface="Segoe UI"/>
                        </a:rPr>
                        <a:t>PARA</a:t>
                      </a:r>
                      <a:endParaRPr sz="1250">
                        <a:latin typeface="Segoe UI"/>
                        <a:cs typeface="Segoe UI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550" spc="-30" dirty="0">
                          <a:solidFill>
                            <a:srgbClr val="666666"/>
                          </a:solidFill>
                          <a:latin typeface="Calibri"/>
                          <a:cs typeface="Calibri"/>
                        </a:rPr>
                        <a:t>11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9587"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250" spc="-5" dirty="0">
                          <a:latin typeface="Segoe UI"/>
                          <a:cs typeface="Segoe UI"/>
                        </a:rPr>
                        <a:t>Laboratório de Bio Controle </a:t>
                      </a:r>
                      <a:r>
                        <a:rPr sz="1250" spc="-10" dirty="0">
                          <a:latin typeface="Segoe UI"/>
                          <a:cs typeface="Segoe UI"/>
                        </a:rPr>
                        <a:t>Farroupilha</a:t>
                      </a:r>
                      <a:r>
                        <a:rPr sz="1250" spc="-5" dirty="0">
                          <a:latin typeface="Segoe UI"/>
                          <a:cs typeface="Segoe UI"/>
                        </a:rPr>
                        <a:t> …</a:t>
                      </a:r>
                      <a:endParaRPr sz="1250">
                        <a:latin typeface="Segoe UI"/>
                        <a:cs typeface="Segoe UI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550" spc="-30" dirty="0">
                          <a:solidFill>
                            <a:srgbClr val="666666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B w="539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539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539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539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539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539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9587"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250" spc="-5" dirty="0">
                          <a:latin typeface="Segoe UI"/>
                          <a:cs typeface="Segoe UI"/>
                        </a:rPr>
                        <a:t>Empresa Brasileira de </a:t>
                      </a:r>
                      <a:r>
                        <a:rPr sz="1250" spc="-10" dirty="0">
                          <a:latin typeface="Segoe UI"/>
                          <a:cs typeface="Segoe UI"/>
                        </a:rPr>
                        <a:t>Pesquisa</a:t>
                      </a:r>
                      <a:r>
                        <a:rPr sz="1250" spc="-3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250" spc="-5" dirty="0">
                          <a:latin typeface="Segoe UI"/>
                          <a:cs typeface="Segoe UI"/>
                        </a:rPr>
                        <a:t>Agropecu…</a:t>
                      </a:r>
                      <a:endParaRPr sz="1250">
                        <a:latin typeface="Segoe UI"/>
                        <a:cs typeface="Segoe UI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550" dirty="0">
                          <a:solidFill>
                            <a:srgbClr val="666666"/>
                          </a:solidFill>
                          <a:latin typeface="Calibri"/>
                          <a:cs typeface="Calibri"/>
                        </a:rPr>
                        <a:t>9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T w="5397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9587"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250" spc="-5" dirty="0">
                          <a:latin typeface="Segoe UI"/>
                          <a:cs typeface="Segoe UI"/>
                        </a:rPr>
                        <a:t>Universidade Federal de</a:t>
                      </a:r>
                      <a:r>
                        <a:rPr sz="1250" spc="-4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250" spc="-5" dirty="0">
                          <a:latin typeface="Segoe UI"/>
                          <a:cs typeface="Segoe UI"/>
                        </a:rPr>
                        <a:t>Viçosa</a:t>
                      </a:r>
                      <a:endParaRPr sz="1250">
                        <a:latin typeface="Segoe UI"/>
                        <a:cs typeface="Segoe UI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550" dirty="0">
                          <a:solidFill>
                            <a:srgbClr val="666666"/>
                          </a:solidFill>
                          <a:latin typeface="Calibri"/>
                          <a:cs typeface="Calibri"/>
                        </a:rPr>
                        <a:t>9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B w="539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539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539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539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539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539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539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9587"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250" spc="-5" dirty="0">
                          <a:latin typeface="Segoe UI"/>
                          <a:cs typeface="Segoe UI"/>
                        </a:rPr>
                        <a:t>Universidade Federal da</a:t>
                      </a:r>
                      <a:r>
                        <a:rPr sz="1250" spc="-4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250" spc="-5" dirty="0">
                          <a:latin typeface="Segoe UI"/>
                          <a:cs typeface="Segoe UI"/>
                        </a:rPr>
                        <a:t>Bahia</a:t>
                      </a:r>
                      <a:endParaRPr sz="1250">
                        <a:latin typeface="Segoe UI"/>
                        <a:cs typeface="Segoe UI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550" dirty="0">
                          <a:solidFill>
                            <a:srgbClr val="666666"/>
                          </a:solidFill>
                          <a:latin typeface="Calibri"/>
                          <a:cs typeface="Calibri"/>
                        </a:rPr>
                        <a:t>8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9587"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250" spc="-5" dirty="0">
                          <a:latin typeface="Segoe UI"/>
                          <a:cs typeface="Segoe UI"/>
                        </a:rPr>
                        <a:t>Bayer</a:t>
                      </a:r>
                      <a:r>
                        <a:rPr sz="1250" spc="-8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250" spc="-5" dirty="0">
                          <a:latin typeface="Segoe UI"/>
                          <a:cs typeface="Segoe UI"/>
                        </a:rPr>
                        <a:t>S.A.</a:t>
                      </a:r>
                      <a:endParaRPr sz="1250">
                        <a:latin typeface="Segoe UI"/>
                        <a:cs typeface="Segoe UI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550" dirty="0">
                          <a:solidFill>
                            <a:srgbClr val="666666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T w="5397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9587"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250" spc="-5" dirty="0">
                          <a:latin typeface="Segoe UI"/>
                          <a:cs typeface="Segoe UI"/>
                        </a:rPr>
                        <a:t>Fundação Universidade Federal de</a:t>
                      </a:r>
                      <a:r>
                        <a:rPr sz="1250" spc="-2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250" spc="-15" dirty="0">
                          <a:latin typeface="Segoe UI"/>
                          <a:cs typeface="Segoe UI"/>
                        </a:rPr>
                        <a:t>Rond…</a:t>
                      </a:r>
                      <a:endParaRPr sz="1250">
                        <a:latin typeface="Segoe UI"/>
                        <a:cs typeface="Segoe UI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550" dirty="0">
                          <a:solidFill>
                            <a:srgbClr val="666666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9587"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250" spc="-5" dirty="0">
                          <a:latin typeface="Segoe UI"/>
                          <a:cs typeface="Segoe UI"/>
                        </a:rPr>
                        <a:t>Universidade do Estado do Rio de</a:t>
                      </a:r>
                      <a:r>
                        <a:rPr sz="1250" spc="-2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250" spc="-5" dirty="0">
                          <a:latin typeface="Segoe UI"/>
                          <a:cs typeface="Segoe UI"/>
                        </a:rPr>
                        <a:t>Janeiro</a:t>
                      </a:r>
                      <a:endParaRPr sz="1250">
                        <a:latin typeface="Segoe UI"/>
                        <a:cs typeface="Segoe UI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550" dirty="0">
                          <a:solidFill>
                            <a:srgbClr val="666666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9587"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250" spc="-5" dirty="0">
                          <a:latin typeface="Segoe UI"/>
                          <a:cs typeface="Segoe UI"/>
                        </a:rPr>
                        <a:t>Universidade Federal de</a:t>
                      </a:r>
                      <a:r>
                        <a:rPr sz="1250" spc="-4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250" spc="-5" dirty="0">
                          <a:latin typeface="Segoe UI"/>
                          <a:cs typeface="Segoe UI"/>
                        </a:rPr>
                        <a:t>Goiás</a:t>
                      </a:r>
                      <a:endParaRPr sz="1250">
                        <a:latin typeface="Segoe UI"/>
                        <a:cs typeface="Segoe UI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550" dirty="0">
                          <a:solidFill>
                            <a:srgbClr val="666666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9587"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250" spc="-5" dirty="0">
                          <a:latin typeface="Segoe UI"/>
                          <a:cs typeface="Segoe UI"/>
                        </a:rPr>
                        <a:t>Beraca Ingredientes Naturais</a:t>
                      </a:r>
                      <a:r>
                        <a:rPr sz="1250" spc="-3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250" spc="-5" dirty="0">
                          <a:latin typeface="Segoe UI"/>
                          <a:cs typeface="Segoe UI"/>
                        </a:rPr>
                        <a:t>S.A.</a:t>
                      </a:r>
                      <a:endParaRPr sz="1250">
                        <a:latin typeface="Segoe UI"/>
                        <a:cs typeface="Segoe UI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 marL="5651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550" dirty="0">
                          <a:solidFill>
                            <a:srgbClr val="666666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9587"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250" spc="-5" dirty="0">
                          <a:latin typeface="Segoe UI"/>
                          <a:cs typeface="Segoe UI"/>
                        </a:rPr>
                        <a:t>Fundação Universidade de</a:t>
                      </a:r>
                      <a:r>
                        <a:rPr sz="1250" spc="-3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250" spc="-5" dirty="0">
                          <a:latin typeface="Segoe UI"/>
                          <a:cs typeface="Segoe UI"/>
                        </a:rPr>
                        <a:t>Brasília</a:t>
                      </a:r>
                      <a:endParaRPr sz="1250">
                        <a:latin typeface="Segoe UI"/>
                        <a:cs typeface="Segoe UI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 marL="5651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550" dirty="0">
                          <a:solidFill>
                            <a:srgbClr val="666666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6149"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250" spc="-5" dirty="0">
                          <a:latin typeface="Segoe UI"/>
                          <a:cs typeface="Segoe UI"/>
                        </a:rPr>
                        <a:t>Novozymes Latin America</a:t>
                      </a:r>
                      <a:r>
                        <a:rPr sz="1250" spc="-5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250" spc="-10" dirty="0">
                          <a:latin typeface="Segoe UI"/>
                          <a:cs typeface="Segoe UI"/>
                        </a:rPr>
                        <a:t>Ltda</a:t>
                      </a:r>
                      <a:endParaRPr sz="1250">
                        <a:latin typeface="Segoe UI"/>
                        <a:cs typeface="Segoe UI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solidFill>
                      <a:srgbClr val="F7DE6E"/>
                    </a:solidFill>
                  </a:tcPr>
                </a:tc>
                <a:tc>
                  <a:txBody>
                    <a:bodyPr/>
                    <a:lstStyle/>
                    <a:p>
                      <a:pPr marL="56515" algn="ctr">
                        <a:lnSpc>
                          <a:spcPts val="1795"/>
                        </a:lnSpc>
                        <a:spcBef>
                          <a:spcPts val="45"/>
                        </a:spcBef>
                      </a:pPr>
                      <a:r>
                        <a:rPr sz="1550" dirty="0">
                          <a:solidFill>
                            <a:srgbClr val="666666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12637547" y="1815348"/>
            <a:ext cx="79375" cy="5435600"/>
          </a:xfrm>
          <a:custGeom>
            <a:avLst/>
            <a:gdLst/>
            <a:ahLst/>
            <a:cxnLst/>
            <a:rect l="l" t="t" r="r" b="b"/>
            <a:pathLst>
              <a:path w="79375" h="5435600">
                <a:moveTo>
                  <a:pt x="39521" y="5435222"/>
                </a:moveTo>
                <a:lnTo>
                  <a:pt x="2893" y="5410849"/>
                </a:lnTo>
                <a:lnTo>
                  <a:pt x="0" y="5395663"/>
                </a:lnTo>
                <a:lnTo>
                  <a:pt x="0" y="39558"/>
                </a:lnTo>
                <a:lnTo>
                  <a:pt x="24349" y="2896"/>
                </a:lnTo>
                <a:lnTo>
                  <a:pt x="39521" y="0"/>
                </a:lnTo>
                <a:lnTo>
                  <a:pt x="47406" y="724"/>
                </a:lnTo>
                <a:lnTo>
                  <a:pt x="78319" y="31665"/>
                </a:lnTo>
                <a:lnTo>
                  <a:pt x="79042" y="39558"/>
                </a:lnTo>
                <a:lnTo>
                  <a:pt x="79042" y="5395663"/>
                </a:lnTo>
                <a:lnTo>
                  <a:pt x="54692" y="5432325"/>
                </a:lnTo>
                <a:lnTo>
                  <a:pt x="39521" y="5435222"/>
                </a:lnTo>
                <a:close/>
              </a:path>
            </a:pathLst>
          </a:custGeom>
          <a:solidFill>
            <a:srgbClr val="E0E0E0">
              <a:alpha val="4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637547" y="1815348"/>
            <a:ext cx="79375" cy="1483995"/>
          </a:xfrm>
          <a:custGeom>
            <a:avLst/>
            <a:gdLst/>
            <a:ahLst/>
            <a:cxnLst/>
            <a:rect l="l" t="t" r="r" b="b"/>
            <a:pathLst>
              <a:path w="79375" h="1483995">
                <a:moveTo>
                  <a:pt x="39521" y="1483689"/>
                </a:moveTo>
                <a:lnTo>
                  <a:pt x="2893" y="1459316"/>
                </a:lnTo>
                <a:lnTo>
                  <a:pt x="0" y="1444130"/>
                </a:lnTo>
                <a:lnTo>
                  <a:pt x="0" y="39558"/>
                </a:lnTo>
                <a:lnTo>
                  <a:pt x="24349" y="2896"/>
                </a:lnTo>
                <a:lnTo>
                  <a:pt x="39521" y="0"/>
                </a:lnTo>
                <a:lnTo>
                  <a:pt x="47406" y="724"/>
                </a:lnTo>
                <a:lnTo>
                  <a:pt x="78319" y="31665"/>
                </a:lnTo>
                <a:lnTo>
                  <a:pt x="79042" y="39558"/>
                </a:lnTo>
                <a:lnTo>
                  <a:pt x="79042" y="1444130"/>
                </a:lnTo>
                <a:lnTo>
                  <a:pt x="54692" y="1480792"/>
                </a:lnTo>
                <a:lnTo>
                  <a:pt x="39521" y="1483689"/>
                </a:lnTo>
                <a:close/>
              </a:path>
            </a:pathLst>
          </a:custGeom>
          <a:solidFill>
            <a:srgbClr val="000000">
              <a:alpha val="235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52400" y="152400"/>
          <a:ext cx="3771899" cy="10521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5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10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2237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0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450" b="1" spc="-114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Cadastros </a:t>
                      </a:r>
                      <a:r>
                        <a:rPr sz="2450" b="1" spc="-100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de</a:t>
                      </a:r>
                      <a:r>
                        <a:rPr sz="2450" b="1" spc="110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2450" b="1" spc="-125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Remessa</a:t>
                      </a:r>
                      <a:endParaRPr sz="2450">
                        <a:latin typeface="Segoe UI"/>
                        <a:cs typeface="Segoe UI"/>
                      </a:endParaRPr>
                    </a:p>
                  </a:txBody>
                  <a:tcPr marL="0" marR="0" marT="90805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A0DDEE">
                        <a:alpha val="5019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5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250" b="1" spc="-70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Dados </a:t>
                      </a:r>
                      <a:r>
                        <a:rPr sz="1250" b="1" spc="-85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em </a:t>
                      </a:r>
                      <a:r>
                        <a:rPr sz="1250" b="1" spc="-80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fase </a:t>
                      </a:r>
                      <a:r>
                        <a:rPr sz="1250" b="1" spc="-65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de</a:t>
                      </a:r>
                      <a:r>
                        <a:rPr sz="1250" b="1" spc="200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250" b="1" spc="-70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consolidação</a:t>
                      </a:r>
                      <a:endParaRPr sz="1250">
                        <a:latin typeface="Segoe UI"/>
                        <a:cs typeface="Segoe UI"/>
                      </a:endParaRPr>
                    </a:p>
                  </a:txBody>
                  <a:tcPr marL="0" marR="0" marT="51435" marB="0">
                    <a:solidFill>
                      <a:srgbClr val="FF000F">
                        <a:alpha val="5019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35235" y="1569171"/>
            <a:ext cx="5086985" cy="3416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10" dirty="0"/>
              <a:t>Cadastros de </a:t>
            </a:r>
            <a:r>
              <a:rPr dirty="0"/>
              <a:t>Remessa </a:t>
            </a:r>
            <a:r>
              <a:rPr spc="10" dirty="0"/>
              <a:t>por </a:t>
            </a:r>
            <a:r>
              <a:rPr spc="-10" dirty="0"/>
              <a:t>País</a:t>
            </a:r>
            <a:r>
              <a:rPr spc="-30" dirty="0"/>
              <a:t> </a:t>
            </a:r>
            <a:r>
              <a:rPr spc="10" dirty="0"/>
              <a:t>Destinatário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5310" y="1733018"/>
            <a:ext cx="3235960" cy="16827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spc="10" dirty="0">
                <a:solidFill>
                  <a:srgbClr val="A6A6A6"/>
                </a:solidFill>
                <a:latin typeface="Segoe UI"/>
                <a:cs typeface="Segoe UI"/>
              </a:rPr>
              <a:t>%GT </a:t>
            </a:r>
            <a:r>
              <a:rPr sz="900" spc="15" dirty="0">
                <a:solidFill>
                  <a:srgbClr val="A6A6A6"/>
                </a:solidFill>
                <a:latin typeface="Segoe UI"/>
                <a:cs typeface="Segoe UI"/>
              </a:rPr>
              <a:t>Contagem de </a:t>
            </a:r>
            <a:r>
              <a:rPr sz="900" spc="20" dirty="0">
                <a:solidFill>
                  <a:srgbClr val="A6A6A6"/>
                </a:solidFill>
                <a:latin typeface="Segoe UI"/>
                <a:cs typeface="Segoe UI"/>
              </a:rPr>
              <a:t>Número </a:t>
            </a:r>
            <a:r>
              <a:rPr sz="900" spc="15" dirty="0">
                <a:solidFill>
                  <a:srgbClr val="A6A6A6"/>
                </a:solidFill>
                <a:latin typeface="Segoe UI"/>
                <a:cs typeface="Segoe UI"/>
              </a:rPr>
              <a:t>do Cadastro de </a:t>
            </a:r>
            <a:r>
              <a:rPr sz="900" spc="10" dirty="0">
                <a:solidFill>
                  <a:srgbClr val="A6A6A6"/>
                </a:solidFill>
                <a:latin typeface="Segoe UI"/>
                <a:cs typeface="Segoe UI"/>
              </a:rPr>
              <a:t>Remessa </a:t>
            </a:r>
            <a:r>
              <a:rPr sz="900" spc="15" dirty="0">
                <a:solidFill>
                  <a:srgbClr val="A6A6A6"/>
                </a:solidFill>
                <a:latin typeface="Segoe UI"/>
                <a:cs typeface="Segoe UI"/>
              </a:rPr>
              <a:t>por</a:t>
            </a:r>
            <a:r>
              <a:rPr sz="900" spc="-45" dirty="0">
                <a:solidFill>
                  <a:srgbClr val="A6A6A6"/>
                </a:solidFill>
                <a:latin typeface="Segoe UI"/>
                <a:cs typeface="Segoe UI"/>
              </a:rPr>
              <a:t> </a:t>
            </a:r>
            <a:r>
              <a:rPr sz="900" spc="5" dirty="0">
                <a:solidFill>
                  <a:srgbClr val="A6A6A6"/>
                </a:solidFill>
                <a:latin typeface="Segoe UI"/>
                <a:cs typeface="Segoe UI"/>
              </a:rPr>
              <a:t>País</a:t>
            </a:r>
            <a:endParaRPr sz="900">
              <a:latin typeface="Segoe UI"/>
              <a:cs typeface="Segoe U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3465" y="2150672"/>
            <a:ext cx="1214120" cy="506476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33350">
              <a:lnSpc>
                <a:spcPct val="100000"/>
              </a:lnSpc>
              <a:spcBef>
                <a:spcPts val="325"/>
              </a:spcBef>
            </a:pPr>
            <a:r>
              <a:rPr sz="1250" spc="-5" dirty="0">
                <a:latin typeface="Segoe UI"/>
                <a:cs typeface="Segoe UI"/>
              </a:rPr>
              <a:t>Estados</a:t>
            </a:r>
            <a:r>
              <a:rPr sz="1250" spc="-70" dirty="0">
                <a:latin typeface="Segoe UI"/>
                <a:cs typeface="Segoe UI"/>
              </a:rPr>
              <a:t> </a:t>
            </a:r>
            <a:r>
              <a:rPr sz="1250" spc="-5" dirty="0">
                <a:latin typeface="Segoe UI"/>
                <a:cs typeface="Segoe UI"/>
              </a:rPr>
              <a:t>Unidos</a:t>
            </a:r>
            <a:endParaRPr sz="1250">
              <a:latin typeface="Segoe UI"/>
              <a:cs typeface="Segoe UI"/>
            </a:endParaRPr>
          </a:p>
          <a:p>
            <a:pPr marL="501015">
              <a:lnSpc>
                <a:spcPct val="100000"/>
              </a:lnSpc>
              <a:spcBef>
                <a:spcPts val="225"/>
              </a:spcBef>
            </a:pPr>
            <a:r>
              <a:rPr sz="1250" spc="-5" dirty="0">
                <a:latin typeface="Segoe UI"/>
                <a:cs typeface="Segoe UI"/>
              </a:rPr>
              <a:t>Alemanha</a:t>
            </a:r>
            <a:endParaRPr sz="1250">
              <a:latin typeface="Segoe UI"/>
              <a:cs typeface="Segoe UI"/>
            </a:endParaRPr>
          </a:p>
          <a:p>
            <a:pPr marL="341630" marR="5080" indent="402590" algn="r">
              <a:lnSpc>
                <a:spcPct val="114999"/>
              </a:lnSpc>
            </a:pPr>
            <a:r>
              <a:rPr sz="1250" spc="-5" dirty="0">
                <a:latin typeface="Segoe UI"/>
                <a:cs typeface="Segoe UI"/>
              </a:rPr>
              <a:t>França  </a:t>
            </a:r>
            <a:r>
              <a:rPr sz="1250" spc="-15" dirty="0">
                <a:latin typeface="Segoe UI"/>
                <a:cs typeface="Segoe UI"/>
              </a:rPr>
              <a:t>Reino</a:t>
            </a:r>
            <a:r>
              <a:rPr sz="1250" spc="-70" dirty="0">
                <a:latin typeface="Segoe UI"/>
                <a:cs typeface="Segoe UI"/>
              </a:rPr>
              <a:t> </a:t>
            </a:r>
            <a:r>
              <a:rPr sz="1250" spc="-5" dirty="0">
                <a:latin typeface="Segoe UI"/>
                <a:cs typeface="Segoe UI"/>
              </a:rPr>
              <a:t>Unido</a:t>
            </a:r>
            <a:endParaRPr sz="1250">
              <a:latin typeface="Segoe UI"/>
              <a:cs typeface="Segoe UI"/>
            </a:endParaRPr>
          </a:p>
          <a:p>
            <a:pPr marL="615315">
              <a:lnSpc>
                <a:spcPct val="100000"/>
              </a:lnSpc>
              <a:spcBef>
                <a:spcPts val="225"/>
              </a:spcBef>
            </a:pPr>
            <a:r>
              <a:rPr sz="1250" spc="-55" dirty="0">
                <a:latin typeface="Segoe UI"/>
                <a:cs typeface="Segoe UI"/>
              </a:rPr>
              <a:t>P</a:t>
            </a:r>
            <a:r>
              <a:rPr sz="1250" spc="-5" dirty="0">
                <a:latin typeface="Segoe UI"/>
                <a:cs typeface="Segoe UI"/>
              </a:rPr>
              <a:t>ortugal</a:t>
            </a:r>
            <a:endParaRPr sz="1250">
              <a:latin typeface="Segoe UI"/>
              <a:cs typeface="Segoe UI"/>
            </a:endParaRPr>
          </a:p>
          <a:p>
            <a:pPr marL="678180" marR="5080" indent="188595" algn="r">
              <a:lnSpc>
                <a:spcPct val="114999"/>
              </a:lnSpc>
            </a:pPr>
            <a:r>
              <a:rPr sz="1250" spc="-5" dirty="0">
                <a:latin typeface="Segoe UI"/>
                <a:cs typeface="Segoe UI"/>
              </a:rPr>
              <a:t>Itália  Canadá</a:t>
            </a:r>
            <a:endParaRPr sz="1250">
              <a:latin typeface="Segoe UI"/>
              <a:cs typeface="Segoe UI"/>
            </a:endParaRPr>
          </a:p>
          <a:p>
            <a:pPr marL="455930" marR="5080" indent="379095" algn="r">
              <a:lnSpc>
                <a:spcPct val="114999"/>
              </a:lnSpc>
            </a:pPr>
            <a:r>
              <a:rPr sz="1250" spc="-5" dirty="0">
                <a:latin typeface="Segoe UI"/>
                <a:cs typeface="Segoe UI"/>
              </a:rPr>
              <a:t>Suíça  Espanha  Austrália  Dinamarca</a:t>
            </a:r>
            <a:endParaRPr sz="1250">
              <a:latin typeface="Segoe UI"/>
              <a:cs typeface="Segoe UI"/>
            </a:endParaRPr>
          </a:p>
          <a:p>
            <a:pPr marL="269240" marR="5080" indent="434340" algn="r">
              <a:lnSpc>
                <a:spcPct val="114999"/>
              </a:lnSpc>
            </a:pPr>
            <a:r>
              <a:rPr sz="1250" spc="-5" dirty="0">
                <a:latin typeface="Segoe UI"/>
                <a:cs typeface="Segoe UI"/>
              </a:rPr>
              <a:t>Bélgica  Argentina  Holanda  Uruguai  Coreia do</a:t>
            </a:r>
            <a:r>
              <a:rPr sz="1250" spc="-75" dirty="0">
                <a:latin typeface="Segoe UI"/>
                <a:cs typeface="Segoe UI"/>
              </a:rPr>
              <a:t> </a:t>
            </a:r>
            <a:r>
              <a:rPr sz="1250" spc="-5" dirty="0">
                <a:latin typeface="Segoe UI"/>
                <a:cs typeface="Segoe UI"/>
              </a:rPr>
              <a:t>Sul</a:t>
            </a:r>
            <a:endParaRPr sz="1250">
              <a:latin typeface="Segoe UI"/>
              <a:cs typeface="Segoe UI"/>
            </a:endParaRPr>
          </a:p>
          <a:p>
            <a:pPr marL="685800" marR="5080" indent="111125" algn="just">
              <a:lnSpc>
                <a:spcPct val="114999"/>
              </a:lnSpc>
            </a:pPr>
            <a:r>
              <a:rPr sz="1250" spc="-5" dirty="0">
                <a:latin typeface="Segoe UI"/>
                <a:cs typeface="Segoe UI"/>
              </a:rPr>
              <a:t>Japão  Chile  China  Áustria  </a:t>
            </a:r>
            <a:r>
              <a:rPr sz="1250" spc="-55" dirty="0">
                <a:latin typeface="Segoe UI"/>
                <a:cs typeface="Segoe UI"/>
              </a:rPr>
              <a:t>P</a:t>
            </a:r>
            <a:r>
              <a:rPr sz="1250" spc="-5" dirty="0">
                <a:latin typeface="Segoe UI"/>
                <a:cs typeface="Segoe UI"/>
              </a:rPr>
              <a:t>olônia</a:t>
            </a:r>
            <a:endParaRPr sz="1250">
              <a:latin typeface="Segoe UI"/>
              <a:cs typeface="Segoe UI"/>
            </a:endParaRPr>
          </a:p>
          <a:p>
            <a:pPr marR="5080" algn="r">
              <a:lnSpc>
                <a:spcPct val="100000"/>
              </a:lnSpc>
              <a:spcBef>
                <a:spcPts val="225"/>
              </a:spcBef>
            </a:pPr>
            <a:r>
              <a:rPr sz="1250" spc="-10" dirty="0">
                <a:latin typeface="Segoe UI"/>
                <a:cs typeface="Segoe UI"/>
              </a:rPr>
              <a:t>República</a:t>
            </a:r>
            <a:r>
              <a:rPr sz="1250" spc="-65" dirty="0">
                <a:latin typeface="Segoe UI"/>
                <a:cs typeface="Segoe UI"/>
              </a:rPr>
              <a:t> </a:t>
            </a:r>
            <a:r>
              <a:rPr sz="1250" spc="-25" dirty="0">
                <a:latin typeface="Segoe UI"/>
                <a:cs typeface="Segoe UI"/>
              </a:rPr>
              <a:t>Tcheca</a:t>
            </a:r>
            <a:endParaRPr sz="1250">
              <a:latin typeface="Segoe UI"/>
              <a:cs typeface="Segoe UI"/>
            </a:endParaRPr>
          </a:p>
          <a:p>
            <a:pPr marR="5080" algn="r">
              <a:lnSpc>
                <a:spcPct val="100000"/>
              </a:lnSpc>
              <a:spcBef>
                <a:spcPts val="225"/>
              </a:spcBef>
            </a:pPr>
            <a:r>
              <a:rPr sz="1250" spc="-5" dirty="0">
                <a:latin typeface="Segoe UI"/>
                <a:cs typeface="Segoe UI"/>
              </a:rPr>
              <a:t>Colômbia</a:t>
            </a:r>
            <a:endParaRPr sz="1250">
              <a:latin typeface="Segoe UI"/>
              <a:cs typeface="Segoe U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72005" y="2152229"/>
            <a:ext cx="521970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50" spc="-40" dirty="0">
                <a:solidFill>
                  <a:srgbClr val="333333"/>
                </a:solidFill>
                <a:latin typeface="Gill Sans MT"/>
                <a:cs typeface="Gill Sans MT"/>
              </a:rPr>
              <a:t>33,</a:t>
            </a:r>
            <a:r>
              <a:rPr sz="1650" spc="30" dirty="0">
                <a:solidFill>
                  <a:srgbClr val="333333"/>
                </a:solidFill>
                <a:latin typeface="Gill Sans MT"/>
                <a:cs typeface="Gill Sans MT"/>
              </a:rPr>
              <a:t>8%</a:t>
            </a:r>
            <a:endParaRPr sz="1650">
              <a:latin typeface="Gill Sans MT"/>
              <a:cs typeface="Gill Sans MT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573388" y="2212642"/>
          <a:ext cx="2966084" cy="17075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4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6481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1C70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099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1C70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625"/>
                        </a:lnSpc>
                      </a:pPr>
                      <a:r>
                        <a:rPr sz="1650" spc="-10" dirty="0">
                          <a:solidFill>
                            <a:srgbClr val="333333"/>
                          </a:solidFill>
                          <a:latin typeface="Gill Sans MT"/>
                          <a:cs typeface="Gill Sans MT"/>
                        </a:rPr>
                        <a:t>13,3%</a:t>
                      </a:r>
                      <a:endParaRPr sz="165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099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1C70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gridSpan="2">
                  <a:txBody>
                    <a:bodyPr/>
                    <a:lstStyle/>
                    <a:p>
                      <a:pPr marL="78740">
                        <a:lnSpc>
                          <a:spcPts val="1664"/>
                        </a:lnSpc>
                      </a:pPr>
                      <a:r>
                        <a:rPr sz="1650" spc="-10" dirty="0">
                          <a:solidFill>
                            <a:srgbClr val="333333"/>
                          </a:solidFill>
                          <a:latin typeface="Gill Sans MT"/>
                          <a:cs typeface="Gill Sans MT"/>
                        </a:rPr>
                        <a:t>8,0%</a:t>
                      </a:r>
                      <a:endParaRPr sz="1650">
                        <a:latin typeface="Gill Sans MT"/>
                        <a:cs typeface="Gill Sans MT"/>
                      </a:endParaRPr>
                    </a:p>
                    <a:p>
                      <a:pPr marL="33655">
                        <a:lnSpc>
                          <a:spcPts val="1685"/>
                        </a:lnSpc>
                      </a:pPr>
                      <a:r>
                        <a:rPr sz="1650" spc="10" dirty="0">
                          <a:solidFill>
                            <a:srgbClr val="333333"/>
                          </a:solidFill>
                          <a:latin typeface="Gill Sans MT"/>
                          <a:cs typeface="Gill Sans MT"/>
                        </a:rPr>
                        <a:t>7,5%</a:t>
                      </a:r>
                      <a:endParaRPr sz="165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099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1C70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099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1C70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78740">
                        <a:lnSpc>
                          <a:spcPts val="1625"/>
                        </a:lnSpc>
                      </a:pPr>
                      <a:r>
                        <a:rPr sz="1650" spc="10" dirty="0">
                          <a:solidFill>
                            <a:srgbClr val="333333"/>
                          </a:solidFill>
                          <a:latin typeface="Gill Sans MT"/>
                          <a:cs typeface="Gill Sans MT"/>
                        </a:rPr>
                        <a:t>5,6%</a:t>
                      </a:r>
                      <a:endParaRPr sz="165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0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1C70F"/>
                    </a:solidFill>
                  </a:tcPr>
                </a:tc>
                <a:tc rowSpan="3"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0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1C70F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64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  <a:solidFill>
                      <a:srgbClr val="F1C70F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53975">
                      <a:solidFill>
                        <a:srgbClr val="FFFFFF"/>
                      </a:solidFill>
                      <a:prstDash val="soli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849634" y="3247727"/>
            <a:ext cx="493395" cy="93599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87630">
              <a:lnSpc>
                <a:spcPts val="1855"/>
              </a:lnSpc>
              <a:spcBef>
                <a:spcPts val="110"/>
              </a:spcBef>
            </a:pPr>
            <a:r>
              <a:rPr sz="1650" spc="-50" dirty="0">
                <a:solidFill>
                  <a:srgbClr val="333333"/>
                </a:solidFill>
                <a:latin typeface="Gill Sans MT"/>
                <a:cs typeface="Gill Sans MT"/>
              </a:rPr>
              <a:t>3,</a:t>
            </a:r>
            <a:r>
              <a:rPr sz="1650" spc="30" dirty="0">
                <a:solidFill>
                  <a:srgbClr val="333333"/>
                </a:solidFill>
                <a:latin typeface="Gill Sans MT"/>
                <a:cs typeface="Gill Sans MT"/>
              </a:rPr>
              <a:t>2%</a:t>
            </a:r>
            <a:endParaRPr sz="1650">
              <a:latin typeface="Gill Sans MT"/>
              <a:cs typeface="Gill Sans MT"/>
            </a:endParaRPr>
          </a:p>
          <a:p>
            <a:pPr marL="57150">
              <a:lnSpc>
                <a:spcPts val="1725"/>
              </a:lnSpc>
            </a:pPr>
            <a:r>
              <a:rPr sz="1650" spc="-10" dirty="0">
                <a:solidFill>
                  <a:srgbClr val="333333"/>
                </a:solidFill>
                <a:latin typeface="Gill Sans MT"/>
                <a:cs typeface="Gill Sans MT"/>
              </a:rPr>
              <a:t>2,9%</a:t>
            </a:r>
            <a:endParaRPr sz="1650">
              <a:latin typeface="Gill Sans MT"/>
              <a:cs typeface="Gill Sans MT"/>
            </a:endParaRPr>
          </a:p>
          <a:p>
            <a:pPr marL="27305">
              <a:lnSpc>
                <a:spcPts val="1725"/>
              </a:lnSpc>
            </a:pPr>
            <a:r>
              <a:rPr sz="1650" spc="-10" dirty="0">
                <a:solidFill>
                  <a:srgbClr val="333333"/>
                </a:solidFill>
                <a:latin typeface="Gill Sans MT"/>
                <a:cs typeface="Gill Sans MT"/>
              </a:rPr>
              <a:t>2,6%</a:t>
            </a:r>
            <a:endParaRPr sz="1650">
              <a:latin typeface="Gill Sans MT"/>
              <a:cs typeface="Gill Sans MT"/>
            </a:endParaRPr>
          </a:p>
          <a:p>
            <a:pPr marL="12700">
              <a:lnSpc>
                <a:spcPts val="1855"/>
              </a:lnSpc>
            </a:pPr>
            <a:r>
              <a:rPr sz="1650" spc="-10" dirty="0">
                <a:solidFill>
                  <a:srgbClr val="333333"/>
                </a:solidFill>
                <a:latin typeface="Gill Sans MT"/>
                <a:cs typeface="Gill Sans MT"/>
              </a:rPr>
              <a:t>2,4%</a:t>
            </a:r>
            <a:endParaRPr sz="1650">
              <a:latin typeface="Gill Sans MT"/>
              <a:cs typeface="Gill Sans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84761" y="4124125"/>
            <a:ext cx="553720" cy="31267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47320">
              <a:lnSpc>
                <a:spcPts val="1855"/>
              </a:lnSpc>
              <a:spcBef>
                <a:spcPts val="110"/>
              </a:spcBef>
            </a:pPr>
            <a:r>
              <a:rPr sz="1650" spc="-50" dirty="0">
                <a:solidFill>
                  <a:srgbClr val="333333"/>
                </a:solidFill>
                <a:latin typeface="Gill Sans MT"/>
                <a:cs typeface="Gill Sans MT"/>
              </a:rPr>
              <a:t>2,</a:t>
            </a:r>
            <a:r>
              <a:rPr sz="1650" spc="30" dirty="0">
                <a:solidFill>
                  <a:srgbClr val="333333"/>
                </a:solidFill>
                <a:latin typeface="Gill Sans MT"/>
                <a:cs typeface="Gill Sans MT"/>
              </a:rPr>
              <a:t>1%</a:t>
            </a:r>
            <a:endParaRPr sz="1650">
              <a:latin typeface="Gill Sans MT"/>
              <a:cs typeface="Gill Sans MT"/>
            </a:endParaRPr>
          </a:p>
          <a:p>
            <a:pPr marL="147320">
              <a:lnSpc>
                <a:spcPts val="1725"/>
              </a:lnSpc>
            </a:pPr>
            <a:r>
              <a:rPr sz="1650" spc="-50" dirty="0">
                <a:solidFill>
                  <a:srgbClr val="333333"/>
                </a:solidFill>
                <a:latin typeface="Gill Sans MT"/>
                <a:cs typeface="Gill Sans MT"/>
              </a:rPr>
              <a:t>2,</a:t>
            </a:r>
            <a:r>
              <a:rPr sz="1650" spc="30" dirty="0">
                <a:solidFill>
                  <a:srgbClr val="333333"/>
                </a:solidFill>
                <a:latin typeface="Gill Sans MT"/>
                <a:cs typeface="Gill Sans MT"/>
              </a:rPr>
              <a:t>1%</a:t>
            </a:r>
            <a:endParaRPr sz="1650">
              <a:latin typeface="Gill Sans MT"/>
              <a:cs typeface="Gill Sans MT"/>
            </a:endParaRPr>
          </a:p>
          <a:p>
            <a:pPr marL="117475">
              <a:lnSpc>
                <a:spcPts val="1725"/>
              </a:lnSpc>
            </a:pPr>
            <a:r>
              <a:rPr sz="1650" spc="-10" dirty="0">
                <a:solidFill>
                  <a:srgbClr val="333333"/>
                </a:solidFill>
                <a:latin typeface="Gill Sans MT"/>
                <a:cs typeface="Gill Sans MT"/>
              </a:rPr>
              <a:t>1,7%</a:t>
            </a:r>
            <a:endParaRPr sz="1650">
              <a:latin typeface="Gill Sans MT"/>
              <a:cs typeface="Gill Sans MT"/>
            </a:endParaRPr>
          </a:p>
          <a:p>
            <a:pPr marL="102235">
              <a:lnSpc>
                <a:spcPts val="1725"/>
              </a:lnSpc>
            </a:pPr>
            <a:r>
              <a:rPr sz="1650" spc="10" dirty="0">
                <a:solidFill>
                  <a:srgbClr val="333333"/>
                </a:solidFill>
                <a:latin typeface="Gill Sans MT"/>
                <a:cs typeface="Gill Sans MT"/>
              </a:rPr>
              <a:t>1,5%</a:t>
            </a:r>
            <a:endParaRPr sz="1650">
              <a:latin typeface="Gill Sans MT"/>
              <a:cs typeface="Gill Sans MT"/>
            </a:endParaRPr>
          </a:p>
          <a:p>
            <a:pPr marL="102235">
              <a:lnSpc>
                <a:spcPts val="1725"/>
              </a:lnSpc>
            </a:pPr>
            <a:r>
              <a:rPr sz="1650" spc="10" dirty="0">
                <a:solidFill>
                  <a:srgbClr val="333333"/>
                </a:solidFill>
                <a:latin typeface="Gill Sans MT"/>
                <a:cs typeface="Gill Sans MT"/>
              </a:rPr>
              <a:t>1,5%</a:t>
            </a:r>
            <a:endParaRPr sz="1650">
              <a:latin typeface="Gill Sans MT"/>
              <a:cs typeface="Gill Sans MT"/>
            </a:endParaRPr>
          </a:p>
          <a:p>
            <a:pPr marL="87630">
              <a:lnSpc>
                <a:spcPts val="1725"/>
              </a:lnSpc>
            </a:pPr>
            <a:r>
              <a:rPr sz="1650" spc="-10" dirty="0">
                <a:solidFill>
                  <a:srgbClr val="333333"/>
                </a:solidFill>
                <a:latin typeface="Gill Sans MT"/>
                <a:cs typeface="Gill Sans MT"/>
              </a:rPr>
              <a:t>1,4%</a:t>
            </a:r>
            <a:endParaRPr sz="1650">
              <a:latin typeface="Gill Sans MT"/>
              <a:cs typeface="Gill Sans MT"/>
            </a:endParaRPr>
          </a:p>
          <a:p>
            <a:pPr marL="72390">
              <a:lnSpc>
                <a:spcPts val="1725"/>
              </a:lnSpc>
            </a:pPr>
            <a:r>
              <a:rPr sz="1650" spc="-10" dirty="0">
                <a:solidFill>
                  <a:srgbClr val="333333"/>
                </a:solidFill>
                <a:latin typeface="Gill Sans MT"/>
                <a:cs typeface="Gill Sans MT"/>
              </a:rPr>
              <a:t>1,2%</a:t>
            </a:r>
            <a:endParaRPr sz="1650">
              <a:latin typeface="Gill Sans MT"/>
              <a:cs typeface="Gill Sans MT"/>
            </a:endParaRPr>
          </a:p>
          <a:p>
            <a:pPr marL="72390">
              <a:lnSpc>
                <a:spcPts val="1725"/>
              </a:lnSpc>
            </a:pPr>
            <a:r>
              <a:rPr sz="1650" spc="-10" dirty="0">
                <a:solidFill>
                  <a:srgbClr val="333333"/>
                </a:solidFill>
                <a:latin typeface="Gill Sans MT"/>
                <a:cs typeface="Gill Sans MT"/>
              </a:rPr>
              <a:t>1,2%</a:t>
            </a:r>
            <a:endParaRPr sz="1650">
              <a:latin typeface="Gill Sans MT"/>
              <a:cs typeface="Gill Sans MT"/>
            </a:endParaRPr>
          </a:p>
          <a:p>
            <a:pPr marL="57150">
              <a:lnSpc>
                <a:spcPts val="1725"/>
              </a:lnSpc>
            </a:pPr>
            <a:r>
              <a:rPr sz="1650" spc="-10" dirty="0">
                <a:solidFill>
                  <a:srgbClr val="333333"/>
                </a:solidFill>
                <a:latin typeface="Gill Sans MT"/>
                <a:cs typeface="Gill Sans MT"/>
              </a:rPr>
              <a:t>1,0%</a:t>
            </a:r>
            <a:endParaRPr sz="1650">
              <a:latin typeface="Gill Sans MT"/>
              <a:cs typeface="Gill Sans MT"/>
            </a:endParaRPr>
          </a:p>
          <a:p>
            <a:pPr marL="57150">
              <a:lnSpc>
                <a:spcPts val="1725"/>
              </a:lnSpc>
            </a:pPr>
            <a:r>
              <a:rPr sz="1650" spc="-10" dirty="0">
                <a:solidFill>
                  <a:srgbClr val="333333"/>
                </a:solidFill>
                <a:latin typeface="Gill Sans MT"/>
                <a:cs typeface="Gill Sans MT"/>
              </a:rPr>
              <a:t>1,0%</a:t>
            </a:r>
            <a:endParaRPr sz="1650">
              <a:latin typeface="Gill Sans MT"/>
              <a:cs typeface="Gill Sans MT"/>
            </a:endParaRPr>
          </a:p>
          <a:p>
            <a:pPr marL="27305">
              <a:lnSpc>
                <a:spcPts val="1725"/>
              </a:lnSpc>
            </a:pPr>
            <a:r>
              <a:rPr sz="1650" spc="-10" dirty="0">
                <a:solidFill>
                  <a:srgbClr val="333333"/>
                </a:solidFill>
                <a:latin typeface="Gill Sans MT"/>
                <a:cs typeface="Gill Sans MT"/>
              </a:rPr>
              <a:t>0,7%</a:t>
            </a:r>
            <a:endParaRPr sz="1650">
              <a:latin typeface="Gill Sans MT"/>
              <a:cs typeface="Gill Sans MT"/>
            </a:endParaRPr>
          </a:p>
          <a:p>
            <a:pPr marL="27305">
              <a:lnSpc>
                <a:spcPts val="1725"/>
              </a:lnSpc>
            </a:pPr>
            <a:r>
              <a:rPr sz="1650" spc="-10" dirty="0">
                <a:solidFill>
                  <a:srgbClr val="333333"/>
                </a:solidFill>
                <a:latin typeface="Gill Sans MT"/>
                <a:cs typeface="Gill Sans MT"/>
              </a:rPr>
              <a:t>0,7%</a:t>
            </a:r>
            <a:endParaRPr sz="1650">
              <a:latin typeface="Gill Sans MT"/>
              <a:cs typeface="Gill Sans MT"/>
            </a:endParaRPr>
          </a:p>
          <a:p>
            <a:pPr marL="27305">
              <a:lnSpc>
                <a:spcPts val="1725"/>
              </a:lnSpc>
            </a:pPr>
            <a:r>
              <a:rPr sz="1650" spc="-10" dirty="0">
                <a:solidFill>
                  <a:srgbClr val="333333"/>
                </a:solidFill>
                <a:latin typeface="Gill Sans MT"/>
                <a:cs typeface="Gill Sans MT"/>
              </a:rPr>
              <a:t>0,7%</a:t>
            </a:r>
            <a:endParaRPr sz="1650">
              <a:latin typeface="Gill Sans MT"/>
              <a:cs typeface="Gill Sans MT"/>
            </a:endParaRPr>
          </a:p>
          <a:p>
            <a:pPr marL="12700">
              <a:lnSpc>
                <a:spcPts val="1855"/>
              </a:lnSpc>
            </a:pPr>
            <a:r>
              <a:rPr sz="1650" spc="10" dirty="0">
                <a:solidFill>
                  <a:srgbClr val="333333"/>
                </a:solidFill>
                <a:latin typeface="Gill Sans MT"/>
                <a:cs typeface="Gill Sans MT"/>
              </a:rPr>
              <a:t>0,5%</a:t>
            </a:r>
            <a:endParaRPr sz="1650">
              <a:latin typeface="Gill Sans MT"/>
              <a:cs typeface="Gill Sans MT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52400" y="152400"/>
          <a:ext cx="3771899" cy="10521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5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10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2237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0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450" b="1" spc="-114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Cadastros </a:t>
                      </a:r>
                      <a:r>
                        <a:rPr sz="2450" b="1" spc="-100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de</a:t>
                      </a:r>
                      <a:r>
                        <a:rPr sz="2450" b="1" spc="110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2450" b="1" spc="-125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Remessa</a:t>
                      </a:r>
                      <a:endParaRPr sz="2450">
                        <a:latin typeface="Segoe UI"/>
                        <a:cs typeface="Segoe UI"/>
                      </a:endParaRPr>
                    </a:p>
                  </a:txBody>
                  <a:tcPr marL="0" marR="0" marT="90805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A0DDEE">
                        <a:alpha val="5019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5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250" b="1" spc="-70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Dados </a:t>
                      </a:r>
                      <a:r>
                        <a:rPr sz="1250" b="1" spc="-85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em </a:t>
                      </a:r>
                      <a:r>
                        <a:rPr sz="1250" b="1" spc="-80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fase </a:t>
                      </a:r>
                      <a:r>
                        <a:rPr sz="1250" b="1" spc="-65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de</a:t>
                      </a:r>
                      <a:r>
                        <a:rPr sz="1250" b="1" spc="200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250" b="1" spc="-70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consolidação</a:t>
                      </a:r>
                      <a:endParaRPr sz="1250">
                        <a:latin typeface="Segoe UI"/>
                        <a:cs typeface="Segoe UI"/>
                      </a:endParaRPr>
                    </a:p>
                  </a:txBody>
                  <a:tcPr marL="0" marR="0" marT="51435" marB="0">
                    <a:solidFill>
                      <a:srgbClr val="FF000F">
                        <a:alpha val="5019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object 10"/>
          <p:cNvSpPr/>
          <p:nvPr/>
        </p:nvSpPr>
        <p:spPr>
          <a:xfrm>
            <a:off x="5135303" y="1963916"/>
            <a:ext cx="7688340" cy="53660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35303" y="3604847"/>
            <a:ext cx="417830" cy="643255"/>
          </a:xfrm>
          <a:custGeom>
            <a:avLst/>
            <a:gdLst/>
            <a:ahLst/>
            <a:cxnLst/>
            <a:rect l="l" t="t" r="r" b="b"/>
            <a:pathLst>
              <a:path w="417829" h="643254">
                <a:moveTo>
                  <a:pt x="95677" y="642813"/>
                </a:moveTo>
                <a:lnTo>
                  <a:pt x="48507" y="639339"/>
                </a:lnTo>
                <a:lnTo>
                  <a:pt x="2319" y="628977"/>
                </a:lnTo>
                <a:lnTo>
                  <a:pt x="0" y="628211"/>
                </a:lnTo>
                <a:lnTo>
                  <a:pt x="0" y="14602"/>
                </a:lnTo>
                <a:lnTo>
                  <a:pt x="48507" y="3473"/>
                </a:lnTo>
                <a:lnTo>
                  <a:pt x="95677" y="0"/>
                </a:lnTo>
                <a:lnTo>
                  <a:pt x="111477" y="385"/>
                </a:lnTo>
                <a:lnTo>
                  <a:pt x="158420" y="6175"/>
                </a:lnTo>
                <a:lnTo>
                  <a:pt x="204005" y="18779"/>
                </a:lnTo>
                <a:lnTo>
                  <a:pt x="247282" y="37947"/>
                </a:lnTo>
                <a:lnTo>
                  <a:pt x="287273" y="63259"/>
                </a:lnTo>
                <a:lnTo>
                  <a:pt x="323085" y="94137"/>
                </a:lnTo>
                <a:lnTo>
                  <a:pt x="353982" y="129928"/>
                </a:lnTo>
                <a:lnTo>
                  <a:pt x="379310" y="169894"/>
                </a:lnTo>
                <a:lnTo>
                  <a:pt x="398490" y="213145"/>
                </a:lnTo>
                <a:lnTo>
                  <a:pt x="411101" y="258703"/>
                </a:lnTo>
                <a:lnTo>
                  <a:pt x="416895" y="305616"/>
                </a:lnTo>
                <a:lnTo>
                  <a:pt x="417281" y="321406"/>
                </a:lnTo>
                <a:lnTo>
                  <a:pt x="416895" y="337196"/>
                </a:lnTo>
                <a:lnTo>
                  <a:pt x="411101" y="384110"/>
                </a:lnTo>
                <a:lnTo>
                  <a:pt x="398490" y="429668"/>
                </a:lnTo>
                <a:lnTo>
                  <a:pt x="379310" y="472918"/>
                </a:lnTo>
                <a:lnTo>
                  <a:pt x="353982" y="512884"/>
                </a:lnTo>
                <a:lnTo>
                  <a:pt x="323085" y="548675"/>
                </a:lnTo>
                <a:lnTo>
                  <a:pt x="287273" y="579553"/>
                </a:lnTo>
                <a:lnTo>
                  <a:pt x="247282" y="604865"/>
                </a:lnTo>
                <a:lnTo>
                  <a:pt x="204005" y="624033"/>
                </a:lnTo>
                <a:lnTo>
                  <a:pt x="158419" y="636637"/>
                </a:lnTo>
                <a:lnTo>
                  <a:pt x="111477" y="642427"/>
                </a:lnTo>
                <a:lnTo>
                  <a:pt x="95677" y="642813"/>
                </a:lnTo>
                <a:close/>
              </a:path>
            </a:pathLst>
          </a:custGeom>
          <a:solidFill>
            <a:srgbClr val="F1C70F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35303" y="3926254"/>
            <a:ext cx="417830" cy="321945"/>
          </a:xfrm>
          <a:custGeom>
            <a:avLst/>
            <a:gdLst/>
            <a:ahLst/>
            <a:cxnLst/>
            <a:rect l="l" t="t" r="r" b="b"/>
            <a:pathLst>
              <a:path w="417829" h="321945">
                <a:moveTo>
                  <a:pt x="417281" y="0"/>
                </a:moveTo>
                <a:lnTo>
                  <a:pt x="413805" y="47141"/>
                </a:lnTo>
                <a:lnTo>
                  <a:pt x="403436" y="93300"/>
                </a:lnTo>
                <a:lnTo>
                  <a:pt x="386397" y="137436"/>
                </a:lnTo>
                <a:lnTo>
                  <a:pt x="363081" y="178563"/>
                </a:lnTo>
                <a:lnTo>
                  <a:pt x="333984" y="215830"/>
                </a:lnTo>
                <a:lnTo>
                  <a:pt x="299703" y="248453"/>
                </a:lnTo>
                <a:lnTo>
                  <a:pt x="260999" y="275690"/>
                </a:lnTo>
                <a:lnTo>
                  <a:pt x="218750" y="296940"/>
                </a:lnTo>
                <a:lnTo>
                  <a:pt x="173840" y="311771"/>
                </a:lnTo>
                <a:lnTo>
                  <a:pt x="127200" y="319862"/>
                </a:lnTo>
                <a:lnTo>
                  <a:pt x="95677" y="321406"/>
                </a:lnTo>
                <a:lnTo>
                  <a:pt x="79878" y="321020"/>
                </a:lnTo>
                <a:lnTo>
                  <a:pt x="32935" y="315230"/>
                </a:lnTo>
                <a:lnTo>
                  <a:pt x="2319" y="307570"/>
                </a:lnTo>
                <a:lnTo>
                  <a:pt x="0" y="306804"/>
                </a:lnTo>
              </a:path>
            </a:pathLst>
          </a:custGeom>
          <a:ln w="9880">
            <a:solidFill>
              <a:srgbClr val="B38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35303" y="3604847"/>
            <a:ext cx="417830" cy="321945"/>
          </a:xfrm>
          <a:custGeom>
            <a:avLst/>
            <a:gdLst/>
            <a:ahLst/>
            <a:cxnLst/>
            <a:rect l="l" t="t" r="r" b="b"/>
            <a:pathLst>
              <a:path w="417829" h="321945">
                <a:moveTo>
                  <a:pt x="0" y="14602"/>
                </a:moveTo>
                <a:lnTo>
                  <a:pt x="48507" y="3473"/>
                </a:lnTo>
                <a:lnTo>
                  <a:pt x="95677" y="0"/>
                </a:lnTo>
                <a:lnTo>
                  <a:pt x="111477" y="385"/>
                </a:lnTo>
                <a:lnTo>
                  <a:pt x="158419" y="6175"/>
                </a:lnTo>
                <a:lnTo>
                  <a:pt x="204005" y="18779"/>
                </a:lnTo>
                <a:lnTo>
                  <a:pt x="247282" y="37947"/>
                </a:lnTo>
                <a:lnTo>
                  <a:pt x="287273" y="63259"/>
                </a:lnTo>
                <a:lnTo>
                  <a:pt x="323085" y="94137"/>
                </a:lnTo>
                <a:lnTo>
                  <a:pt x="353982" y="129928"/>
                </a:lnTo>
                <a:lnTo>
                  <a:pt x="379310" y="169894"/>
                </a:lnTo>
                <a:lnTo>
                  <a:pt x="398490" y="213145"/>
                </a:lnTo>
                <a:lnTo>
                  <a:pt x="411101" y="258703"/>
                </a:lnTo>
                <a:lnTo>
                  <a:pt x="416895" y="305616"/>
                </a:lnTo>
                <a:lnTo>
                  <a:pt x="417281" y="321406"/>
                </a:lnTo>
              </a:path>
            </a:pathLst>
          </a:custGeom>
          <a:ln w="9880">
            <a:solidFill>
              <a:srgbClr val="B38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652002" y="2658224"/>
            <a:ext cx="1189885" cy="13992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84418" y="2747940"/>
            <a:ext cx="239411" cy="2392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677479" y="5765911"/>
            <a:ext cx="227983" cy="2278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78327" y="6087635"/>
            <a:ext cx="211454" cy="211454"/>
          </a:xfrm>
          <a:custGeom>
            <a:avLst/>
            <a:gdLst/>
            <a:ahLst/>
            <a:cxnLst/>
            <a:rect l="l" t="t" r="r" b="b"/>
            <a:pathLst>
              <a:path w="211454" h="211454">
                <a:moveTo>
                  <a:pt x="105623" y="211117"/>
                </a:moveTo>
                <a:lnTo>
                  <a:pt x="65202" y="203081"/>
                </a:lnTo>
                <a:lnTo>
                  <a:pt x="30936" y="180199"/>
                </a:lnTo>
                <a:lnTo>
                  <a:pt x="8039" y="145953"/>
                </a:lnTo>
                <a:lnTo>
                  <a:pt x="0" y="105558"/>
                </a:lnTo>
                <a:lnTo>
                  <a:pt x="502" y="95159"/>
                </a:lnTo>
                <a:lnTo>
                  <a:pt x="12485" y="55747"/>
                </a:lnTo>
                <a:lnTo>
                  <a:pt x="38649" y="23919"/>
                </a:lnTo>
                <a:lnTo>
                  <a:pt x="75008" y="4519"/>
                </a:lnTo>
                <a:lnTo>
                  <a:pt x="105623" y="0"/>
                </a:lnTo>
                <a:lnTo>
                  <a:pt x="116028" y="502"/>
                </a:lnTo>
                <a:lnTo>
                  <a:pt x="155464" y="12478"/>
                </a:lnTo>
                <a:lnTo>
                  <a:pt x="187312" y="38625"/>
                </a:lnTo>
                <a:lnTo>
                  <a:pt x="206723" y="74961"/>
                </a:lnTo>
                <a:lnTo>
                  <a:pt x="211246" y="105558"/>
                </a:lnTo>
                <a:lnTo>
                  <a:pt x="210743" y="115956"/>
                </a:lnTo>
                <a:lnTo>
                  <a:pt x="198759" y="155368"/>
                </a:lnTo>
                <a:lnTo>
                  <a:pt x="172597" y="187197"/>
                </a:lnTo>
                <a:lnTo>
                  <a:pt x="136237" y="206596"/>
                </a:lnTo>
                <a:lnTo>
                  <a:pt x="105623" y="211117"/>
                </a:lnTo>
                <a:close/>
              </a:path>
            </a:pathLst>
          </a:custGeom>
          <a:solidFill>
            <a:srgbClr val="F1C70F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078327" y="6087635"/>
            <a:ext cx="211454" cy="211454"/>
          </a:xfrm>
          <a:custGeom>
            <a:avLst/>
            <a:gdLst/>
            <a:ahLst/>
            <a:cxnLst/>
            <a:rect l="l" t="t" r="r" b="b"/>
            <a:pathLst>
              <a:path w="211454" h="211454">
                <a:moveTo>
                  <a:pt x="211246" y="105558"/>
                </a:moveTo>
                <a:lnTo>
                  <a:pt x="203206" y="145953"/>
                </a:lnTo>
                <a:lnTo>
                  <a:pt x="180309" y="180199"/>
                </a:lnTo>
                <a:lnTo>
                  <a:pt x="146043" y="203081"/>
                </a:lnTo>
                <a:lnTo>
                  <a:pt x="105623" y="211117"/>
                </a:lnTo>
                <a:lnTo>
                  <a:pt x="95218" y="210614"/>
                </a:lnTo>
                <a:lnTo>
                  <a:pt x="55782" y="198638"/>
                </a:lnTo>
                <a:lnTo>
                  <a:pt x="23934" y="172491"/>
                </a:lnTo>
                <a:lnTo>
                  <a:pt x="4522" y="136154"/>
                </a:lnTo>
                <a:lnTo>
                  <a:pt x="0" y="105558"/>
                </a:lnTo>
                <a:lnTo>
                  <a:pt x="502" y="95159"/>
                </a:lnTo>
                <a:lnTo>
                  <a:pt x="12485" y="55747"/>
                </a:lnTo>
                <a:lnTo>
                  <a:pt x="38648" y="23919"/>
                </a:lnTo>
                <a:lnTo>
                  <a:pt x="75007" y="4519"/>
                </a:lnTo>
                <a:lnTo>
                  <a:pt x="105623" y="0"/>
                </a:lnTo>
                <a:lnTo>
                  <a:pt x="116027" y="502"/>
                </a:lnTo>
                <a:lnTo>
                  <a:pt x="155463" y="12477"/>
                </a:lnTo>
                <a:lnTo>
                  <a:pt x="187311" y="38625"/>
                </a:lnTo>
                <a:lnTo>
                  <a:pt x="206723" y="74961"/>
                </a:lnTo>
                <a:lnTo>
                  <a:pt x="211246" y="105558"/>
                </a:lnTo>
                <a:close/>
              </a:path>
            </a:pathLst>
          </a:custGeom>
          <a:ln w="9880">
            <a:solidFill>
              <a:srgbClr val="B38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328622" y="6008813"/>
            <a:ext cx="218841" cy="21871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500489" y="3926591"/>
            <a:ext cx="216556" cy="2164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785023" y="3919520"/>
            <a:ext cx="216556" cy="21642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09556" y="6092810"/>
            <a:ext cx="204470" cy="204470"/>
          </a:xfrm>
          <a:custGeom>
            <a:avLst/>
            <a:gdLst/>
            <a:ahLst/>
            <a:cxnLst/>
            <a:rect l="l" t="t" r="r" b="b"/>
            <a:pathLst>
              <a:path w="204470" h="204470">
                <a:moveTo>
                  <a:pt x="102194" y="204264"/>
                </a:moveTo>
                <a:lnTo>
                  <a:pt x="63086" y="196489"/>
                </a:lnTo>
                <a:lnTo>
                  <a:pt x="29932" y="174350"/>
                </a:lnTo>
                <a:lnTo>
                  <a:pt x="7778" y="141215"/>
                </a:lnTo>
                <a:lnTo>
                  <a:pt x="0" y="102132"/>
                </a:lnTo>
                <a:lnTo>
                  <a:pt x="486" y="92071"/>
                </a:lnTo>
                <a:lnTo>
                  <a:pt x="12080" y="53938"/>
                </a:lnTo>
                <a:lnTo>
                  <a:pt x="37394" y="23142"/>
                </a:lnTo>
                <a:lnTo>
                  <a:pt x="72573" y="4372"/>
                </a:lnTo>
                <a:lnTo>
                  <a:pt x="102194" y="0"/>
                </a:lnTo>
                <a:lnTo>
                  <a:pt x="112262" y="485"/>
                </a:lnTo>
                <a:lnTo>
                  <a:pt x="150417" y="12072"/>
                </a:lnTo>
                <a:lnTo>
                  <a:pt x="181232" y="37371"/>
                </a:lnTo>
                <a:lnTo>
                  <a:pt x="200013" y="72528"/>
                </a:lnTo>
                <a:lnTo>
                  <a:pt x="204389" y="102132"/>
                </a:lnTo>
                <a:lnTo>
                  <a:pt x="203903" y="112193"/>
                </a:lnTo>
                <a:lnTo>
                  <a:pt x="192308" y="150325"/>
                </a:lnTo>
                <a:lnTo>
                  <a:pt x="166995" y="181121"/>
                </a:lnTo>
                <a:lnTo>
                  <a:pt x="131816" y="199891"/>
                </a:lnTo>
                <a:lnTo>
                  <a:pt x="102194" y="204264"/>
                </a:lnTo>
                <a:close/>
              </a:path>
            </a:pathLst>
          </a:custGeom>
          <a:solidFill>
            <a:srgbClr val="F1C70F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909556" y="6092810"/>
            <a:ext cx="204470" cy="204470"/>
          </a:xfrm>
          <a:custGeom>
            <a:avLst/>
            <a:gdLst/>
            <a:ahLst/>
            <a:cxnLst/>
            <a:rect l="l" t="t" r="r" b="b"/>
            <a:pathLst>
              <a:path w="204470" h="204470">
                <a:moveTo>
                  <a:pt x="204389" y="102132"/>
                </a:moveTo>
                <a:lnTo>
                  <a:pt x="196610" y="141215"/>
                </a:lnTo>
                <a:lnTo>
                  <a:pt x="174457" y="174350"/>
                </a:lnTo>
                <a:lnTo>
                  <a:pt x="141302" y="196489"/>
                </a:lnTo>
                <a:lnTo>
                  <a:pt x="102194" y="204264"/>
                </a:lnTo>
                <a:lnTo>
                  <a:pt x="92127" y="203778"/>
                </a:lnTo>
                <a:lnTo>
                  <a:pt x="53971" y="192190"/>
                </a:lnTo>
                <a:lnTo>
                  <a:pt x="23157" y="166892"/>
                </a:lnTo>
                <a:lnTo>
                  <a:pt x="4375" y="131734"/>
                </a:lnTo>
                <a:lnTo>
                  <a:pt x="0" y="102132"/>
                </a:lnTo>
                <a:lnTo>
                  <a:pt x="486" y="92071"/>
                </a:lnTo>
                <a:lnTo>
                  <a:pt x="12080" y="53938"/>
                </a:lnTo>
                <a:lnTo>
                  <a:pt x="37394" y="23142"/>
                </a:lnTo>
                <a:lnTo>
                  <a:pt x="72573" y="4372"/>
                </a:lnTo>
                <a:lnTo>
                  <a:pt x="102194" y="0"/>
                </a:lnTo>
                <a:lnTo>
                  <a:pt x="112262" y="485"/>
                </a:lnTo>
                <a:lnTo>
                  <a:pt x="150417" y="12072"/>
                </a:lnTo>
                <a:lnTo>
                  <a:pt x="181232" y="37371"/>
                </a:lnTo>
                <a:lnTo>
                  <a:pt x="200013" y="72528"/>
                </a:lnTo>
                <a:lnTo>
                  <a:pt x="204389" y="102132"/>
                </a:lnTo>
                <a:close/>
              </a:path>
            </a:pathLst>
          </a:custGeom>
          <a:ln w="9880">
            <a:solidFill>
              <a:srgbClr val="B38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823362" y="3923820"/>
            <a:ext cx="214270" cy="21414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855858" y="4922511"/>
            <a:ext cx="207414" cy="20729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121881" y="4389480"/>
            <a:ext cx="205128" cy="20500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143948" y="4767850"/>
            <a:ext cx="195580" cy="195580"/>
          </a:xfrm>
          <a:custGeom>
            <a:avLst/>
            <a:gdLst/>
            <a:ahLst/>
            <a:cxnLst/>
            <a:rect l="l" t="t" r="r" b="b"/>
            <a:pathLst>
              <a:path w="195579" h="195579">
                <a:moveTo>
                  <a:pt x="97623" y="195128"/>
                </a:moveTo>
                <a:lnTo>
                  <a:pt x="51557" y="183594"/>
                </a:lnTo>
                <a:lnTo>
                  <a:pt x="16437" y="151777"/>
                </a:lnTo>
                <a:lnTo>
                  <a:pt x="464" y="107175"/>
                </a:lnTo>
                <a:lnTo>
                  <a:pt x="0" y="97564"/>
                </a:lnTo>
                <a:lnTo>
                  <a:pt x="464" y="87953"/>
                </a:lnTo>
                <a:lnTo>
                  <a:pt x="16437" y="43350"/>
                </a:lnTo>
                <a:lnTo>
                  <a:pt x="51557" y="11533"/>
                </a:lnTo>
                <a:lnTo>
                  <a:pt x="97623" y="0"/>
                </a:lnTo>
                <a:lnTo>
                  <a:pt x="107240" y="464"/>
                </a:lnTo>
                <a:lnTo>
                  <a:pt x="151870" y="16426"/>
                </a:lnTo>
                <a:lnTo>
                  <a:pt x="183706" y="51525"/>
                </a:lnTo>
                <a:lnTo>
                  <a:pt x="195247" y="97564"/>
                </a:lnTo>
                <a:lnTo>
                  <a:pt x="194783" y="107175"/>
                </a:lnTo>
                <a:lnTo>
                  <a:pt x="178809" y="151777"/>
                </a:lnTo>
                <a:lnTo>
                  <a:pt x="143689" y="183594"/>
                </a:lnTo>
                <a:lnTo>
                  <a:pt x="97623" y="195128"/>
                </a:lnTo>
                <a:close/>
              </a:path>
            </a:pathLst>
          </a:custGeom>
          <a:solidFill>
            <a:srgbClr val="F1C70F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143948" y="4767850"/>
            <a:ext cx="195580" cy="195580"/>
          </a:xfrm>
          <a:custGeom>
            <a:avLst/>
            <a:gdLst/>
            <a:ahLst/>
            <a:cxnLst/>
            <a:rect l="l" t="t" r="r" b="b"/>
            <a:pathLst>
              <a:path w="195579" h="195579">
                <a:moveTo>
                  <a:pt x="195247" y="97564"/>
                </a:moveTo>
                <a:lnTo>
                  <a:pt x="183706" y="143601"/>
                </a:lnTo>
                <a:lnTo>
                  <a:pt x="151870" y="178700"/>
                </a:lnTo>
                <a:lnTo>
                  <a:pt x="107240" y="194664"/>
                </a:lnTo>
                <a:lnTo>
                  <a:pt x="97623" y="195128"/>
                </a:lnTo>
                <a:lnTo>
                  <a:pt x="88006" y="194664"/>
                </a:lnTo>
                <a:lnTo>
                  <a:pt x="43376" y="178700"/>
                </a:lnTo>
                <a:lnTo>
                  <a:pt x="11540" y="143601"/>
                </a:lnTo>
                <a:lnTo>
                  <a:pt x="0" y="97564"/>
                </a:lnTo>
                <a:lnTo>
                  <a:pt x="464" y="87953"/>
                </a:lnTo>
                <a:lnTo>
                  <a:pt x="16437" y="43350"/>
                </a:lnTo>
                <a:lnTo>
                  <a:pt x="51557" y="11533"/>
                </a:lnTo>
                <a:lnTo>
                  <a:pt x="97623" y="0"/>
                </a:lnTo>
                <a:lnTo>
                  <a:pt x="107240" y="464"/>
                </a:lnTo>
                <a:lnTo>
                  <a:pt x="151870" y="16426"/>
                </a:lnTo>
                <a:lnTo>
                  <a:pt x="183706" y="51525"/>
                </a:lnTo>
                <a:lnTo>
                  <a:pt x="195247" y="97564"/>
                </a:lnTo>
                <a:close/>
              </a:path>
            </a:pathLst>
          </a:custGeom>
          <a:ln w="9880">
            <a:solidFill>
              <a:srgbClr val="B38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617723" y="5886733"/>
            <a:ext cx="202843" cy="20272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545544" y="4752949"/>
            <a:ext cx="202843" cy="20272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30363" y="4341681"/>
            <a:ext cx="102650" cy="20236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2706192" y="6412081"/>
            <a:ext cx="122392" cy="20272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945008" y="4799000"/>
            <a:ext cx="193040" cy="193040"/>
          </a:xfrm>
          <a:custGeom>
            <a:avLst/>
            <a:gdLst/>
            <a:ahLst/>
            <a:cxnLst/>
            <a:rect l="l" t="t" r="r" b="b"/>
            <a:pathLst>
              <a:path w="193040" h="193039">
                <a:moveTo>
                  <a:pt x="96481" y="192844"/>
                </a:moveTo>
                <a:lnTo>
                  <a:pt x="50953" y="181445"/>
                </a:lnTo>
                <a:lnTo>
                  <a:pt x="16244" y="150000"/>
                </a:lnTo>
                <a:lnTo>
                  <a:pt x="458" y="105920"/>
                </a:lnTo>
                <a:lnTo>
                  <a:pt x="0" y="96422"/>
                </a:lnTo>
                <a:lnTo>
                  <a:pt x="458" y="86923"/>
                </a:lnTo>
                <a:lnTo>
                  <a:pt x="16244" y="42842"/>
                </a:lnTo>
                <a:lnTo>
                  <a:pt x="50954" y="11398"/>
                </a:lnTo>
                <a:lnTo>
                  <a:pt x="96481" y="0"/>
                </a:lnTo>
                <a:lnTo>
                  <a:pt x="105985" y="458"/>
                </a:lnTo>
                <a:lnTo>
                  <a:pt x="150092" y="16234"/>
                </a:lnTo>
                <a:lnTo>
                  <a:pt x="181556" y="50922"/>
                </a:lnTo>
                <a:lnTo>
                  <a:pt x="192962" y="96422"/>
                </a:lnTo>
                <a:lnTo>
                  <a:pt x="192502" y="105920"/>
                </a:lnTo>
                <a:lnTo>
                  <a:pt x="176717" y="150000"/>
                </a:lnTo>
                <a:lnTo>
                  <a:pt x="142007" y="181445"/>
                </a:lnTo>
                <a:lnTo>
                  <a:pt x="96481" y="192844"/>
                </a:lnTo>
                <a:close/>
              </a:path>
            </a:pathLst>
          </a:custGeom>
          <a:solidFill>
            <a:srgbClr val="F1C70F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945008" y="4799000"/>
            <a:ext cx="193040" cy="193040"/>
          </a:xfrm>
          <a:custGeom>
            <a:avLst/>
            <a:gdLst/>
            <a:ahLst/>
            <a:cxnLst/>
            <a:rect l="l" t="t" r="r" b="b"/>
            <a:pathLst>
              <a:path w="193040" h="193039">
                <a:moveTo>
                  <a:pt x="192962" y="96422"/>
                </a:moveTo>
                <a:lnTo>
                  <a:pt x="181556" y="141920"/>
                </a:lnTo>
                <a:lnTo>
                  <a:pt x="150092" y="176608"/>
                </a:lnTo>
                <a:lnTo>
                  <a:pt x="105985" y="192385"/>
                </a:lnTo>
                <a:lnTo>
                  <a:pt x="96481" y="192844"/>
                </a:lnTo>
                <a:lnTo>
                  <a:pt x="86976" y="192385"/>
                </a:lnTo>
                <a:lnTo>
                  <a:pt x="42868" y="176608"/>
                </a:lnTo>
                <a:lnTo>
                  <a:pt x="11404" y="141920"/>
                </a:lnTo>
                <a:lnTo>
                  <a:pt x="0" y="96422"/>
                </a:lnTo>
                <a:lnTo>
                  <a:pt x="458" y="86923"/>
                </a:lnTo>
                <a:lnTo>
                  <a:pt x="16244" y="42842"/>
                </a:lnTo>
                <a:lnTo>
                  <a:pt x="50954" y="11398"/>
                </a:lnTo>
                <a:lnTo>
                  <a:pt x="96481" y="0"/>
                </a:lnTo>
                <a:lnTo>
                  <a:pt x="105985" y="458"/>
                </a:lnTo>
                <a:lnTo>
                  <a:pt x="150092" y="16234"/>
                </a:lnTo>
                <a:lnTo>
                  <a:pt x="181556" y="50922"/>
                </a:lnTo>
                <a:lnTo>
                  <a:pt x="192962" y="96422"/>
                </a:lnTo>
                <a:close/>
              </a:path>
            </a:pathLst>
          </a:custGeom>
          <a:ln w="9880">
            <a:solidFill>
              <a:srgbClr val="B38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184516" y="7072809"/>
            <a:ext cx="412115" cy="166370"/>
          </a:xfrm>
          <a:custGeom>
            <a:avLst/>
            <a:gdLst/>
            <a:ahLst/>
            <a:cxnLst/>
            <a:rect l="l" t="t" r="r" b="b"/>
            <a:pathLst>
              <a:path w="412114" h="166370">
                <a:moveTo>
                  <a:pt x="205154" y="133014"/>
                </a:moveTo>
                <a:lnTo>
                  <a:pt x="166416" y="133014"/>
                </a:lnTo>
                <a:lnTo>
                  <a:pt x="166416" y="33204"/>
                </a:lnTo>
                <a:lnTo>
                  <a:pt x="203573" y="33204"/>
                </a:lnTo>
                <a:lnTo>
                  <a:pt x="210292" y="35378"/>
                </a:lnTo>
                <a:lnTo>
                  <a:pt x="220570" y="43679"/>
                </a:lnTo>
                <a:lnTo>
                  <a:pt x="220655" y="43876"/>
                </a:lnTo>
                <a:lnTo>
                  <a:pt x="178077" y="43876"/>
                </a:lnTo>
                <a:lnTo>
                  <a:pt x="178077" y="76092"/>
                </a:lnTo>
                <a:lnTo>
                  <a:pt x="213692" y="76092"/>
                </a:lnTo>
                <a:lnTo>
                  <a:pt x="211083" y="77871"/>
                </a:lnTo>
                <a:lnTo>
                  <a:pt x="205747" y="79650"/>
                </a:lnTo>
                <a:lnTo>
                  <a:pt x="205747" y="79848"/>
                </a:lnTo>
                <a:lnTo>
                  <a:pt x="212467" y="80638"/>
                </a:lnTo>
                <a:lnTo>
                  <a:pt x="217803" y="83208"/>
                </a:lnTo>
                <a:lnTo>
                  <a:pt x="221010" y="86567"/>
                </a:lnTo>
                <a:lnTo>
                  <a:pt x="178077" y="86567"/>
                </a:lnTo>
                <a:lnTo>
                  <a:pt x="178077" y="122539"/>
                </a:lnTo>
                <a:lnTo>
                  <a:pt x="221939" y="122539"/>
                </a:lnTo>
                <a:lnTo>
                  <a:pt x="212862" y="130444"/>
                </a:lnTo>
                <a:lnTo>
                  <a:pt x="205154" y="133014"/>
                </a:lnTo>
                <a:close/>
              </a:path>
              <a:path w="412114" h="166370">
                <a:moveTo>
                  <a:pt x="213692" y="76092"/>
                </a:moveTo>
                <a:lnTo>
                  <a:pt x="196457" y="76092"/>
                </a:lnTo>
                <a:lnTo>
                  <a:pt x="201596" y="74511"/>
                </a:lnTo>
                <a:lnTo>
                  <a:pt x="208909" y="68384"/>
                </a:lnTo>
                <a:lnTo>
                  <a:pt x="210688" y="64036"/>
                </a:lnTo>
                <a:lnTo>
                  <a:pt x="210688" y="48818"/>
                </a:lnTo>
                <a:lnTo>
                  <a:pt x="204363" y="43876"/>
                </a:lnTo>
                <a:lnTo>
                  <a:pt x="178077" y="43876"/>
                </a:lnTo>
                <a:lnTo>
                  <a:pt x="220655" y="43876"/>
                </a:lnTo>
                <a:lnTo>
                  <a:pt x="222942" y="49213"/>
                </a:lnTo>
                <a:lnTo>
                  <a:pt x="222942" y="61664"/>
                </a:lnTo>
                <a:lnTo>
                  <a:pt x="221360" y="66605"/>
                </a:lnTo>
                <a:lnTo>
                  <a:pt x="215431" y="74906"/>
                </a:lnTo>
                <a:lnTo>
                  <a:pt x="213692" y="76092"/>
                </a:lnTo>
                <a:close/>
              </a:path>
              <a:path w="412114" h="166370">
                <a:moveTo>
                  <a:pt x="221939" y="122539"/>
                </a:moveTo>
                <a:lnTo>
                  <a:pt x="200806" y="122539"/>
                </a:lnTo>
                <a:lnTo>
                  <a:pt x="206142" y="120957"/>
                </a:lnTo>
                <a:lnTo>
                  <a:pt x="209897" y="117598"/>
                </a:lnTo>
                <a:lnTo>
                  <a:pt x="213652" y="114435"/>
                </a:lnTo>
                <a:lnTo>
                  <a:pt x="215629" y="109889"/>
                </a:lnTo>
                <a:lnTo>
                  <a:pt x="215629" y="104158"/>
                </a:lnTo>
                <a:lnTo>
                  <a:pt x="214113" y="96406"/>
                </a:lnTo>
                <a:lnTo>
                  <a:pt x="209576" y="90916"/>
                </a:lnTo>
                <a:lnTo>
                  <a:pt x="202038" y="87648"/>
                </a:lnTo>
                <a:lnTo>
                  <a:pt x="191516" y="86567"/>
                </a:lnTo>
                <a:lnTo>
                  <a:pt x="178077" y="86567"/>
                </a:lnTo>
                <a:lnTo>
                  <a:pt x="221010" y="86567"/>
                </a:lnTo>
                <a:lnTo>
                  <a:pt x="222038" y="87648"/>
                </a:lnTo>
                <a:lnTo>
                  <a:pt x="225906" y="91904"/>
                </a:lnTo>
                <a:lnTo>
                  <a:pt x="228080" y="97438"/>
                </a:lnTo>
                <a:lnTo>
                  <a:pt x="228080" y="112854"/>
                </a:lnTo>
                <a:lnTo>
                  <a:pt x="225116" y="119772"/>
                </a:lnTo>
                <a:lnTo>
                  <a:pt x="221939" y="122539"/>
                </a:lnTo>
                <a:close/>
              </a:path>
              <a:path w="412114" h="166370">
                <a:moveTo>
                  <a:pt x="250612" y="45655"/>
                </a:moveTo>
                <a:lnTo>
                  <a:pt x="246461" y="45655"/>
                </a:lnTo>
                <a:lnTo>
                  <a:pt x="244682" y="45062"/>
                </a:lnTo>
                <a:lnTo>
                  <a:pt x="241915" y="42295"/>
                </a:lnTo>
                <a:lnTo>
                  <a:pt x="241125" y="40516"/>
                </a:lnTo>
                <a:lnTo>
                  <a:pt x="241125" y="36366"/>
                </a:lnTo>
                <a:lnTo>
                  <a:pt x="241915" y="34587"/>
                </a:lnTo>
                <a:lnTo>
                  <a:pt x="244682" y="31820"/>
                </a:lnTo>
                <a:lnTo>
                  <a:pt x="246461" y="31030"/>
                </a:lnTo>
                <a:lnTo>
                  <a:pt x="250809" y="31030"/>
                </a:lnTo>
                <a:lnTo>
                  <a:pt x="252588" y="31820"/>
                </a:lnTo>
                <a:lnTo>
                  <a:pt x="255355" y="34587"/>
                </a:lnTo>
                <a:lnTo>
                  <a:pt x="256146" y="36366"/>
                </a:lnTo>
                <a:lnTo>
                  <a:pt x="256146" y="40516"/>
                </a:lnTo>
                <a:lnTo>
                  <a:pt x="255355" y="42295"/>
                </a:lnTo>
                <a:lnTo>
                  <a:pt x="252391" y="44865"/>
                </a:lnTo>
                <a:lnTo>
                  <a:pt x="250612" y="45655"/>
                </a:lnTo>
                <a:close/>
              </a:path>
              <a:path w="412114" h="166370">
                <a:moveTo>
                  <a:pt x="254169" y="133014"/>
                </a:moveTo>
                <a:lnTo>
                  <a:pt x="242904" y="133014"/>
                </a:lnTo>
                <a:lnTo>
                  <a:pt x="242904" y="62257"/>
                </a:lnTo>
                <a:lnTo>
                  <a:pt x="254169" y="62257"/>
                </a:lnTo>
                <a:lnTo>
                  <a:pt x="254169" y="133014"/>
                </a:lnTo>
                <a:close/>
              </a:path>
              <a:path w="412114" h="166370">
                <a:moveTo>
                  <a:pt x="292089" y="74116"/>
                </a:moveTo>
                <a:lnTo>
                  <a:pt x="284606" y="74116"/>
                </a:lnTo>
                <a:lnTo>
                  <a:pt x="289057" y="68264"/>
                </a:lnTo>
                <a:lnTo>
                  <a:pt x="294415" y="64061"/>
                </a:lnTo>
                <a:lnTo>
                  <a:pt x="300699" y="61525"/>
                </a:lnTo>
                <a:lnTo>
                  <a:pt x="307928" y="60676"/>
                </a:lnTo>
                <a:lnTo>
                  <a:pt x="315637" y="60676"/>
                </a:lnTo>
                <a:lnTo>
                  <a:pt x="321566" y="63048"/>
                </a:lnTo>
                <a:lnTo>
                  <a:pt x="327313" y="70163"/>
                </a:lnTo>
                <a:lnTo>
                  <a:pt x="298442" y="70163"/>
                </a:lnTo>
                <a:lnTo>
                  <a:pt x="293698" y="72337"/>
                </a:lnTo>
                <a:lnTo>
                  <a:pt x="292089" y="74116"/>
                </a:lnTo>
                <a:close/>
              </a:path>
              <a:path w="412114" h="166370">
                <a:moveTo>
                  <a:pt x="284211" y="133211"/>
                </a:moveTo>
                <a:lnTo>
                  <a:pt x="272945" y="133211"/>
                </a:lnTo>
                <a:lnTo>
                  <a:pt x="272945" y="62455"/>
                </a:lnTo>
                <a:lnTo>
                  <a:pt x="284409" y="62455"/>
                </a:lnTo>
                <a:lnTo>
                  <a:pt x="284409" y="74116"/>
                </a:lnTo>
                <a:lnTo>
                  <a:pt x="292089" y="74116"/>
                </a:lnTo>
                <a:lnTo>
                  <a:pt x="289943" y="76488"/>
                </a:lnTo>
                <a:lnTo>
                  <a:pt x="286188" y="80836"/>
                </a:lnTo>
                <a:lnTo>
                  <a:pt x="284211" y="86172"/>
                </a:lnTo>
                <a:lnTo>
                  <a:pt x="284211" y="133211"/>
                </a:lnTo>
                <a:close/>
              </a:path>
              <a:path w="412114" h="166370">
                <a:moveTo>
                  <a:pt x="331646" y="133014"/>
                </a:moveTo>
                <a:lnTo>
                  <a:pt x="320380" y="133014"/>
                </a:lnTo>
                <a:lnTo>
                  <a:pt x="320380" y="92694"/>
                </a:lnTo>
                <a:lnTo>
                  <a:pt x="319345" y="82837"/>
                </a:lnTo>
                <a:lnTo>
                  <a:pt x="316254" y="75796"/>
                </a:lnTo>
                <a:lnTo>
                  <a:pt x="311125" y="71571"/>
                </a:lnTo>
                <a:lnTo>
                  <a:pt x="303976" y="70163"/>
                </a:lnTo>
                <a:lnTo>
                  <a:pt x="327313" y="70163"/>
                </a:lnTo>
                <a:lnTo>
                  <a:pt x="329867" y="73325"/>
                </a:lnTo>
                <a:lnTo>
                  <a:pt x="331843" y="80441"/>
                </a:lnTo>
                <a:lnTo>
                  <a:pt x="331843" y="89730"/>
                </a:lnTo>
                <a:lnTo>
                  <a:pt x="331646" y="89730"/>
                </a:lnTo>
                <a:lnTo>
                  <a:pt x="331646" y="133014"/>
                </a:lnTo>
                <a:close/>
              </a:path>
              <a:path w="412114" h="166370">
                <a:moveTo>
                  <a:pt x="331843" y="89730"/>
                </a:moveTo>
                <a:lnTo>
                  <a:pt x="331646" y="89730"/>
                </a:lnTo>
                <a:lnTo>
                  <a:pt x="331843" y="89730"/>
                </a:lnTo>
                <a:close/>
              </a:path>
              <a:path w="412114" h="166370">
                <a:moveTo>
                  <a:pt x="376116" y="134595"/>
                </a:moveTo>
                <a:lnTo>
                  <a:pt x="370384" y="134595"/>
                </a:lnTo>
                <a:lnTo>
                  <a:pt x="365245" y="133211"/>
                </a:lnTo>
                <a:lnTo>
                  <a:pt x="360897" y="130247"/>
                </a:lnTo>
                <a:lnTo>
                  <a:pt x="356351" y="127480"/>
                </a:lnTo>
                <a:lnTo>
                  <a:pt x="352991" y="123329"/>
                </a:lnTo>
                <a:lnTo>
                  <a:pt x="348248" y="112656"/>
                </a:lnTo>
                <a:lnTo>
                  <a:pt x="346954" y="106925"/>
                </a:lnTo>
                <a:lnTo>
                  <a:pt x="346864" y="99612"/>
                </a:lnTo>
                <a:lnTo>
                  <a:pt x="347420" y="91021"/>
                </a:lnTo>
                <a:lnTo>
                  <a:pt x="372351" y="60948"/>
                </a:lnTo>
                <a:lnTo>
                  <a:pt x="379278" y="60281"/>
                </a:lnTo>
                <a:lnTo>
                  <a:pt x="388765" y="60281"/>
                </a:lnTo>
                <a:lnTo>
                  <a:pt x="395880" y="64036"/>
                </a:lnTo>
                <a:lnTo>
                  <a:pt x="399493" y="70163"/>
                </a:lnTo>
                <a:lnTo>
                  <a:pt x="373348" y="70163"/>
                </a:lnTo>
                <a:lnTo>
                  <a:pt x="368012" y="72732"/>
                </a:lnTo>
                <a:lnTo>
                  <a:pt x="360106" y="83010"/>
                </a:lnTo>
                <a:lnTo>
                  <a:pt x="358130" y="90125"/>
                </a:lnTo>
                <a:lnTo>
                  <a:pt x="358130" y="106925"/>
                </a:lnTo>
                <a:lnTo>
                  <a:pt x="360106" y="113249"/>
                </a:lnTo>
                <a:lnTo>
                  <a:pt x="367617" y="122736"/>
                </a:lnTo>
                <a:lnTo>
                  <a:pt x="372756" y="125108"/>
                </a:lnTo>
                <a:lnTo>
                  <a:pt x="397281" y="125108"/>
                </a:lnTo>
                <a:lnTo>
                  <a:pt x="395905" y="126924"/>
                </a:lnTo>
                <a:lnTo>
                  <a:pt x="390346" y="131186"/>
                </a:lnTo>
                <a:lnTo>
                  <a:pt x="383750" y="133743"/>
                </a:lnTo>
                <a:lnTo>
                  <a:pt x="376116" y="134595"/>
                </a:lnTo>
                <a:close/>
              </a:path>
              <a:path w="412114" h="166370">
                <a:moveTo>
                  <a:pt x="411889" y="71744"/>
                </a:moveTo>
                <a:lnTo>
                  <a:pt x="400623" y="71744"/>
                </a:lnTo>
                <a:lnTo>
                  <a:pt x="400623" y="62060"/>
                </a:lnTo>
                <a:lnTo>
                  <a:pt x="411889" y="62060"/>
                </a:lnTo>
                <a:lnTo>
                  <a:pt x="411889" y="71744"/>
                </a:lnTo>
                <a:close/>
              </a:path>
              <a:path w="412114" h="166370">
                <a:moveTo>
                  <a:pt x="397281" y="125108"/>
                </a:moveTo>
                <a:lnTo>
                  <a:pt x="385405" y="125108"/>
                </a:lnTo>
                <a:lnTo>
                  <a:pt x="390543" y="122934"/>
                </a:lnTo>
                <a:lnTo>
                  <a:pt x="398449" y="113842"/>
                </a:lnTo>
                <a:lnTo>
                  <a:pt x="400426" y="108111"/>
                </a:lnTo>
                <a:lnTo>
                  <a:pt x="400426" y="84789"/>
                </a:lnTo>
                <a:lnTo>
                  <a:pt x="398449" y="80045"/>
                </a:lnTo>
                <a:lnTo>
                  <a:pt x="390544" y="72139"/>
                </a:lnTo>
                <a:lnTo>
                  <a:pt x="385998" y="70163"/>
                </a:lnTo>
                <a:lnTo>
                  <a:pt x="399493" y="70163"/>
                </a:lnTo>
                <a:lnTo>
                  <a:pt x="400426" y="71744"/>
                </a:lnTo>
                <a:lnTo>
                  <a:pt x="411889" y="71744"/>
                </a:lnTo>
                <a:lnTo>
                  <a:pt x="411889" y="120957"/>
                </a:lnTo>
                <a:lnTo>
                  <a:pt x="400426" y="120957"/>
                </a:lnTo>
                <a:lnTo>
                  <a:pt x="397281" y="125108"/>
                </a:lnTo>
                <a:close/>
              </a:path>
              <a:path w="412114" h="166370">
                <a:moveTo>
                  <a:pt x="402432" y="156533"/>
                </a:moveTo>
                <a:lnTo>
                  <a:pt x="374337" y="156533"/>
                </a:lnTo>
                <a:lnTo>
                  <a:pt x="385782" y="154795"/>
                </a:lnTo>
                <a:lnTo>
                  <a:pt x="394002" y="149591"/>
                </a:lnTo>
                <a:lnTo>
                  <a:pt x="398962" y="140941"/>
                </a:lnTo>
                <a:lnTo>
                  <a:pt x="400623" y="128863"/>
                </a:lnTo>
                <a:lnTo>
                  <a:pt x="400623" y="120957"/>
                </a:lnTo>
                <a:lnTo>
                  <a:pt x="411889" y="120957"/>
                </a:lnTo>
                <a:lnTo>
                  <a:pt x="411862" y="127480"/>
                </a:lnTo>
                <a:lnTo>
                  <a:pt x="409554" y="144289"/>
                </a:lnTo>
                <a:lnTo>
                  <a:pt x="402550" y="156459"/>
                </a:lnTo>
                <a:close/>
              </a:path>
              <a:path w="412114" h="166370">
                <a:moveTo>
                  <a:pt x="374534" y="166218"/>
                </a:moveTo>
                <a:lnTo>
                  <a:pt x="365838" y="166218"/>
                </a:lnTo>
                <a:lnTo>
                  <a:pt x="358130" y="164637"/>
                </a:lnTo>
                <a:lnTo>
                  <a:pt x="351608" y="161277"/>
                </a:lnTo>
                <a:lnTo>
                  <a:pt x="354572" y="151395"/>
                </a:lnTo>
                <a:lnTo>
                  <a:pt x="361490" y="154952"/>
                </a:lnTo>
                <a:lnTo>
                  <a:pt x="367024" y="156533"/>
                </a:lnTo>
                <a:lnTo>
                  <a:pt x="402432" y="156533"/>
                </a:lnTo>
                <a:lnTo>
                  <a:pt x="390877" y="163775"/>
                </a:lnTo>
                <a:lnTo>
                  <a:pt x="374534" y="166218"/>
                </a:lnTo>
                <a:close/>
              </a:path>
              <a:path w="412114" h="166370">
                <a:moveTo>
                  <a:pt x="33401" y="166218"/>
                </a:moveTo>
                <a:lnTo>
                  <a:pt x="0" y="147639"/>
                </a:lnTo>
                <a:lnTo>
                  <a:pt x="0" y="0"/>
                </a:lnTo>
                <a:lnTo>
                  <a:pt x="33401" y="11660"/>
                </a:lnTo>
                <a:lnTo>
                  <a:pt x="33401" y="128468"/>
                </a:lnTo>
                <a:lnTo>
                  <a:pt x="99074" y="128468"/>
                </a:lnTo>
                <a:lnTo>
                  <a:pt x="33401" y="166218"/>
                </a:lnTo>
                <a:close/>
              </a:path>
              <a:path w="412114" h="166370">
                <a:moveTo>
                  <a:pt x="99074" y="128468"/>
                </a:moveTo>
                <a:lnTo>
                  <a:pt x="33401" y="128468"/>
                </a:lnTo>
                <a:lnTo>
                  <a:pt x="80243" y="101588"/>
                </a:lnTo>
                <a:lnTo>
                  <a:pt x="57119" y="90718"/>
                </a:lnTo>
                <a:lnTo>
                  <a:pt x="42691" y="54747"/>
                </a:lnTo>
                <a:lnTo>
                  <a:pt x="116609" y="80638"/>
                </a:lnTo>
                <a:lnTo>
                  <a:pt x="116609" y="118388"/>
                </a:lnTo>
                <a:lnTo>
                  <a:pt x="99074" y="1284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573388" y="3965439"/>
            <a:ext cx="210185" cy="173990"/>
          </a:xfrm>
          <a:custGeom>
            <a:avLst/>
            <a:gdLst/>
            <a:ahLst/>
            <a:cxnLst/>
            <a:rect l="l" t="t" r="r" b="b"/>
            <a:pathLst>
              <a:path w="210185" h="173989">
                <a:moveTo>
                  <a:pt x="0" y="0"/>
                </a:moveTo>
                <a:lnTo>
                  <a:pt x="209838" y="0"/>
                </a:lnTo>
                <a:lnTo>
                  <a:pt x="209838" y="173862"/>
                </a:lnTo>
                <a:lnTo>
                  <a:pt x="0" y="173862"/>
                </a:lnTo>
                <a:lnTo>
                  <a:pt x="0" y="0"/>
                </a:lnTo>
                <a:close/>
              </a:path>
            </a:pathLst>
          </a:custGeom>
          <a:solidFill>
            <a:srgbClr val="F1C7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573388" y="4184539"/>
            <a:ext cx="180340" cy="173990"/>
          </a:xfrm>
          <a:custGeom>
            <a:avLst/>
            <a:gdLst/>
            <a:ahLst/>
            <a:cxnLst/>
            <a:rect l="l" t="t" r="r" b="b"/>
            <a:pathLst>
              <a:path w="180339" h="173989">
                <a:moveTo>
                  <a:pt x="0" y="0"/>
                </a:moveTo>
                <a:lnTo>
                  <a:pt x="179861" y="0"/>
                </a:lnTo>
                <a:lnTo>
                  <a:pt x="179861" y="173862"/>
                </a:lnTo>
                <a:lnTo>
                  <a:pt x="0" y="173862"/>
                </a:lnTo>
                <a:lnTo>
                  <a:pt x="0" y="0"/>
                </a:lnTo>
                <a:close/>
              </a:path>
            </a:pathLst>
          </a:custGeom>
          <a:solidFill>
            <a:srgbClr val="F1C7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573388" y="4403638"/>
            <a:ext cx="180340" cy="173990"/>
          </a:xfrm>
          <a:custGeom>
            <a:avLst/>
            <a:gdLst/>
            <a:ahLst/>
            <a:cxnLst/>
            <a:rect l="l" t="t" r="r" b="b"/>
            <a:pathLst>
              <a:path w="180339" h="173989">
                <a:moveTo>
                  <a:pt x="0" y="0"/>
                </a:moveTo>
                <a:lnTo>
                  <a:pt x="179861" y="0"/>
                </a:lnTo>
                <a:lnTo>
                  <a:pt x="179861" y="173862"/>
                </a:lnTo>
                <a:lnTo>
                  <a:pt x="0" y="173862"/>
                </a:lnTo>
                <a:lnTo>
                  <a:pt x="0" y="0"/>
                </a:lnTo>
                <a:close/>
              </a:path>
            </a:pathLst>
          </a:custGeom>
          <a:solidFill>
            <a:srgbClr val="F1C7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573388" y="4622737"/>
            <a:ext cx="150495" cy="173990"/>
          </a:xfrm>
          <a:custGeom>
            <a:avLst/>
            <a:gdLst/>
            <a:ahLst/>
            <a:cxnLst/>
            <a:rect l="l" t="t" r="r" b="b"/>
            <a:pathLst>
              <a:path w="150494" h="173989">
                <a:moveTo>
                  <a:pt x="0" y="0"/>
                </a:moveTo>
                <a:lnTo>
                  <a:pt x="149884" y="0"/>
                </a:lnTo>
                <a:lnTo>
                  <a:pt x="149884" y="173862"/>
                </a:lnTo>
                <a:lnTo>
                  <a:pt x="0" y="173862"/>
                </a:lnTo>
                <a:lnTo>
                  <a:pt x="0" y="0"/>
                </a:lnTo>
                <a:close/>
              </a:path>
            </a:pathLst>
          </a:custGeom>
          <a:solidFill>
            <a:srgbClr val="F1C7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573388" y="4841837"/>
            <a:ext cx="135255" cy="173990"/>
          </a:xfrm>
          <a:custGeom>
            <a:avLst/>
            <a:gdLst/>
            <a:ahLst/>
            <a:cxnLst/>
            <a:rect l="l" t="t" r="r" b="b"/>
            <a:pathLst>
              <a:path w="135255" h="173989">
                <a:moveTo>
                  <a:pt x="0" y="0"/>
                </a:moveTo>
                <a:lnTo>
                  <a:pt x="134896" y="0"/>
                </a:lnTo>
                <a:lnTo>
                  <a:pt x="134896" y="173862"/>
                </a:lnTo>
                <a:lnTo>
                  <a:pt x="0" y="173862"/>
                </a:lnTo>
                <a:lnTo>
                  <a:pt x="0" y="0"/>
                </a:lnTo>
                <a:close/>
              </a:path>
            </a:pathLst>
          </a:custGeom>
          <a:solidFill>
            <a:srgbClr val="F1C7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573388" y="5060937"/>
            <a:ext cx="135255" cy="173990"/>
          </a:xfrm>
          <a:custGeom>
            <a:avLst/>
            <a:gdLst/>
            <a:ahLst/>
            <a:cxnLst/>
            <a:rect l="l" t="t" r="r" b="b"/>
            <a:pathLst>
              <a:path w="135255" h="173989">
                <a:moveTo>
                  <a:pt x="0" y="0"/>
                </a:moveTo>
                <a:lnTo>
                  <a:pt x="134896" y="0"/>
                </a:lnTo>
                <a:lnTo>
                  <a:pt x="134896" y="173862"/>
                </a:lnTo>
                <a:lnTo>
                  <a:pt x="0" y="173862"/>
                </a:lnTo>
                <a:lnTo>
                  <a:pt x="0" y="0"/>
                </a:lnTo>
                <a:close/>
              </a:path>
            </a:pathLst>
          </a:custGeom>
          <a:solidFill>
            <a:srgbClr val="F1C7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573388" y="5280037"/>
            <a:ext cx="120014" cy="173990"/>
          </a:xfrm>
          <a:custGeom>
            <a:avLst/>
            <a:gdLst/>
            <a:ahLst/>
            <a:cxnLst/>
            <a:rect l="l" t="t" r="r" b="b"/>
            <a:pathLst>
              <a:path w="120014" h="173989">
                <a:moveTo>
                  <a:pt x="0" y="0"/>
                </a:moveTo>
                <a:lnTo>
                  <a:pt x="119907" y="0"/>
                </a:lnTo>
                <a:lnTo>
                  <a:pt x="119907" y="173862"/>
                </a:lnTo>
                <a:lnTo>
                  <a:pt x="0" y="173862"/>
                </a:lnTo>
                <a:lnTo>
                  <a:pt x="0" y="0"/>
                </a:lnTo>
                <a:close/>
              </a:path>
            </a:pathLst>
          </a:custGeom>
          <a:solidFill>
            <a:srgbClr val="F1C7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573388" y="5499136"/>
            <a:ext cx="105410" cy="173990"/>
          </a:xfrm>
          <a:custGeom>
            <a:avLst/>
            <a:gdLst/>
            <a:ahLst/>
            <a:cxnLst/>
            <a:rect l="l" t="t" r="r" b="b"/>
            <a:pathLst>
              <a:path w="105410" h="173989">
                <a:moveTo>
                  <a:pt x="0" y="0"/>
                </a:moveTo>
                <a:lnTo>
                  <a:pt x="104919" y="0"/>
                </a:lnTo>
                <a:lnTo>
                  <a:pt x="104919" y="173862"/>
                </a:lnTo>
                <a:lnTo>
                  <a:pt x="0" y="173862"/>
                </a:lnTo>
                <a:lnTo>
                  <a:pt x="0" y="0"/>
                </a:lnTo>
                <a:close/>
              </a:path>
            </a:pathLst>
          </a:custGeom>
          <a:solidFill>
            <a:srgbClr val="F1C7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573388" y="5718235"/>
            <a:ext cx="105410" cy="173990"/>
          </a:xfrm>
          <a:custGeom>
            <a:avLst/>
            <a:gdLst/>
            <a:ahLst/>
            <a:cxnLst/>
            <a:rect l="l" t="t" r="r" b="b"/>
            <a:pathLst>
              <a:path w="105410" h="173989">
                <a:moveTo>
                  <a:pt x="0" y="0"/>
                </a:moveTo>
                <a:lnTo>
                  <a:pt x="104919" y="0"/>
                </a:lnTo>
                <a:lnTo>
                  <a:pt x="104919" y="173862"/>
                </a:lnTo>
                <a:lnTo>
                  <a:pt x="0" y="173862"/>
                </a:lnTo>
                <a:lnTo>
                  <a:pt x="0" y="0"/>
                </a:lnTo>
                <a:close/>
              </a:path>
            </a:pathLst>
          </a:custGeom>
          <a:solidFill>
            <a:srgbClr val="F1C7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573388" y="5937335"/>
            <a:ext cx="90170" cy="173990"/>
          </a:xfrm>
          <a:custGeom>
            <a:avLst/>
            <a:gdLst/>
            <a:ahLst/>
            <a:cxnLst/>
            <a:rect l="l" t="t" r="r" b="b"/>
            <a:pathLst>
              <a:path w="90169" h="173989">
                <a:moveTo>
                  <a:pt x="0" y="0"/>
                </a:moveTo>
                <a:lnTo>
                  <a:pt x="89930" y="0"/>
                </a:lnTo>
                <a:lnTo>
                  <a:pt x="89930" y="173862"/>
                </a:lnTo>
                <a:lnTo>
                  <a:pt x="0" y="173862"/>
                </a:lnTo>
                <a:lnTo>
                  <a:pt x="0" y="0"/>
                </a:lnTo>
                <a:close/>
              </a:path>
            </a:pathLst>
          </a:custGeom>
          <a:solidFill>
            <a:srgbClr val="F1C7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573388" y="6156435"/>
            <a:ext cx="90170" cy="173990"/>
          </a:xfrm>
          <a:custGeom>
            <a:avLst/>
            <a:gdLst/>
            <a:ahLst/>
            <a:cxnLst/>
            <a:rect l="l" t="t" r="r" b="b"/>
            <a:pathLst>
              <a:path w="90169" h="173989">
                <a:moveTo>
                  <a:pt x="0" y="0"/>
                </a:moveTo>
                <a:lnTo>
                  <a:pt x="89930" y="0"/>
                </a:lnTo>
                <a:lnTo>
                  <a:pt x="89930" y="173862"/>
                </a:lnTo>
                <a:lnTo>
                  <a:pt x="0" y="173862"/>
                </a:lnTo>
                <a:lnTo>
                  <a:pt x="0" y="0"/>
                </a:lnTo>
                <a:close/>
              </a:path>
            </a:pathLst>
          </a:custGeom>
          <a:solidFill>
            <a:srgbClr val="F1C7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603365" y="6375534"/>
            <a:ext cx="0" cy="173990"/>
          </a:xfrm>
          <a:custGeom>
            <a:avLst/>
            <a:gdLst/>
            <a:ahLst/>
            <a:cxnLst/>
            <a:rect l="l" t="t" r="r" b="b"/>
            <a:pathLst>
              <a:path h="173990">
                <a:moveTo>
                  <a:pt x="0" y="0"/>
                </a:moveTo>
                <a:lnTo>
                  <a:pt x="0" y="173862"/>
                </a:lnTo>
              </a:path>
            </a:pathLst>
          </a:custGeom>
          <a:ln w="59953">
            <a:solidFill>
              <a:srgbClr val="F1C7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603365" y="6594634"/>
            <a:ext cx="0" cy="173990"/>
          </a:xfrm>
          <a:custGeom>
            <a:avLst/>
            <a:gdLst/>
            <a:ahLst/>
            <a:cxnLst/>
            <a:rect l="l" t="t" r="r" b="b"/>
            <a:pathLst>
              <a:path h="173990">
                <a:moveTo>
                  <a:pt x="0" y="0"/>
                </a:moveTo>
                <a:lnTo>
                  <a:pt x="0" y="173862"/>
                </a:lnTo>
              </a:path>
            </a:pathLst>
          </a:custGeom>
          <a:ln w="59953">
            <a:solidFill>
              <a:srgbClr val="F1C7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603365" y="6813733"/>
            <a:ext cx="0" cy="173990"/>
          </a:xfrm>
          <a:custGeom>
            <a:avLst/>
            <a:gdLst/>
            <a:ahLst/>
            <a:cxnLst/>
            <a:rect l="l" t="t" r="r" b="b"/>
            <a:pathLst>
              <a:path h="173990">
                <a:moveTo>
                  <a:pt x="0" y="0"/>
                </a:moveTo>
                <a:lnTo>
                  <a:pt x="0" y="173862"/>
                </a:lnTo>
              </a:path>
            </a:pathLst>
          </a:custGeom>
          <a:ln w="59953">
            <a:solidFill>
              <a:srgbClr val="F1C7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595871" y="7032833"/>
            <a:ext cx="0" cy="173990"/>
          </a:xfrm>
          <a:custGeom>
            <a:avLst/>
            <a:gdLst/>
            <a:ahLst/>
            <a:cxnLst/>
            <a:rect l="l" t="t" r="r" b="b"/>
            <a:pathLst>
              <a:path h="173990">
                <a:moveTo>
                  <a:pt x="0" y="0"/>
                </a:moveTo>
                <a:lnTo>
                  <a:pt x="0" y="173862"/>
                </a:lnTo>
              </a:path>
            </a:pathLst>
          </a:custGeom>
          <a:ln w="44965">
            <a:solidFill>
              <a:srgbClr val="F1C7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130136" y="2022390"/>
            <a:ext cx="79375" cy="5376545"/>
          </a:xfrm>
          <a:custGeom>
            <a:avLst/>
            <a:gdLst/>
            <a:ahLst/>
            <a:cxnLst/>
            <a:rect l="l" t="t" r="r" b="b"/>
            <a:pathLst>
              <a:path w="79375" h="5376545">
                <a:moveTo>
                  <a:pt x="39553" y="5375975"/>
                </a:moveTo>
                <a:lnTo>
                  <a:pt x="2896" y="5351630"/>
                </a:lnTo>
                <a:lnTo>
                  <a:pt x="0" y="5336461"/>
                </a:lnTo>
                <a:lnTo>
                  <a:pt x="0" y="39514"/>
                </a:lnTo>
                <a:lnTo>
                  <a:pt x="24369" y="2893"/>
                </a:lnTo>
                <a:lnTo>
                  <a:pt x="39553" y="0"/>
                </a:lnTo>
                <a:lnTo>
                  <a:pt x="47445" y="723"/>
                </a:lnTo>
                <a:lnTo>
                  <a:pt x="78382" y="31630"/>
                </a:lnTo>
                <a:lnTo>
                  <a:pt x="79107" y="39514"/>
                </a:lnTo>
                <a:lnTo>
                  <a:pt x="79107" y="5336461"/>
                </a:lnTo>
                <a:lnTo>
                  <a:pt x="54737" y="5373082"/>
                </a:lnTo>
                <a:lnTo>
                  <a:pt x="39553" y="5375975"/>
                </a:lnTo>
                <a:close/>
              </a:path>
            </a:pathLst>
          </a:custGeom>
          <a:solidFill>
            <a:srgbClr val="E0E0E0">
              <a:alpha val="4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30136" y="2022390"/>
            <a:ext cx="79375" cy="3429635"/>
          </a:xfrm>
          <a:custGeom>
            <a:avLst/>
            <a:gdLst/>
            <a:ahLst/>
            <a:cxnLst/>
            <a:rect l="l" t="t" r="r" b="b"/>
            <a:pathLst>
              <a:path w="79375" h="3429635">
                <a:moveTo>
                  <a:pt x="39553" y="3429243"/>
                </a:moveTo>
                <a:lnTo>
                  <a:pt x="2896" y="3404897"/>
                </a:lnTo>
                <a:lnTo>
                  <a:pt x="0" y="3389729"/>
                </a:lnTo>
                <a:lnTo>
                  <a:pt x="0" y="39514"/>
                </a:lnTo>
                <a:lnTo>
                  <a:pt x="24369" y="2893"/>
                </a:lnTo>
                <a:lnTo>
                  <a:pt x="39553" y="0"/>
                </a:lnTo>
                <a:lnTo>
                  <a:pt x="47445" y="723"/>
                </a:lnTo>
                <a:lnTo>
                  <a:pt x="78382" y="31630"/>
                </a:lnTo>
                <a:lnTo>
                  <a:pt x="79107" y="39514"/>
                </a:lnTo>
                <a:lnTo>
                  <a:pt x="79107" y="3389729"/>
                </a:lnTo>
                <a:lnTo>
                  <a:pt x="54737" y="3426349"/>
                </a:lnTo>
                <a:lnTo>
                  <a:pt x="39553" y="3429243"/>
                </a:lnTo>
                <a:close/>
              </a:path>
            </a:pathLst>
          </a:custGeom>
          <a:solidFill>
            <a:srgbClr val="000000">
              <a:alpha val="235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331774"/>
            <a:ext cx="3696335" cy="563880"/>
          </a:xfrm>
          <a:prstGeom prst="rect">
            <a:avLst/>
          </a:prstGeom>
          <a:solidFill>
            <a:srgbClr val="A0DDEE">
              <a:alpha val="50195"/>
            </a:srgbClr>
          </a:solidFill>
        </p:spPr>
        <p:txBody>
          <a:bodyPr vert="horz" wrap="square" lIns="0" tIns="83820" rIns="0" bIns="0" rtlCol="0">
            <a:spAutoFit/>
          </a:bodyPr>
          <a:lstStyle/>
          <a:p>
            <a:pPr marL="48895">
              <a:lnSpc>
                <a:spcPct val="100000"/>
              </a:lnSpc>
              <a:spcBef>
                <a:spcPts val="660"/>
              </a:spcBef>
            </a:pPr>
            <a:r>
              <a:rPr sz="2450" b="1" spc="-140" dirty="0">
                <a:solidFill>
                  <a:srgbClr val="333333"/>
                </a:solidFill>
                <a:latin typeface="Segoe UI"/>
                <a:cs typeface="Segoe UI"/>
              </a:rPr>
              <a:t>Notificação </a:t>
            </a:r>
            <a:r>
              <a:rPr sz="2450" b="1" spc="-100" dirty="0">
                <a:solidFill>
                  <a:srgbClr val="333333"/>
                </a:solidFill>
                <a:latin typeface="Segoe UI"/>
                <a:cs typeface="Segoe UI"/>
              </a:rPr>
              <a:t>de</a:t>
            </a:r>
            <a:r>
              <a:rPr sz="2450" b="1" spc="130" dirty="0">
                <a:solidFill>
                  <a:srgbClr val="333333"/>
                </a:solidFill>
                <a:latin typeface="Segoe UI"/>
                <a:cs typeface="Segoe UI"/>
              </a:rPr>
              <a:t> </a:t>
            </a:r>
            <a:r>
              <a:rPr sz="2450" b="1" spc="-145" dirty="0">
                <a:solidFill>
                  <a:srgbClr val="333333"/>
                </a:solidFill>
                <a:latin typeface="Segoe UI"/>
                <a:cs typeface="Segoe UI"/>
              </a:rPr>
              <a:t>Produtos</a:t>
            </a:r>
            <a:endParaRPr sz="2450">
              <a:latin typeface="Segoe UI"/>
              <a:cs typeface="Segoe U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00920" y="6594384"/>
            <a:ext cx="10031095" cy="0"/>
          </a:xfrm>
          <a:custGeom>
            <a:avLst/>
            <a:gdLst/>
            <a:ahLst/>
            <a:cxnLst/>
            <a:rect l="l" t="t" r="r" b="b"/>
            <a:pathLst>
              <a:path w="10031095">
                <a:moveTo>
                  <a:pt x="0" y="0"/>
                </a:moveTo>
                <a:lnTo>
                  <a:pt x="10030669" y="0"/>
                </a:lnTo>
              </a:path>
            </a:pathLst>
          </a:custGeom>
          <a:ln w="39555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14873" y="6487542"/>
            <a:ext cx="10033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solidFill>
                  <a:srgbClr val="777777"/>
                </a:solidFill>
                <a:latin typeface="Segoe UI"/>
                <a:cs typeface="Segoe UI"/>
              </a:rPr>
              <a:t>0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514870" y="6100324"/>
            <a:ext cx="2917190" cy="0"/>
          </a:xfrm>
          <a:custGeom>
            <a:avLst/>
            <a:gdLst/>
            <a:ahLst/>
            <a:cxnLst/>
            <a:rect l="l" t="t" r="r" b="b"/>
            <a:pathLst>
              <a:path w="2917190">
                <a:moveTo>
                  <a:pt x="0" y="0"/>
                </a:moveTo>
                <a:lnTo>
                  <a:pt x="2916719" y="0"/>
                </a:lnTo>
              </a:path>
            </a:pathLst>
          </a:custGeom>
          <a:ln w="39555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975586" y="6100324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>
                <a:moveTo>
                  <a:pt x="0" y="0"/>
                </a:moveTo>
                <a:lnTo>
                  <a:pt x="112446" y="0"/>
                </a:lnTo>
              </a:path>
            </a:pathLst>
          </a:custGeom>
          <a:ln w="39555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436303" y="6100324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>
                <a:moveTo>
                  <a:pt x="0" y="0"/>
                </a:moveTo>
                <a:lnTo>
                  <a:pt x="112446" y="0"/>
                </a:lnTo>
              </a:path>
            </a:pathLst>
          </a:custGeom>
          <a:ln w="39555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39887" y="6100324"/>
            <a:ext cx="2270125" cy="0"/>
          </a:xfrm>
          <a:custGeom>
            <a:avLst/>
            <a:gdLst/>
            <a:ahLst/>
            <a:cxnLst/>
            <a:rect l="l" t="t" r="r" b="b"/>
            <a:pathLst>
              <a:path w="2270125">
                <a:moveTo>
                  <a:pt x="0" y="0"/>
                </a:moveTo>
                <a:lnTo>
                  <a:pt x="2269579" y="0"/>
                </a:lnTo>
              </a:path>
            </a:pathLst>
          </a:custGeom>
          <a:ln w="39555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00920" y="6100324"/>
            <a:ext cx="2912745" cy="0"/>
          </a:xfrm>
          <a:custGeom>
            <a:avLst/>
            <a:gdLst/>
            <a:ahLst/>
            <a:cxnLst/>
            <a:rect l="l" t="t" r="r" b="b"/>
            <a:pathLst>
              <a:path w="2912745">
                <a:moveTo>
                  <a:pt x="0" y="0"/>
                </a:moveTo>
                <a:lnTo>
                  <a:pt x="2912129" y="0"/>
                </a:lnTo>
              </a:path>
            </a:pathLst>
          </a:custGeom>
          <a:ln w="39555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065760" y="5993482"/>
            <a:ext cx="249554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solidFill>
                  <a:srgbClr val="777777"/>
                </a:solidFill>
                <a:latin typeface="Segoe UI"/>
                <a:cs typeface="Segoe UI"/>
              </a:rPr>
              <a:t>100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975586" y="5606264"/>
            <a:ext cx="3456304" cy="0"/>
          </a:xfrm>
          <a:custGeom>
            <a:avLst/>
            <a:gdLst/>
            <a:ahLst/>
            <a:cxnLst/>
            <a:rect l="l" t="t" r="r" b="b"/>
            <a:pathLst>
              <a:path w="3456304">
                <a:moveTo>
                  <a:pt x="0" y="0"/>
                </a:moveTo>
                <a:lnTo>
                  <a:pt x="3456002" y="0"/>
                </a:lnTo>
              </a:path>
            </a:pathLst>
          </a:custGeom>
          <a:ln w="39555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00920" y="5606264"/>
            <a:ext cx="6148070" cy="0"/>
          </a:xfrm>
          <a:custGeom>
            <a:avLst/>
            <a:gdLst/>
            <a:ahLst/>
            <a:cxnLst/>
            <a:rect l="l" t="t" r="r" b="b"/>
            <a:pathLst>
              <a:path w="6148070">
                <a:moveTo>
                  <a:pt x="0" y="0"/>
                </a:moveTo>
                <a:lnTo>
                  <a:pt x="6147829" y="0"/>
                </a:lnTo>
              </a:path>
            </a:pathLst>
          </a:custGeom>
          <a:ln w="39555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065760" y="5499422"/>
            <a:ext cx="249554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solidFill>
                  <a:srgbClr val="777777"/>
                </a:solidFill>
                <a:latin typeface="Segoe UI"/>
                <a:cs typeface="Segoe UI"/>
              </a:rPr>
              <a:t>200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975586" y="5112205"/>
            <a:ext cx="3456304" cy="0"/>
          </a:xfrm>
          <a:custGeom>
            <a:avLst/>
            <a:gdLst/>
            <a:ahLst/>
            <a:cxnLst/>
            <a:rect l="l" t="t" r="r" b="b"/>
            <a:pathLst>
              <a:path w="3456304">
                <a:moveTo>
                  <a:pt x="0" y="0"/>
                </a:moveTo>
                <a:lnTo>
                  <a:pt x="3456002" y="0"/>
                </a:lnTo>
              </a:path>
            </a:pathLst>
          </a:custGeom>
          <a:ln w="39555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00920" y="5112205"/>
            <a:ext cx="6148070" cy="0"/>
          </a:xfrm>
          <a:custGeom>
            <a:avLst/>
            <a:gdLst/>
            <a:ahLst/>
            <a:cxnLst/>
            <a:rect l="l" t="t" r="r" b="b"/>
            <a:pathLst>
              <a:path w="6148070">
                <a:moveTo>
                  <a:pt x="0" y="0"/>
                </a:moveTo>
                <a:lnTo>
                  <a:pt x="6147829" y="0"/>
                </a:lnTo>
              </a:path>
            </a:pathLst>
          </a:custGeom>
          <a:ln w="39555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065760" y="5005363"/>
            <a:ext cx="249554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solidFill>
                  <a:srgbClr val="777777"/>
                </a:solidFill>
                <a:latin typeface="Segoe UI"/>
                <a:cs typeface="Segoe UI"/>
              </a:rPr>
              <a:t>300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975586" y="4618146"/>
            <a:ext cx="3456304" cy="0"/>
          </a:xfrm>
          <a:custGeom>
            <a:avLst/>
            <a:gdLst/>
            <a:ahLst/>
            <a:cxnLst/>
            <a:rect l="l" t="t" r="r" b="b"/>
            <a:pathLst>
              <a:path w="3456304">
                <a:moveTo>
                  <a:pt x="0" y="0"/>
                </a:moveTo>
                <a:lnTo>
                  <a:pt x="3456002" y="0"/>
                </a:lnTo>
              </a:path>
            </a:pathLst>
          </a:custGeom>
          <a:ln w="39555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00920" y="4618146"/>
            <a:ext cx="6148070" cy="0"/>
          </a:xfrm>
          <a:custGeom>
            <a:avLst/>
            <a:gdLst/>
            <a:ahLst/>
            <a:cxnLst/>
            <a:rect l="l" t="t" r="r" b="b"/>
            <a:pathLst>
              <a:path w="6148070">
                <a:moveTo>
                  <a:pt x="0" y="0"/>
                </a:moveTo>
                <a:lnTo>
                  <a:pt x="6147829" y="0"/>
                </a:lnTo>
              </a:path>
            </a:pathLst>
          </a:custGeom>
          <a:ln w="39555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065760" y="4511304"/>
            <a:ext cx="249554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solidFill>
                  <a:srgbClr val="777777"/>
                </a:solidFill>
                <a:latin typeface="Segoe UI"/>
                <a:cs typeface="Segoe UI"/>
              </a:rPr>
              <a:t>400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975586" y="4124086"/>
            <a:ext cx="3456304" cy="0"/>
          </a:xfrm>
          <a:custGeom>
            <a:avLst/>
            <a:gdLst/>
            <a:ahLst/>
            <a:cxnLst/>
            <a:rect l="l" t="t" r="r" b="b"/>
            <a:pathLst>
              <a:path w="3456304">
                <a:moveTo>
                  <a:pt x="0" y="0"/>
                </a:moveTo>
                <a:lnTo>
                  <a:pt x="3456002" y="0"/>
                </a:lnTo>
              </a:path>
            </a:pathLst>
          </a:custGeom>
          <a:ln w="39555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400920" y="4124086"/>
            <a:ext cx="6148070" cy="0"/>
          </a:xfrm>
          <a:custGeom>
            <a:avLst/>
            <a:gdLst/>
            <a:ahLst/>
            <a:cxnLst/>
            <a:rect l="l" t="t" r="r" b="b"/>
            <a:pathLst>
              <a:path w="6148070">
                <a:moveTo>
                  <a:pt x="0" y="0"/>
                </a:moveTo>
                <a:lnTo>
                  <a:pt x="6147829" y="0"/>
                </a:lnTo>
              </a:path>
            </a:pathLst>
          </a:custGeom>
          <a:ln w="39555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065760" y="4017244"/>
            <a:ext cx="249554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solidFill>
                  <a:srgbClr val="777777"/>
                </a:solidFill>
                <a:latin typeface="Segoe UI"/>
                <a:cs typeface="Segoe UI"/>
              </a:rPr>
              <a:t>500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975586" y="3630027"/>
            <a:ext cx="3456304" cy="0"/>
          </a:xfrm>
          <a:custGeom>
            <a:avLst/>
            <a:gdLst/>
            <a:ahLst/>
            <a:cxnLst/>
            <a:rect l="l" t="t" r="r" b="b"/>
            <a:pathLst>
              <a:path w="3456304">
                <a:moveTo>
                  <a:pt x="0" y="0"/>
                </a:moveTo>
                <a:lnTo>
                  <a:pt x="3456002" y="0"/>
                </a:lnTo>
              </a:path>
            </a:pathLst>
          </a:custGeom>
          <a:ln w="39555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400920" y="3630027"/>
            <a:ext cx="6148070" cy="0"/>
          </a:xfrm>
          <a:custGeom>
            <a:avLst/>
            <a:gdLst/>
            <a:ahLst/>
            <a:cxnLst/>
            <a:rect l="l" t="t" r="r" b="b"/>
            <a:pathLst>
              <a:path w="6148070">
                <a:moveTo>
                  <a:pt x="0" y="0"/>
                </a:moveTo>
                <a:lnTo>
                  <a:pt x="6147829" y="0"/>
                </a:lnTo>
              </a:path>
            </a:pathLst>
          </a:custGeom>
          <a:ln w="39555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065760" y="3523185"/>
            <a:ext cx="249554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solidFill>
                  <a:srgbClr val="777777"/>
                </a:solidFill>
                <a:latin typeface="Segoe UI"/>
                <a:cs typeface="Segoe UI"/>
              </a:rPr>
              <a:t>600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975586" y="3135967"/>
            <a:ext cx="3456304" cy="0"/>
          </a:xfrm>
          <a:custGeom>
            <a:avLst/>
            <a:gdLst/>
            <a:ahLst/>
            <a:cxnLst/>
            <a:rect l="l" t="t" r="r" b="b"/>
            <a:pathLst>
              <a:path w="3456304">
                <a:moveTo>
                  <a:pt x="0" y="0"/>
                </a:moveTo>
                <a:lnTo>
                  <a:pt x="3456002" y="0"/>
                </a:lnTo>
              </a:path>
            </a:pathLst>
          </a:custGeom>
          <a:ln w="39555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00920" y="3135967"/>
            <a:ext cx="6148070" cy="0"/>
          </a:xfrm>
          <a:custGeom>
            <a:avLst/>
            <a:gdLst/>
            <a:ahLst/>
            <a:cxnLst/>
            <a:rect l="l" t="t" r="r" b="b"/>
            <a:pathLst>
              <a:path w="6148070">
                <a:moveTo>
                  <a:pt x="0" y="0"/>
                </a:moveTo>
                <a:lnTo>
                  <a:pt x="6147829" y="0"/>
                </a:lnTo>
              </a:path>
            </a:pathLst>
          </a:custGeom>
          <a:ln w="39555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065760" y="3029125"/>
            <a:ext cx="249554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solidFill>
                  <a:srgbClr val="777777"/>
                </a:solidFill>
                <a:latin typeface="Segoe UI"/>
                <a:cs typeface="Segoe UI"/>
              </a:rPr>
              <a:t>700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400920" y="2641908"/>
            <a:ext cx="10031095" cy="0"/>
          </a:xfrm>
          <a:custGeom>
            <a:avLst/>
            <a:gdLst/>
            <a:ahLst/>
            <a:cxnLst/>
            <a:rect l="l" t="t" r="r" b="b"/>
            <a:pathLst>
              <a:path w="10031095">
                <a:moveTo>
                  <a:pt x="0" y="0"/>
                </a:moveTo>
                <a:lnTo>
                  <a:pt x="10030669" y="0"/>
                </a:lnTo>
              </a:path>
            </a:pathLst>
          </a:custGeom>
          <a:ln w="39555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1065760" y="2535066"/>
            <a:ext cx="249554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solidFill>
                  <a:srgbClr val="777777"/>
                </a:solidFill>
                <a:latin typeface="Segoe UI"/>
                <a:cs typeface="Segoe UI"/>
              </a:rPr>
              <a:t>800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1372315" y="6594384"/>
            <a:ext cx="59690" cy="0"/>
          </a:xfrm>
          <a:custGeom>
            <a:avLst/>
            <a:gdLst/>
            <a:ahLst/>
            <a:cxnLst/>
            <a:rect l="l" t="t" r="r" b="b"/>
            <a:pathLst>
              <a:path w="59690">
                <a:moveTo>
                  <a:pt x="59274" y="0"/>
                </a:moveTo>
                <a:lnTo>
                  <a:pt x="0" y="0"/>
                </a:lnTo>
              </a:path>
            </a:pathLst>
          </a:custGeom>
          <a:ln w="39555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1517680" y="6487542"/>
            <a:ext cx="10033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solidFill>
                  <a:srgbClr val="777777"/>
                </a:solidFill>
                <a:latin typeface="Segoe UI"/>
                <a:cs typeface="Segoe UI"/>
              </a:rPr>
              <a:t>0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1372315" y="6100324"/>
            <a:ext cx="59690" cy="0"/>
          </a:xfrm>
          <a:custGeom>
            <a:avLst/>
            <a:gdLst/>
            <a:ahLst/>
            <a:cxnLst/>
            <a:rect l="l" t="t" r="r" b="b"/>
            <a:pathLst>
              <a:path w="59690">
                <a:moveTo>
                  <a:pt x="59274" y="0"/>
                </a:moveTo>
                <a:lnTo>
                  <a:pt x="0" y="0"/>
                </a:lnTo>
              </a:path>
            </a:pathLst>
          </a:custGeom>
          <a:ln w="39555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1517680" y="5993482"/>
            <a:ext cx="249554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solidFill>
                  <a:srgbClr val="777777"/>
                </a:solidFill>
                <a:latin typeface="Segoe UI"/>
                <a:cs typeface="Segoe UI"/>
              </a:rPr>
              <a:t>200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1372315" y="5606264"/>
            <a:ext cx="59690" cy="0"/>
          </a:xfrm>
          <a:custGeom>
            <a:avLst/>
            <a:gdLst/>
            <a:ahLst/>
            <a:cxnLst/>
            <a:rect l="l" t="t" r="r" b="b"/>
            <a:pathLst>
              <a:path w="59690">
                <a:moveTo>
                  <a:pt x="59274" y="0"/>
                </a:moveTo>
                <a:lnTo>
                  <a:pt x="0" y="0"/>
                </a:lnTo>
              </a:path>
            </a:pathLst>
          </a:custGeom>
          <a:ln w="39555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11517680" y="5499422"/>
            <a:ext cx="249554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solidFill>
                  <a:srgbClr val="777777"/>
                </a:solidFill>
                <a:latin typeface="Segoe UI"/>
                <a:cs typeface="Segoe UI"/>
              </a:rPr>
              <a:t>400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1372315" y="5112205"/>
            <a:ext cx="59690" cy="0"/>
          </a:xfrm>
          <a:custGeom>
            <a:avLst/>
            <a:gdLst/>
            <a:ahLst/>
            <a:cxnLst/>
            <a:rect l="l" t="t" r="r" b="b"/>
            <a:pathLst>
              <a:path w="59690">
                <a:moveTo>
                  <a:pt x="59274" y="0"/>
                </a:moveTo>
                <a:lnTo>
                  <a:pt x="0" y="0"/>
                </a:lnTo>
              </a:path>
            </a:pathLst>
          </a:custGeom>
          <a:ln w="39555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11517680" y="5005363"/>
            <a:ext cx="249554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solidFill>
                  <a:srgbClr val="777777"/>
                </a:solidFill>
                <a:latin typeface="Segoe UI"/>
                <a:cs typeface="Segoe UI"/>
              </a:rPr>
              <a:t>600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1372315" y="4618146"/>
            <a:ext cx="59690" cy="0"/>
          </a:xfrm>
          <a:custGeom>
            <a:avLst/>
            <a:gdLst/>
            <a:ahLst/>
            <a:cxnLst/>
            <a:rect l="l" t="t" r="r" b="b"/>
            <a:pathLst>
              <a:path w="59690">
                <a:moveTo>
                  <a:pt x="59274" y="0"/>
                </a:moveTo>
                <a:lnTo>
                  <a:pt x="0" y="0"/>
                </a:lnTo>
              </a:path>
            </a:pathLst>
          </a:custGeom>
          <a:ln w="39555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1517680" y="4511304"/>
            <a:ext cx="249554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solidFill>
                  <a:srgbClr val="777777"/>
                </a:solidFill>
                <a:latin typeface="Segoe UI"/>
                <a:cs typeface="Segoe UI"/>
              </a:rPr>
              <a:t>800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11372315" y="4124086"/>
            <a:ext cx="59690" cy="0"/>
          </a:xfrm>
          <a:custGeom>
            <a:avLst/>
            <a:gdLst/>
            <a:ahLst/>
            <a:cxnLst/>
            <a:rect l="l" t="t" r="r" b="b"/>
            <a:pathLst>
              <a:path w="59690">
                <a:moveTo>
                  <a:pt x="59274" y="0"/>
                </a:moveTo>
                <a:lnTo>
                  <a:pt x="0" y="0"/>
                </a:lnTo>
              </a:path>
            </a:pathLst>
          </a:custGeom>
          <a:ln w="39555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11517680" y="4017244"/>
            <a:ext cx="35369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solidFill>
                  <a:srgbClr val="777777"/>
                </a:solidFill>
                <a:latin typeface="Segoe UI"/>
                <a:cs typeface="Segoe UI"/>
              </a:rPr>
              <a:t>1.000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11372315" y="3630027"/>
            <a:ext cx="59690" cy="0"/>
          </a:xfrm>
          <a:custGeom>
            <a:avLst/>
            <a:gdLst/>
            <a:ahLst/>
            <a:cxnLst/>
            <a:rect l="l" t="t" r="r" b="b"/>
            <a:pathLst>
              <a:path w="59690">
                <a:moveTo>
                  <a:pt x="59274" y="0"/>
                </a:moveTo>
                <a:lnTo>
                  <a:pt x="0" y="0"/>
                </a:lnTo>
              </a:path>
            </a:pathLst>
          </a:custGeom>
          <a:ln w="39555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11517680" y="3523185"/>
            <a:ext cx="35369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solidFill>
                  <a:srgbClr val="777777"/>
                </a:solidFill>
                <a:latin typeface="Segoe UI"/>
                <a:cs typeface="Segoe UI"/>
              </a:rPr>
              <a:t>1.200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1372315" y="3135967"/>
            <a:ext cx="59690" cy="0"/>
          </a:xfrm>
          <a:custGeom>
            <a:avLst/>
            <a:gdLst/>
            <a:ahLst/>
            <a:cxnLst/>
            <a:rect l="l" t="t" r="r" b="b"/>
            <a:pathLst>
              <a:path w="59690">
                <a:moveTo>
                  <a:pt x="59274" y="0"/>
                </a:moveTo>
                <a:lnTo>
                  <a:pt x="0" y="0"/>
                </a:lnTo>
              </a:path>
            </a:pathLst>
          </a:custGeom>
          <a:ln w="39555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1517680" y="3029125"/>
            <a:ext cx="35369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solidFill>
                  <a:srgbClr val="777777"/>
                </a:solidFill>
                <a:latin typeface="Segoe UI"/>
                <a:cs typeface="Segoe UI"/>
              </a:rPr>
              <a:t>1.400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11372315" y="2641908"/>
            <a:ext cx="59690" cy="0"/>
          </a:xfrm>
          <a:custGeom>
            <a:avLst/>
            <a:gdLst/>
            <a:ahLst/>
            <a:cxnLst/>
            <a:rect l="l" t="t" r="r" b="b"/>
            <a:pathLst>
              <a:path w="59690">
                <a:moveTo>
                  <a:pt x="59274" y="0"/>
                </a:moveTo>
                <a:lnTo>
                  <a:pt x="0" y="0"/>
                </a:lnTo>
              </a:path>
            </a:pathLst>
          </a:custGeom>
          <a:ln w="39555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11517680" y="2535066"/>
            <a:ext cx="35369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solidFill>
                  <a:srgbClr val="777777"/>
                </a:solidFill>
                <a:latin typeface="Segoe UI"/>
                <a:cs typeface="Segoe UI"/>
              </a:rPr>
              <a:t>1.600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624645" y="6678594"/>
            <a:ext cx="415925" cy="40132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58419">
              <a:lnSpc>
                <a:spcPct val="100000"/>
              </a:lnSpc>
              <a:spcBef>
                <a:spcPts val="260"/>
              </a:spcBef>
            </a:pPr>
            <a:r>
              <a:rPr sz="1100" spc="-10" dirty="0">
                <a:solidFill>
                  <a:srgbClr val="777777"/>
                </a:solidFill>
                <a:latin typeface="Segoe UI"/>
                <a:cs typeface="Segoe UI"/>
              </a:rPr>
              <a:t>2017</a:t>
            </a:r>
            <a:endParaRPr sz="11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100" spc="-10" dirty="0">
                <a:solidFill>
                  <a:srgbClr val="777777"/>
                </a:solidFill>
                <a:latin typeface="Segoe UI"/>
                <a:cs typeface="Segoe UI"/>
              </a:rPr>
              <a:t>deze…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150388" y="6678594"/>
            <a:ext cx="1011555" cy="40132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71755">
              <a:lnSpc>
                <a:spcPct val="100000"/>
              </a:lnSpc>
              <a:spcBef>
                <a:spcPts val="260"/>
              </a:spcBef>
              <a:tabLst>
                <a:tab pos="610870" algn="l"/>
              </a:tabLst>
            </a:pPr>
            <a:r>
              <a:rPr sz="1100" spc="-10" dirty="0">
                <a:solidFill>
                  <a:srgbClr val="777777"/>
                </a:solidFill>
                <a:latin typeface="Segoe UI"/>
                <a:cs typeface="Segoe UI"/>
              </a:rPr>
              <a:t>2018	2018</a:t>
            </a:r>
            <a:endParaRPr sz="11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100" spc="-5" dirty="0">
                <a:solidFill>
                  <a:srgbClr val="777777"/>
                </a:solidFill>
                <a:latin typeface="Segoe UI"/>
                <a:cs typeface="Segoe UI"/>
              </a:rPr>
              <a:t>janeiro</a:t>
            </a:r>
            <a:r>
              <a:rPr sz="1100" spc="70" dirty="0">
                <a:solidFill>
                  <a:srgbClr val="777777"/>
                </a:solidFill>
                <a:latin typeface="Segoe UI"/>
                <a:cs typeface="Segoe UI"/>
              </a:rPr>
              <a:t> </a:t>
            </a:r>
            <a:r>
              <a:rPr sz="1100" spc="-10" dirty="0">
                <a:solidFill>
                  <a:srgbClr val="777777"/>
                </a:solidFill>
                <a:latin typeface="Segoe UI"/>
                <a:cs typeface="Segoe UI"/>
              </a:rPr>
              <a:t>fevere…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246243" y="6678594"/>
            <a:ext cx="408305" cy="40132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54610">
              <a:lnSpc>
                <a:spcPct val="100000"/>
              </a:lnSpc>
              <a:spcBef>
                <a:spcPts val="260"/>
              </a:spcBef>
            </a:pPr>
            <a:r>
              <a:rPr sz="1100" spc="-10" dirty="0">
                <a:solidFill>
                  <a:srgbClr val="777777"/>
                </a:solidFill>
                <a:latin typeface="Segoe UI"/>
                <a:cs typeface="Segoe UI"/>
              </a:rPr>
              <a:t>2018</a:t>
            </a:r>
            <a:endParaRPr sz="11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100" spc="-10" dirty="0">
                <a:solidFill>
                  <a:srgbClr val="777777"/>
                </a:solidFill>
                <a:latin typeface="Segoe UI"/>
                <a:cs typeface="Segoe UI"/>
              </a:rPr>
              <a:t>março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827667" y="6678594"/>
            <a:ext cx="323850" cy="40132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sz="1100" spc="-10" dirty="0">
                <a:solidFill>
                  <a:srgbClr val="777777"/>
                </a:solidFill>
                <a:latin typeface="Segoe UI"/>
                <a:cs typeface="Segoe UI"/>
              </a:rPr>
              <a:t>2018</a:t>
            </a:r>
            <a:endParaRPr sz="1100">
              <a:latin typeface="Segoe UI"/>
              <a:cs typeface="Segoe UI"/>
            </a:endParaRPr>
          </a:p>
          <a:p>
            <a:pPr marL="27940">
              <a:lnSpc>
                <a:spcPct val="100000"/>
              </a:lnSpc>
              <a:spcBef>
                <a:spcPts val="160"/>
              </a:spcBef>
            </a:pPr>
            <a:r>
              <a:rPr sz="1100" spc="-5" dirty="0">
                <a:solidFill>
                  <a:srgbClr val="777777"/>
                </a:solidFill>
                <a:latin typeface="Segoe UI"/>
                <a:cs typeface="Segoe UI"/>
              </a:rPr>
              <a:t>abril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364047" y="6678594"/>
            <a:ext cx="329565" cy="40132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260"/>
              </a:spcBef>
            </a:pPr>
            <a:r>
              <a:rPr sz="1100" spc="-10" dirty="0">
                <a:solidFill>
                  <a:srgbClr val="777777"/>
                </a:solidFill>
                <a:latin typeface="Segoe UI"/>
                <a:cs typeface="Segoe UI"/>
              </a:rPr>
              <a:t>2018</a:t>
            </a:r>
            <a:endParaRPr sz="11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100" spc="-10" dirty="0">
                <a:solidFill>
                  <a:srgbClr val="777777"/>
                </a:solidFill>
                <a:latin typeface="Segoe UI"/>
                <a:cs typeface="Segoe UI"/>
              </a:rPr>
              <a:t>maio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880673" y="6678594"/>
            <a:ext cx="375285" cy="40132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60"/>
              </a:spcBef>
            </a:pPr>
            <a:r>
              <a:rPr sz="1100" spc="-10" dirty="0">
                <a:solidFill>
                  <a:srgbClr val="777777"/>
                </a:solidFill>
                <a:latin typeface="Segoe UI"/>
                <a:cs typeface="Segoe UI"/>
              </a:rPr>
              <a:t>2018</a:t>
            </a:r>
            <a:endParaRPr sz="11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100" spc="-10" dirty="0">
                <a:solidFill>
                  <a:srgbClr val="777777"/>
                </a:solidFill>
                <a:latin typeface="Segoe UI"/>
                <a:cs typeface="Segoe UI"/>
              </a:rPr>
              <a:t>junho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442343" y="6678594"/>
            <a:ext cx="330200" cy="40132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260"/>
              </a:spcBef>
            </a:pPr>
            <a:r>
              <a:rPr sz="1100" spc="-10" dirty="0">
                <a:solidFill>
                  <a:srgbClr val="777777"/>
                </a:solidFill>
                <a:latin typeface="Segoe UI"/>
                <a:cs typeface="Segoe UI"/>
              </a:rPr>
              <a:t>2018</a:t>
            </a:r>
            <a:endParaRPr sz="11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100" spc="-5" dirty="0">
                <a:solidFill>
                  <a:srgbClr val="777777"/>
                </a:solidFill>
                <a:latin typeface="Segoe UI"/>
                <a:cs typeface="Segoe UI"/>
              </a:rPr>
              <a:t>julho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924190" y="6678594"/>
            <a:ext cx="2587625" cy="40132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73025">
              <a:lnSpc>
                <a:spcPct val="100000"/>
              </a:lnSpc>
              <a:spcBef>
                <a:spcPts val="260"/>
              </a:spcBef>
              <a:tabLst>
                <a:tab pos="612140" algn="l"/>
                <a:tab pos="1151255" algn="l"/>
                <a:tab pos="1691005" algn="l"/>
                <a:tab pos="2230120" algn="l"/>
              </a:tabLst>
            </a:pPr>
            <a:r>
              <a:rPr sz="1100" spc="-10" dirty="0">
                <a:solidFill>
                  <a:srgbClr val="777777"/>
                </a:solidFill>
                <a:latin typeface="Segoe UI"/>
                <a:cs typeface="Segoe UI"/>
              </a:rPr>
              <a:t>2018	2018	2018	2018	2018</a:t>
            </a:r>
            <a:endParaRPr sz="11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  <a:tabLst>
                <a:tab pos="2184400" algn="l"/>
              </a:tabLst>
            </a:pPr>
            <a:r>
              <a:rPr sz="1100" spc="-10" dirty="0">
                <a:solidFill>
                  <a:srgbClr val="777777"/>
                </a:solidFill>
                <a:latin typeface="Segoe UI"/>
                <a:cs typeface="Segoe UI"/>
              </a:rPr>
              <a:t>agosto </a:t>
            </a:r>
            <a:r>
              <a:rPr sz="1100" spc="135" dirty="0">
                <a:solidFill>
                  <a:srgbClr val="777777"/>
                </a:solidFill>
                <a:latin typeface="Segoe UI"/>
                <a:cs typeface="Segoe UI"/>
              </a:rPr>
              <a:t> </a:t>
            </a:r>
            <a:r>
              <a:rPr sz="1100" spc="-10" dirty="0">
                <a:solidFill>
                  <a:srgbClr val="777777"/>
                </a:solidFill>
                <a:latin typeface="Segoe UI"/>
                <a:cs typeface="Segoe UI"/>
              </a:rPr>
              <a:t>setem…</a:t>
            </a:r>
            <a:r>
              <a:rPr sz="1100" dirty="0">
                <a:solidFill>
                  <a:srgbClr val="777777"/>
                </a:solidFill>
                <a:latin typeface="Segoe UI"/>
                <a:cs typeface="Segoe UI"/>
              </a:rPr>
              <a:t> </a:t>
            </a:r>
            <a:r>
              <a:rPr sz="1100" spc="-50" dirty="0">
                <a:solidFill>
                  <a:srgbClr val="777777"/>
                </a:solidFill>
                <a:latin typeface="Segoe UI"/>
                <a:cs typeface="Segoe UI"/>
              </a:rPr>
              <a:t> </a:t>
            </a:r>
            <a:r>
              <a:rPr sz="1100" spc="-10" dirty="0">
                <a:solidFill>
                  <a:srgbClr val="777777"/>
                </a:solidFill>
                <a:latin typeface="Segoe UI"/>
                <a:cs typeface="Segoe UI"/>
              </a:rPr>
              <a:t>outub…</a:t>
            </a:r>
            <a:r>
              <a:rPr sz="1100" dirty="0">
                <a:solidFill>
                  <a:srgbClr val="777777"/>
                </a:solidFill>
                <a:latin typeface="Segoe UI"/>
                <a:cs typeface="Segoe UI"/>
              </a:rPr>
              <a:t>  </a:t>
            </a:r>
            <a:r>
              <a:rPr sz="1100" spc="-70" dirty="0">
                <a:solidFill>
                  <a:srgbClr val="777777"/>
                </a:solidFill>
                <a:latin typeface="Segoe UI"/>
                <a:cs typeface="Segoe UI"/>
              </a:rPr>
              <a:t> </a:t>
            </a:r>
            <a:r>
              <a:rPr sz="1100" spc="-10" dirty="0">
                <a:solidFill>
                  <a:srgbClr val="777777"/>
                </a:solidFill>
                <a:latin typeface="Segoe UI"/>
                <a:cs typeface="Segoe UI"/>
              </a:rPr>
              <a:t>nove…</a:t>
            </a:r>
            <a:r>
              <a:rPr sz="1100" dirty="0">
                <a:solidFill>
                  <a:srgbClr val="777777"/>
                </a:solidFill>
                <a:latin typeface="Segoe UI"/>
                <a:cs typeface="Segoe UI"/>
              </a:rPr>
              <a:t>	</a:t>
            </a:r>
            <a:r>
              <a:rPr sz="1100" spc="-10" dirty="0">
                <a:solidFill>
                  <a:srgbClr val="777777"/>
                </a:solidFill>
                <a:latin typeface="Segoe UI"/>
                <a:cs typeface="Segoe UI"/>
              </a:rPr>
              <a:t>deze…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8621788" y="6678594"/>
            <a:ext cx="1011555" cy="40132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71755">
              <a:lnSpc>
                <a:spcPct val="100000"/>
              </a:lnSpc>
              <a:spcBef>
                <a:spcPts val="260"/>
              </a:spcBef>
              <a:tabLst>
                <a:tab pos="610870" algn="l"/>
              </a:tabLst>
            </a:pPr>
            <a:r>
              <a:rPr sz="1100" spc="-10" dirty="0">
                <a:solidFill>
                  <a:srgbClr val="777777"/>
                </a:solidFill>
                <a:latin typeface="Segoe UI"/>
                <a:cs typeface="Segoe UI"/>
              </a:rPr>
              <a:t>2019	2019</a:t>
            </a:r>
            <a:endParaRPr sz="11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100" spc="-5" dirty="0">
                <a:solidFill>
                  <a:srgbClr val="777777"/>
                </a:solidFill>
                <a:latin typeface="Segoe UI"/>
                <a:cs typeface="Segoe UI"/>
              </a:rPr>
              <a:t>janeiro</a:t>
            </a:r>
            <a:r>
              <a:rPr sz="1100" spc="70" dirty="0">
                <a:solidFill>
                  <a:srgbClr val="777777"/>
                </a:solidFill>
                <a:latin typeface="Segoe UI"/>
                <a:cs typeface="Segoe UI"/>
              </a:rPr>
              <a:t> </a:t>
            </a:r>
            <a:r>
              <a:rPr sz="1100" spc="-10" dirty="0">
                <a:solidFill>
                  <a:srgbClr val="777777"/>
                </a:solidFill>
                <a:latin typeface="Segoe UI"/>
                <a:cs typeface="Segoe UI"/>
              </a:rPr>
              <a:t>fevere…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9717643" y="6678594"/>
            <a:ext cx="408305" cy="40132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54610">
              <a:lnSpc>
                <a:spcPct val="100000"/>
              </a:lnSpc>
              <a:spcBef>
                <a:spcPts val="260"/>
              </a:spcBef>
            </a:pPr>
            <a:r>
              <a:rPr sz="1100" spc="-10" dirty="0">
                <a:solidFill>
                  <a:srgbClr val="777777"/>
                </a:solidFill>
                <a:latin typeface="Segoe UI"/>
                <a:cs typeface="Segoe UI"/>
              </a:rPr>
              <a:t>2019</a:t>
            </a:r>
            <a:endParaRPr sz="11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100" spc="-10" dirty="0">
                <a:solidFill>
                  <a:srgbClr val="777777"/>
                </a:solidFill>
                <a:latin typeface="Segoe UI"/>
                <a:cs typeface="Segoe UI"/>
              </a:rPr>
              <a:t>março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0299066" y="6678594"/>
            <a:ext cx="323850" cy="40132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sz="1100" spc="-10" dirty="0">
                <a:solidFill>
                  <a:srgbClr val="777777"/>
                </a:solidFill>
                <a:latin typeface="Segoe UI"/>
                <a:cs typeface="Segoe UI"/>
              </a:rPr>
              <a:t>2019</a:t>
            </a:r>
            <a:endParaRPr sz="1100">
              <a:latin typeface="Segoe UI"/>
              <a:cs typeface="Segoe UI"/>
            </a:endParaRPr>
          </a:p>
          <a:p>
            <a:pPr marL="27940">
              <a:lnSpc>
                <a:spcPct val="100000"/>
              </a:lnSpc>
              <a:spcBef>
                <a:spcPts val="160"/>
              </a:spcBef>
            </a:pPr>
            <a:r>
              <a:rPr sz="1100" spc="-5" dirty="0">
                <a:solidFill>
                  <a:srgbClr val="777777"/>
                </a:solidFill>
                <a:latin typeface="Segoe UI"/>
                <a:cs typeface="Segoe UI"/>
              </a:rPr>
              <a:t>abril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0835446" y="6678594"/>
            <a:ext cx="329565" cy="40132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260"/>
              </a:spcBef>
            </a:pPr>
            <a:r>
              <a:rPr sz="1100" spc="-10" dirty="0">
                <a:solidFill>
                  <a:srgbClr val="777777"/>
                </a:solidFill>
                <a:latin typeface="Segoe UI"/>
                <a:cs typeface="Segoe UI"/>
              </a:rPr>
              <a:t>2019</a:t>
            </a:r>
            <a:endParaRPr sz="11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100" spc="-10" dirty="0">
                <a:solidFill>
                  <a:srgbClr val="777777"/>
                </a:solidFill>
                <a:latin typeface="Segoe UI"/>
                <a:cs typeface="Segoe UI"/>
              </a:rPr>
              <a:t>maio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1616633" y="6577091"/>
            <a:ext cx="427355" cy="0"/>
          </a:xfrm>
          <a:custGeom>
            <a:avLst/>
            <a:gdLst/>
            <a:ahLst/>
            <a:cxnLst/>
            <a:rect l="l" t="t" r="r" b="b"/>
            <a:pathLst>
              <a:path w="427355">
                <a:moveTo>
                  <a:pt x="0" y="0"/>
                </a:moveTo>
                <a:lnTo>
                  <a:pt x="426836" y="0"/>
                </a:lnTo>
              </a:path>
            </a:pathLst>
          </a:custGeom>
          <a:ln w="34584">
            <a:solidFill>
              <a:srgbClr val="FC615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695200" y="6572151"/>
            <a:ext cx="427355" cy="0"/>
          </a:xfrm>
          <a:custGeom>
            <a:avLst/>
            <a:gdLst/>
            <a:ahLst/>
            <a:cxnLst/>
            <a:rect l="l" t="t" r="r" b="b"/>
            <a:pathLst>
              <a:path w="427355">
                <a:moveTo>
                  <a:pt x="0" y="0"/>
                </a:moveTo>
                <a:lnTo>
                  <a:pt x="426836" y="0"/>
                </a:lnTo>
              </a:path>
            </a:pathLst>
          </a:custGeom>
          <a:ln w="44465">
            <a:solidFill>
              <a:srgbClr val="FC615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773766" y="6567209"/>
            <a:ext cx="427355" cy="0"/>
          </a:xfrm>
          <a:custGeom>
            <a:avLst/>
            <a:gdLst/>
            <a:ahLst/>
            <a:cxnLst/>
            <a:rect l="l" t="t" r="r" b="b"/>
            <a:pathLst>
              <a:path w="427354">
                <a:moveTo>
                  <a:pt x="0" y="0"/>
                </a:moveTo>
                <a:lnTo>
                  <a:pt x="426836" y="0"/>
                </a:lnTo>
              </a:path>
            </a:pathLst>
          </a:custGeom>
          <a:ln w="54346">
            <a:solidFill>
              <a:srgbClr val="FC615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13049" y="6045977"/>
            <a:ext cx="427355" cy="548640"/>
          </a:xfrm>
          <a:custGeom>
            <a:avLst/>
            <a:gdLst/>
            <a:ahLst/>
            <a:cxnLst/>
            <a:rect l="l" t="t" r="r" b="b"/>
            <a:pathLst>
              <a:path w="427354" h="548640">
                <a:moveTo>
                  <a:pt x="0" y="0"/>
                </a:moveTo>
                <a:lnTo>
                  <a:pt x="426837" y="0"/>
                </a:lnTo>
                <a:lnTo>
                  <a:pt x="426837" y="548405"/>
                </a:lnTo>
                <a:lnTo>
                  <a:pt x="0" y="548405"/>
                </a:lnTo>
                <a:lnTo>
                  <a:pt x="0" y="0"/>
                </a:lnTo>
                <a:close/>
              </a:path>
            </a:pathLst>
          </a:custGeom>
          <a:solidFill>
            <a:srgbClr val="FC61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852333" y="6559799"/>
            <a:ext cx="427355" cy="0"/>
          </a:xfrm>
          <a:custGeom>
            <a:avLst/>
            <a:gdLst/>
            <a:ahLst/>
            <a:cxnLst/>
            <a:rect l="l" t="t" r="r" b="b"/>
            <a:pathLst>
              <a:path w="427354">
                <a:moveTo>
                  <a:pt x="0" y="0"/>
                </a:moveTo>
                <a:lnTo>
                  <a:pt x="426837" y="0"/>
                </a:lnTo>
              </a:path>
            </a:pathLst>
          </a:custGeom>
          <a:ln w="69168">
            <a:solidFill>
              <a:srgbClr val="FC615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391617" y="6564740"/>
            <a:ext cx="427355" cy="0"/>
          </a:xfrm>
          <a:custGeom>
            <a:avLst/>
            <a:gdLst/>
            <a:ahLst/>
            <a:cxnLst/>
            <a:rect l="l" t="t" r="r" b="b"/>
            <a:pathLst>
              <a:path w="427354">
                <a:moveTo>
                  <a:pt x="0" y="0"/>
                </a:moveTo>
                <a:lnTo>
                  <a:pt x="426837" y="0"/>
                </a:lnTo>
              </a:path>
            </a:pathLst>
          </a:custGeom>
          <a:ln w="59286">
            <a:solidFill>
              <a:srgbClr val="FC615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930900" y="6381937"/>
            <a:ext cx="427355" cy="212725"/>
          </a:xfrm>
          <a:custGeom>
            <a:avLst/>
            <a:gdLst/>
            <a:ahLst/>
            <a:cxnLst/>
            <a:rect l="l" t="t" r="r" b="b"/>
            <a:pathLst>
              <a:path w="427354" h="212725">
                <a:moveTo>
                  <a:pt x="0" y="0"/>
                </a:moveTo>
                <a:lnTo>
                  <a:pt x="426836" y="0"/>
                </a:lnTo>
                <a:lnTo>
                  <a:pt x="426836" y="212445"/>
                </a:lnTo>
                <a:lnTo>
                  <a:pt x="0" y="212445"/>
                </a:lnTo>
                <a:lnTo>
                  <a:pt x="0" y="0"/>
                </a:lnTo>
                <a:close/>
              </a:path>
            </a:pathLst>
          </a:custGeom>
          <a:solidFill>
            <a:srgbClr val="FC61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470183" y="6485690"/>
            <a:ext cx="427355" cy="109220"/>
          </a:xfrm>
          <a:custGeom>
            <a:avLst/>
            <a:gdLst/>
            <a:ahLst/>
            <a:cxnLst/>
            <a:rect l="l" t="t" r="r" b="b"/>
            <a:pathLst>
              <a:path w="427354" h="109220">
                <a:moveTo>
                  <a:pt x="0" y="0"/>
                </a:moveTo>
                <a:lnTo>
                  <a:pt x="426837" y="0"/>
                </a:lnTo>
                <a:lnTo>
                  <a:pt x="426837" y="108692"/>
                </a:lnTo>
                <a:lnTo>
                  <a:pt x="0" y="108692"/>
                </a:lnTo>
                <a:lnTo>
                  <a:pt x="0" y="0"/>
                </a:lnTo>
                <a:close/>
              </a:path>
            </a:pathLst>
          </a:custGeom>
          <a:solidFill>
            <a:srgbClr val="FC61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009466" y="5932344"/>
            <a:ext cx="427355" cy="662305"/>
          </a:xfrm>
          <a:custGeom>
            <a:avLst/>
            <a:gdLst/>
            <a:ahLst/>
            <a:cxnLst/>
            <a:rect l="l" t="t" r="r" b="b"/>
            <a:pathLst>
              <a:path w="427354" h="662304">
                <a:moveTo>
                  <a:pt x="0" y="0"/>
                </a:moveTo>
                <a:lnTo>
                  <a:pt x="426837" y="0"/>
                </a:lnTo>
                <a:lnTo>
                  <a:pt x="426837" y="662039"/>
                </a:lnTo>
                <a:lnTo>
                  <a:pt x="0" y="662039"/>
                </a:lnTo>
                <a:lnTo>
                  <a:pt x="0" y="0"/>
                </a:lnTo>
                <a:close/>
              </a:path>
            </a:pathLst>
          </a:custGeom>
          <a:solidFill>
            <a:srgbClr val="FC61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548750" y="2785185"/>
            <a:ext cx="427355" cy="3809365"/>
          </a:xfrm>
          <a:custGeom>
            <a:avLst/>
            <a:gdLst/>
            <a:ahLst/>
            <a:cxnLst/>
            <a:rect l="l" t="t" r="r" b="b"/>
            <a:pathLst>
              <a:path w="427354" h="3809365">
                <a:moveTo>
                  <a:pt x="0" y="0"/>
                </a:moveTo>
                <a:lnTo>
                  <a:pt x="426837" y="0"/>
                </a:lnTo>
                <a:lnTo>
                  <a:pt x="426837" y="3809198"/>
                </a:lnTo>
                <a:lnTo>
                  <a:pt x="0" y="3809198"/>
                </a:lnTo>
                <a:lnTo>
                  <a:pt x="0" y="0"/>
                </a:lnTo>
                <a:close/>
              </a:path>
            </a:pathLst>
          </a:custGeom>
          <a:solidFill>
            <a:srgbClr val="FC61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088033" y="5774245"/>
            <a:ext cx="427355" cy="820419"/>
          </a:xfrm>
          <a:custGeom>
            <a:avLst/>
            <a:gdLst/>
            <a:ahLst/>
            <a:cxnLst/>
            <a:rect l="l" t="t" r="r" b="b"/>
            <a:pathLst>
              <a:path w="427354" h="820420">
                <a:moveTo>
                  <a:pt x="0" y="0"/>
                </a:moveTo>
                <a:lnTo>
                  <a:pt x="426837" y="0"/>
                </a:lnTo>
                <a:lnTo>
                  <a:pt x="426837" y="820138"/>
                </a:lnTo>
                <a:lnTo>
                  <a:pt x="0" y="820138"/>
                </a:lnTo>
                <a:lnTo>
                  <a:pt x="0" y="0"/>
                </a:lnTo>
                <a:close/>
              </a:path>
            </a:pathLst>
          </a:custGeom>
          <a:solidFill>
            <a:srgbClr val="FC61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627316" y="6184314"/>
            <a:ext cx="427355" cy="410209"/>
          </a:xfrm>
          <a:custGeom>
            <a:avLst/>
            <a:gdLst/>
            <a:ahLst/>
            <a:cxnLst/>
            <a:rect l="l" t="t" r="r" b="b"/>
            <a:pathLst>
              <a:path w="427354" h="410209">
                <a:moveTo>
                  <a:pt x="0" y="0"/>
                </a:moveTo>
                <a:lnTo>
                  <a:pt x="426837" y="0"/>
                </a:lnTo>
                <a:lnTo>
                  <a:pt x="426837" y="410069"/>
                </a:lnTo>
                <a:lnTo>
                  <a:pt x="0" y="410069"/>
                </a:lnTo>
                <a:lnTo>
                  <a:pt x="0" y="0"/>
                </a:lnTo>
                <a:close/>
              </a:path>
            </a:pathLst>
          </a:custGeom>
          <a:solidFill>
            <a:srgbClr val="FC61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9166600" y="6495572"/>
            <a:ext cx="427355" cy="99060"/>
          </a:xfrm>
          <a:custGeom>
            <a:avLst/>
            <a:gdLst/>
            <a:ahLst/>
            <a:cxnLst/>
            <a:rect l="l" t="t" r="r" b="b"/>
            <a:pathLst>
              <a:path w="427354" h="99059">
                <a:moveTo>
                  <a:pt x="0" y="0"/>
                </a:moveTo>
                <a:lnTo>
                  <a:pt x="426837" y="0"/>
                </a:lnTo>
                <a:lnTo>
                  <a:pt x="426837" y="98811"/>
                </a:lnTo>
                <a:lnTo>
                  <a:pt x="0" y="98811"/>
                </a:lnTo>
                <a:lnTo>
                  <a:pt x="0" y="0"/>
                </a:lnTo>
                <a:close/>
              </a:path>
            </a:pathLst>
          </a:custGeom>
          <a:solidFill>
            <a:srgbClr val="FC61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705883" y="6367116"/>
            <a:ext cx="427355" cy="227329"/>
          </a:xfrm>
          <a:custGeom>
            <a:avLst/>
            <a:gdLst/>
            <a:ahLst/>
            <a:cxnLst/>
            <a:rect l="l" t="t" r="r" b="b"/>
            <a:pathLst>
              <a:path w="427354" h="227329">
                <a:moveTo>
                  <a:pt x="0" y="0"/>
                </a:moveTo>
                <a:lnTo>
                  <a:pt x="426837" y="0"/>
                </a:lnTo>
                <a:lnTo>
                  <a:pt x="426837" y="227267"/>
                </a:lnTo>
                <a:lnTo>
                  <a:pt x="0" y="227267"/>
                </a:lnTo>
                <a:lnTo>
                  <a:pt x="0" y="0"/>
                </a:lnTo>
                <a:close/>
              </a:path>
            </a:pathLst>
          </a:custGeom>
          <a:solidFill>
            <a:srgbClr val="FC61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0245166" y="6391819"/>
            <a:ext cx="427355" cy="202565"/>
          </a:xfrm>
          <a:custGeom>
            <a:avLst/>
            <a:gdLst/>
            <a:ahLst/>
            <a:cxnLst/>
            <a:rect l="l" t="t" r="r" b="b"/>
            <a:pathLst>
              <a:path w="427354" h="202565">
                <a:moveTo>
                  <a:pt x="0" y="0"/>
                </a:moveTo>
                <a:lnTo>
                  <a:pt x="426837" y="0"/>
                </a:lnTo>
                <a:lnTo>
                  <a:pt x="426837" y="202564"/>
                </a:lnTo>
                <a:lnTo>
                  <a:pt x="0" y="202564"/>
                </a:lnTo>
                <a:lnTo>
                  <a:pt x="0" y="0"/>
                </a:lnTo>
                <a:close/>
              </a:path>
            </a:pathLst>
          </a:custGeom>
          <a:solidFill>
            <a:srgbClr val="FC61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0784449" y="6572151"/>
            <a:ext cx="427355" cy="0"/>
          </a:xfrm>
          <a:custGeom>
            <a:avLst/>
            <a:gdLst/>
            <a:ahLst/>
            <a:cxnLst/>
            <a:rect l="l" t="t" r="r" b="b"/>
            <a:pathLst>
              <a:path w="427354">
                <a:moveTo>
                  <a:pt x="0" y="0"/>
                </a:moveTo>
                <a:lnTo>
                  <a:pt x="426837" y="0"/>
                </a:lnTo>
              </a:path>
            </a:pathLst>
          </a:custGeom>
          <a:ln w="44465">
            <a:solidFill>
              <a:srgbClr val="FC615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832346" y="2891408"/>
            <a:ext cx="9168130" cy="3686175"/>
          </a:xfrm>
          <a:custGeom>
            <a:avLst/>
            <a:gdLst/>
            <a:ahLst/>
            <a:cxnLst/>
            <a:rect l="l" t="t" r="r" b="b"/>
            <a:pathLst>
              <a:path w="9168130" h="3686175">
                <a:moveTo>
                  <a:pt x="0" y="3685683"/>
                </a:moveTo>
                <a:lnTo>
                  <a:pt x="539283" y="3685683"/>
                </a:lnTo>
                <a:lnTo>
                  <a:pt x="1078566" y="3663450"/>
                </a:lnTo>
                <a:lnTo>
                  <a:pt x="1617849" y="3663450"/>
                </a:lnTo>
                <a:lnTo>
                  <a:pt x="2157133" y="3636277"/>
                </a:lnTo>
                <a:lnTo>
                  <a:pt x="2696416" y="3362074"/>
                </a:lnTo>
                <a:lnTo>
                  <a:pt x="3235699" y="3327490"/>
                </a:lnTo>
                <a:lnTo>
                  <a:pt x="3774983" y="3297846"/>
                </a:lnTo>
                <a:lnTo>
                  <a:pt x="4314266" y="3191624"/>
                </a:lnTo>
                <a:lnTo>
                  <a:pt x="4853549" y="3137277"/>
                </a:lnTo>
                <a:lnTo>
                  <a:pt x="5392833" y="2806257"/>
                </a:lnTo>
                <a:lnTo>
                  <a:pt x="5932116" y="901658"/>
                </a:lnTo>
                <a:lnTo>
                  <a:pt x="6471399" y="491589"/>
                </a:lnTo>
                <a:lnTo>
                  <a:pt x="7010683" y="286554"/>
                </a:lnTo>
                <a:lnTo>
                  <a:pt x="7549966" y="237148"/>
                </a:lnTo>
                <a:lnTo>
                  <a:pt x="8089249" y="123514"/>
                </a:lnTo>
                <a:lnTo>
                  <a:pt x="8628532" y="22232"/>
                </a:lnTo>
                <a:lnTo>
                  <a:pt x="9167816" y="0"/>
                </a:lnTo>
              </a:path>
            </a:pathLst>
          </a:custGeom>
          <a:ln w="29662">
            <a:solidFill>
              <a:srgbClr val="3746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709221" y="6296755"/>
            <a:ext cx="241661" cy="2037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557741" y="2844518"/>
            <a:ext cx="408940" cy="203835"/>
          </a:xfrm>
          <a:custGeom>
            <a:avLst/>
            <a:gdLst/>
            <a:ahLst/>
            <a:cxnLst/>
            <a:rect l="l" t="t" r="r" b="b"/>
            <a:pathLst>
              <a:path w="408940" h="203835">
                <a:moveTo>
                  <a:pt x="369336" y="203710"/>
                </a:moveTo>
                <a:lnTo>
                  <a:pt x="39516" y="203710"/>
                </a:lnTo>
                <a:lnTo>
                  <a:pt x="31631" y="202986"/>
                </a:lnTo>
                <a:lnTo>
                  <a:pt x="723" y="172047"/>
                </a:lnTo>
                <a:lnTo>
                  <a:pt x="0" y="164155"/>
                </a:lnTo>
                <a:lnTo>
                  <a:pt x="0" y="39555"/>
                </a:lnTo>
                <a:lnTo>
                  <a:pt x="24346" y="2896"/>
                </a:lnTo>
                <a:lnTo>
                  <a:pt x="39516" y="0"/>
                </a:lnTo>
                <a:lnTo>
                  <a:pt x="369336" y="0"/>
                </a:lnTo>
                <a:lnTo>
                  <a:pt x="405958" y="24370"/>
                </a:lnTo>
                <a:lnTo>
                  <a:pt x="408852" y="39555"/>
                </a:lnTo>
                <a:lnTo>
                  <a:pt x="408852" y="164155"/>
                </a:lnTo>
                <a:lnTo>
                  <a:pt x="384505" y="200814"/>
                </a:lnTo>
                <a:lnTo>
                  <a:pt x="369336" y="203710"/>
                </a:lnTo>
                <a:close/>
              </a:path>
            </a:pathLst>
          </a:custGeom>
          <a:solidFill>
            <a:srgbClr val="FFFFFF">
              <a:alpha val="6980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8097025" y="5511201"/>
            <a:ext cx="408940" cy="203835"/>
          </a:xfrm>
          <a:custGeom>
            <a:avLst/>
            <a:gdLst/>
            <a:ahLst/>
            <a:cxnLst/>
            <a:rect l="l" t="t" r="r" b="b"/>
            <a:pathLst>
              <a:path w="408940" h="203835">
                <a:moveTo>
                  <a:pt x="369336" y="203710"/>
                </a:moveTo>
                <a:lnTo>
                  <a:pt x="39516" y="203710"/>
                </a:lnTo>
                <a:lnTo>
                  <a:pt x="31631" y="202986"/>
                </a:lnTo>
                <a:lnTo>
                  <a:pt x="723" y="172047"/>
                </a:lnTo>
                <a:lnTo>
                  <a:pt x="0" y="164155"/>
                </a:lnTo>
                <a:lnTo>
                  <a:pt x="0" y="39555"/>
                </a:lnTo>
                <a:lnTo>
                  <a:pt x="24346" y="2896"/>
                </a:lnTo>
                <a:lnTo>
                  <a:pt x="39516" y="0"/>
                </a:lnTo>
                <a:lnTo>
                  <a:pt x="369336" y="0"/>
                </a:lnTo>
                <a:lnTo>
                  <a:pt x="405958" y="24370"/>
                </a:lnTo>
                <a:lnTo>
                  <a:pt x="408852" y="39555"/>
                </a:lnTo>
                <a:lnTo>
                  <a:pt x="408852" y="164155"/>
                </a:lnTo>
                <a:lnTo>
                  <a:pt x="384505" y="200813"/>
                </a:lnTo>
                <a:lnTo>
                  <a:pt x="369336" y="203710"/>
                </a:lnTo>
                <a:close/>
              </a:path>
            </a:pathLst>
          </a:custGeom>
          <a:solidFill>
            <a:srgbClr val="FFFFFF">
              <a:alpha val="6980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8678106" y="5921270"/>
            <a:ext cx="325755" cy="203835"/>
          </a:xfrm>
          <a:custGeom>
            <a:avLst/>
            <a:gdLst/>
            <a:ahLst/>
            <a:cxnLst/>
            <a:rect l="l" t="t" r="r" b="b"/>
            <a:pathLst>
              <a:path w="325754" h="203835">
                <a:moveTo>
                  <a:pt x="285740" y="203710"/>
                </a:moveTo>
                <a:lnTo>
                  <a:pt x="39516" y="203710"/>
                </a:lnTo>
                <a:lnTo>
                  <a:pt x="31631" y="202986"/>
                </a:lnTo>
                <a:lnTo>
                  <a:pt x="723" y="172047"/>
                </a:lnTo>
                <a:lnTo>
                  <a:pt x="0" y="164155"/>
                </a:lnTo>
                <a:lnTo>
                  <a:pt x="0" y="39555"/>
                </a:lnTo>
                <a:lnTo>
                  <a:pt x="24346" y="2896"/>
                </a:lnTo>
                <a:lnTo>
                  <a:pt x="39516" y="0"/>
                </a:lnTo>
                <a:lnTo>
                  <a:pt x="285740" y="0"/>
                </a:lnTo>
                <a:lnTo>
                  <a:pt x="322363" y="24370"/>
                </a:lnTo>
                <a:lnTo>
                  <a:pt x="325257" y="39555"/>
                </a:lnTo>
                <a:lnTo>
                  <a:pt x="325257" y="164155"/>
                </a:lnTo>
                <a:lnTo>
                  <a:pt x="300909" y="200813"/>
                </a:lnTo>
                <a:lnTo>
                  <a:pt x="285740" y="203710"/>
                </a:lnTo>
                <a:close/>
              </a:path>
            </a:pathLst>
          </a:custGeom>
          <a:solidFill>
            <a:srgbClr val="FFFFFF">
              <a:alpha val="6980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756673" y="6104072"/>
            <a:ext cx="325755" cy="203835"/>
          </a:xfrm>
          <a:custGeom>
            <a:avLst/>
            <a:gdLst/>
            <a:ahLst/>
            <a:cxnLst/>
            <a:rect l="l" t="t" r="r" b="b"/>
            <a:pathLst>
              <a:path w="325754" h="203835">
                <a:moveTo>
                  <a:pt x="285740" y="203710"/>
                </a:moveTo>
                <a:lnTo>
                  <a:pt x="39516" y="203710"/>
                </a:lnTo>
                <a:lnTo>
                  <a:pt x="31631" y="202986"/>
                </a:lnTo>
                <a:lnTo>
                  <a:pt x="723" y="172047"/>
                </a:lnTo>
                <a:lnTo>
                  <a:pt x="0" y="164155"/>
                </a:lnTo>
                <a:lnTo>
                  <a:pt x="0" y="39555"/>
                </a:lnTo>
                <a:lnTo>
                  <a:pt x="24346" y="2896"/>
                </a:lnTo>
                <a:lnTo>
                  <a:pt x="39516" y="0"/>
                </a:lnTo>
                <a:lnTo>
                  <a:pt x="285740" y="0"/>
                </a:lnTo>
                <a:lnTo>
                  <a:pt x="322363" y="24370"/>
                </a:lnTo>
                <a:lnTo>
                  <a:pt x="325257" y="39555"/>
                </a:lnTo>
                <a:lnTo>
                  <a:pt x="325257" y="164155"/>
                </a:lnTo>
                <a:lnTo>
                  <a:pt x="300909" y="200813"/>
                </a:lnTo>
                <a:lnTo>
                  <a:pt x="285740" y="203710"/>
                </a:lnTo>
                <a:close/>
              </a:path>
            </a:pathLst>
          </a:custGeom>
          <a:solidFill>
            <a:srgbClr val="FFFFFF">
              <a:alpha val="6980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0877037" y="6286874"/>
            <a:ext cx="241661" cy="2037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0724301" y="2628364"/>
            <a:ext cx="551815" cy="203835"/>
          </a:xfrm>
          <a:custGeom>
            <a:avLst/>
            <a:gdLst/>
            <a:ahLst/>
            <a:cxnLst/>
            <a:rect l="l" t="t" r="r" b="b"/>
            <a:pathLst>
              <a:path w="551815" h="203835">
                <a:moveTo>
                  <a:pt x="512207" y="203710"/>
                </a:moveTo>
                <a:lnTo>
                  <a:pt x="39516" y="203710"/>
                </a:lnTo>
                <a:lnTo>
                  <a:pt x="31631" y="202986"/>
                </a:lnTo>
                <a:lnTo>
                  <a:pt x="723" y="172047"/>
                </a:lnTo>
                <a:lnTo>
                  <a:pt x="0" y="164155"/>
                </a:lnTo>
                <a:lnTo>
                  <a:pt x="0" y="39555"/>
                </a:lnTo>
                <a:lnTo>
                  <a:pt x="24346" y="2896"/>
                </a:lnTo>
                <a:lnTo>
                  <a:pt x="39516" y="0"/>
                </a:lnTo>
                <a:lnTo>
                  <a:pt x="512207" y="0"/>
                </a:lnTo>
                <a:lnTo>
                  <a:pt x="548829" y="24370"/>
                </a:lnTo>
                <a:lnTo>
                  <a:pt x="551723" y="39555"/>
                </a:lnTo>
                <a:lnTo>
                  <a:pt x="551723" y="164155"/>
                </a:lnTo>
                <a:lnTo>
                  <a:pt x="527376" y="200814"/>
                </a:lnTo>
                <a:lnTo>
                  <a:pt x="512207" y="203710"/>
                </a:lnTo>
                <a:close/>
              </a:path>
            </a:pathLst>
          </a:custGeom>
          <a:solidFill>
            <a:srgbClr val="FFFFFF">
              <a:alpha val="6980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294699" y="5990439"/>
            <a:ext cx="468630" cy="203835"/>
          </a:xfrm>
          <a:custGeom>
            <a:avLst/>
            <a:gdLst/>
            <a:ahLst/>
            <a:cxnLst/>
            <a:rect l="l" t="t" r="r" b="b"/>
            <a:pathLst>
              <a:path w="468629" h="203835">
                <a:moveTo>
                  <a:pt x="428611" y="203710"/>
                </a:moveTo>
                <a:lnTo>
                  <a:pt x="39516" y="203710"/>
                </a:lnTo>
                <a:lnTo>
                  <a:pt x="31631" y="202986"/>
                </a:lnTo>
                <a:lnTo>
                  <a:pt x="723" y="172047"/>
                </a:lnTo>
                <a:lnTo>
                  <a:pt x="0" y="164155"/>
                </a:lnTo>
                <a:lnTo>
                  <a:pt x="0" y="39555"/>
                </a:lnTo>
                <a:lnTo>
                  <a:pt x="24346" y="2896"/>
                </a:lnTo>
                <a:lnTo>
                  <a:pt x="39516" y="0"/>
                </a:lnTo>
                <a:lnTo>
                  <a:pt x="428611" y="0"/>
                </a:lnTo>
                <a:lnTo>
                  <a:pt x="465233" y="24370"/>
                </a:lnTo>
                <a:lnTo>
                  <a:pt x="468127" y="39555"/>
                </a:lnTo>
                <a:lnTo>
                  <a:pt x="468127" y="164155"/>
                </a:lnTo>
                <a:lnTo>
                  <a:pt x="443780" y="200813"/>
                </a:lnTo>
                <a:lnTo>
                  <a:pt x="428611" y="203710"/>
                </a:lnTo>
                <a:close/>
              </a:path>
            </a:pathLst>
          </a:custGeom>
          <a:solidFill>
            <a:srgbClr val="FFFFFF">
              <a:alpha val="6980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373266" y="5926211"/>
            <a:ext cx="468630" cy="203835"/>
          </a:xfrm>
          <a:custGeom>
            <a:avLst/>
            <a:gdLst/>
            <a:ahLst/>
            <a:cxnLst/>
            <a:rect l="l" t="t" r="r" b="b"/>
            <a:pathLst>
              <a:path w="468629" h="203835">
                <a:moveTo>
                  <a:pt x="428611" y="203710"/>
                </a:moveTo>
                <a:lnTo>
                  <a:pt x="39516" y="203710"/>
                </a:lnTo>
                <a:lnTo>
                  <a:pt x="31631" y="202986"/>
                </a:lnTo>
                <a:lnTo>
                  <a:pt x="723" y="172047"/>
                </a:lnTo>
                <a:lnTo>
                  <a:pt x="0" y="164155"/>
                </a:lnTo>
                <a:lnTo>
                  <a:pt x="0" y="39555"/>
                </a:lnTo>
                <a:lnTo>
                  <a:pt x="24346" y="2896"/>
                </a:lnTo>
                <a:lnTo>
                  <a:pt x="39516" y="0"/>
                </a:lnTo>
                <a:lnTo>
                  <a:pt x="428611" y="0"/>
                </a:lnTo>
                <a:lnTo>
                  <a:pt x="465233" y="24370"/>
                </a:lnTo>
                <a:lnTo>
                  <a:pt x="468127" y="39555"/>
                </a:lnTo>
                <a:lnTo>
                  <a:pt x="468127" y="164155"/>
                </a:lnTo>
                <a:lnTo>
                  <a:pt x="443780" y="200814"/>
                </a:lnTo>
                <a:lnTo>
                  <a:pt x="428611" y="203710"/>
                </a:lnTo>
                <a:close/>
              </a:path>
            </a:pathLst>
          </a:custGeom>
          <a:solidFill>
            <a:srgbClr val="FFFFFF">
              <a:alpha val="6980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7488601" y="3530022"/>
            <a:ext cx="551815" cy="203835"/>
          </a:xfrm>
          <a:custGeom>
            <a:avLst/>
            <a:gdLst/>
            <a:ahLst/>
            <a:cxnLst/>
            <a:rect l="l" t="t" r="r" b="b"/>
            <a:pathLst>
              <a:path w="551815" h="203835">
                <a:moveTo>
                  <a:pt x="512206" y="203710"/>
                </a:moveTo>
                <a:lnTo>
                  <a:pt x="39516" y="203710"/>
                </a:lnTo>
                <a:lnTo>
                  <a:pt x="31631" y="202986"/>
                </a:lnTo>
                <a:lnTo>
                  <a:pt x="722" y="172047"/>
                </a:lnTo>
                <a:lnTo>
                  <a:pt x="0" y="164155"/>
                </a:lnTo>
                <a:lnTo>
                  <a:pt x="0" y="39555"/>
                </a:lnTo>
                <a:lnTo>
                  <a:pt x="24346" y="2896"/>
                </a:lnTo>
                <a:lnTo>
                  <a:pt x="39516" y="0"/>
                </a:lnTo>
                <a:lnTo>
                  <a:pt x="512206" y="0"/>
                </a:lnTo>
                <a:lnTo>
                  <a:pt x="548829" y="24370"/>
                </a:lnTo>
                <a:lnTo>
                  <a:pt x="551723" y="39555"/>
                </a:lnTo>
                <a:lnTo>
                  <a:pt x="551723" y="164155"/>
                </a:lnTo>
                <a:lnTo>
                  <a:pt x="527376" y="200814"/>
                </a:lnTo>
                <a:lnTo>
                  <a:pt x="512206" y="203710"/>
                </a:lnTo>
                <a:close/>
              </a:path>
            </a:pathLst>
          </a:custGeom>
          <a:solidFill>
            <a:srgbClr val="FFFFFF">
              <a:alpha val="6980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645734" y="2751879"/>
            <a:ext cx="551815" cy="203835"/>
          </a:xfrm>
          <a:custGeom>
            <a:avLst/>
            <a:gdLst/>
            <a:ahLst/>
            <a:cxnLst/>
            <a:rect l="l" t="t" r="r" b="b"/>
            <a:pathLst>
              <a:path w="551815" h="203835">
                <a:moveTo>
                  <a:pt x="512207" y="203710"/>
                </a:moveTo>
                <a:lnTo>
                  <a:pt x="39516" y="203710"/>
                </a:lnTo>
                <a:lnTo>
                  <a:pt x="31631" y="202986"/>
                </a:lnTo>
                <a:lnTo>
                  <a:pt x="723" y="172047"/>
                </a:lnTo>
                <a:lnTo>
                  <a:pt x="0" y="164155"/>
                </a:lnTo>
                <a:lnTo>
                  <a:pt x="0" y="39555"/>
                </a:lnTo>
                <a:lnTo>
                  <a:pt x="24346" y="2896"/>
                </a:lnTo>
                <a:lnTo>
                  <a:pt x="39516" y="0"/>
                </a:lnTo>
                <a:lnTo>
                  <a:pt x="512207" y="0"/>
                </a:lnTo>
                <a:lnTo>
                  <a:pt x="548829" y="24370"/>
                </a:lnTo>
                <a:lnTo>
                  <a:pt x="551723" y="39555"/>
                </a:lnTo>
                <a:lnTo>
                  <a:pt x="551723" y="164155"/>
                </a:lnTo>
                <a:lnTo>
                  <a:pt x="527375" y="200814"/>
                </a:lnTo>
                <a:lnTo>
                  <a:pt x="512207" y="203710"/>
                </a:lnTo>
                <a:close/>
              </a:path>
            </a:pathLst>
          </a:custGeom>
          <a:solidFill>
            <a:srgbClr val="FFFFFF">
              <a:alpha val="6980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829636" y="5955855"/>
            <a:ext cx="476884" cy="203835"/>
          </a:xfrm>
          <a:custGeom>
            <a:avLst/>
            <a:gdLst/>
            <a:ahLst/>
            <a:cxnLst/>
            <a:rect l="l" t="t" r="r" b="b"/>
            <a:pathLst>
              <a:path w="476885" h="203835">
                <a:moveTo>
                  <a:pt x="437305" y="203710"/>
                </a:moveTo>
                <a:lnTo>
                  <a:pt x="39516" y="203710"/>
                </a:lnTo>
                <a:lnTo>
                  <a:pt x="31631" y="202986"/>
                </a:lnTo>
                <a:lnTo>
                  <a:pt x="723" y="172047"/>
                </a:lnTo>
                <a:lnTo>
                  <a:pt x="0" y="164155"/>
                </a:lnTo>
                <a:lnTo>
                  <a:pt x="0" y="39555"/>
                </a:lnTo>
                <a:lnTo>
                  <a:pt x="24346" y="2896"/>
                </a:lnTo>
                <a:lnTo>
                  <a:pt x="39516" y="0"/>
                </a:lnTo>
                <a:lnTo>
                  <a:pt x="437305" y="0"/>
                </a:lnTo>
                <a:lnTo>
                  <a:pt x="473927" y="24370"/>
                </a:lnTo>
                <a:lnTo>
                  <a:pt x="476821" y="39555"/>
                </a:lnTo>
                <a:lnTo>
                  <a:pt x="476821" y="164155"/>
                </a:lnTo>
                <a:lnTo>
                  <a:pt x="452474" y="200813"/>
                </a:lnTo>
                <a:lnTo>
                  <a:pt x="437305" y="203710"/>
                </a:lnTo>
                <a:close/>
              </a:path>
            </a:pathLst>
          </a:custGeom>
          <a:solidFill>
            <a:srgbClr val="FFFFFF">
              <a:alpha val="6980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991115" y="5434622"/>
            <a:ext cx="468630" cy="203835"/>
          </a:xfrm>
          <a:custGeom>
            <a:avLst/>
            <a:gdLst/>
            <a:ahLst/>
            <a:cxnLst/>
            <a:rect l="l" t="t" r="r" b="b"/>
            <a:pathLst>
              <a:path w="468629" h="203835">
                <a:moveTo>
                  <a:pt x="428611" y="203710"/>
                </a:moveTo>
                <a:lnTo>
                  <a:pt x="39516" y="203710"/>
                </a:lnTo>
                <a:lnTo>
                  <a:pt x="31631" y="202986"/>
                </a:lnTo>
                <a:lnTo>
                  <a:pt x="723" y="172047"/>
                </a:lnTo>
                <a:lnTo>
                  <a:pt x="0" y="164155"/>
                </a:lnTo>
                <a:lnTo>
                  <a:pt x="0" y="39555"/>
                </a:lnTo>
                <a:lnTo>
                  <a:pt x="24346" y="2896"/>
                </a:lnTo>
                <a:lnTo>
                  <a:pt x="39516" y="0"/>
                </a:lnTo>
                <a:lnTo>
                  <a:pt x="428611" y="0"/>
                </a:lnTo>
                <a:lnTo>
                  <a:pt x="465233" y="24370"/>
                </a:lnTo>
                <a:lnTo>
                  <a:pt x="468127" y="39555"/>
                </a:lnTo>
                <a:lnTo>
                  <a:pt x="468127" y="164155"/>
                </a:lnTo>
                <a:lnTo>
                  <a:pt x="443780" y="200814"/>
                </a:lnTo>
                <a:lnTo>
                  <a:pt x="428611" y="203710"/>
                </a:lnTo>
                <a:close/>
              </a:path>
            </a:pathLst>
          </a:custGeom>
          <a:solidFill>
            <a:srgbClr val="FFFFFF">
              <a:alpha val="6980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8027885" y="3119953"/>
            <a:ext cx="551815" cy="203835"/>
          </a:xfrm>
          <a:custGeom>
            <a:avLst/>
            <a:gdLst/>
            <a:ahLst/>
            <a:cxnLst/>
            <a:rect l="l" t="t" r="r" b="b"/>
            <a:pathLst>
              <a:path w="551815" h="203835">
                <a:moveTo>
                  <a:pt x="512206" y="203710"/>
                </a:moveTo>
                <a:lnTo>
                  <a:pt x="39516" y="203710"/>
                </a:lnTo>
                <a:lnTo>
                  <a:pt x="31631" y="202986"/>
                </a:lnTo>
                <a:lnTo>
                  <a:pt x="723" y="172047"/>
                </a:lnTo>
                <a:lnTo>
                  <a:pt x="0" y="164155"/>
                </a:lnTo>
                <a:lnTo>
                  <a:pt x="0" y="39555"/>
                </a:lnTo>
                <a:lnTo>
                  <a:pt x="24346" y="2896"/>
                </a:lnTo>
                <a:lnTo>
                  <a:pt x="39516" y="0"/>
                </a:lnTo>
                <a:lnTo>
                  <a:pt x="512206" y="0"/>
                </a:lnTo>
                <a:lnTo>
                  <a:pt x="548829" y="24370"/>
                </a:lnTo>
                <a:lnTo>
                  <a:pt x="551723" y="39555"/>
                </a:lnTo>
                <a:lnTo>
                  <a:pt x="551723" y="164155"/>
                </a:lnTo>
                <a:lnTo>
                  <a:pt x="527376" y="200814"/>
                </a:lnTo>
                <a:lnTo>
                  <a:pt x="512206" y="203710"/>
                </a:lnTo>
                <a:close/>
              </a:path>
            </a:pathLst>
          </a:custGeom>
          <a:solidFill>
            <a:srgbClr val="FFFFFF">
              <a:alpha val="6980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9106451" y="2865513"/>
            <a:ext cx="551815" cy="203835"/>
          </a:xfrm>
          <a:custGeom>
            <a:avLst/>
            <a:gdLst/>
            <a:ahLst/>
            <a:cxnLst/>
            <a:rect l="l" t="t" r="r" b="b"/>
            <a:pathLst>
              <a:path w="551815" h="203835">
                <a:moveTo>
                  <a:pt x="512206" y="203710"/>
                </a:moveTo>
                <a:lnTo>
                  <a:pt x="39516" y="203710"/>
                </a:lnTo>
                <a:lnTo>
                  <a:pt x="31631" y="202986"/>
                </a:lnTo>
                <a:lnTo>
                  <a:pt x="722" y="172047"/>
                </a:lnTo>
                <a:lnTo>
                  <a:pt x="0" y="164155"/>
                </a:lnTo>
                <a:lnTo>
                  <a:pt x="0" y="39555"/>
                </a:lnTo>
                <a:lnTo>
                  <a:pt x="24346" y="2896"/>
                </a:lnTo>
                <a:lnTo>
                  <a:pt x="39516" y="0"/>
                </a:lnTo>
                <a:lnTo>
                  <a:pt x="512206" y="0"/>
                </a:lnTo>
                <a:lnTo>
                  <a:pt x="548829" y="24370"/>
                </a:lnTo>
                <a:lnTo>
                  <a:pt x="551723" y="39555"/>
                </a:lnTo>
                <a:lnTo>
                  <a:pt x="551723" y="164155"/>
                </a:lnTo>
                <a:lnTo>
                  <a:pt x="527375" y="200814"/>
                </a:lnTo>
                <a:lnTo>
                  <a:pt x="512206" y="203710"/>
                </a:lnTo>
                <a:close/>
              </a:path>
            </a:pathLst>
          </a:custGeom>
          <a:solidFill>
            <a:srgbClr val="FFFFFF">
              <a:alpha val="6980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0185017" y="2650597"/>
            <a:ext cx="551815" cy="203835"/>
          </a:xfrm>
          <a:custGeom>
            <a:avLst/>
            <a:gdLst/>
            <a:ahLst/>
            <a:cxnLst/>
            <a:rect l="l" t="t" r="r" b="b"/>
            <a:pathLst>
              <a:path w="551815" h="203835">
                <a:moveTo>
                  <a:pt x="512207" y="203710"/>
                </a:moveTo>
                <a:lnTo>
                  <a:pt x="39516" y="203710"/>
                </a:lnTo>
                <a:lnTo>
                  <a:pt x="31631" y="202986"/>
                </a:lnTo>
                <a:lnTo>
                  <a:pt x="723" y="172047"/>
                </a:lnTo>
                <a:lnTo>
                  <a:pt x="0" y="164155"/>
                </a:lnTo>
                <a:lnTo>
                  <a:pt x="0" y="39555"/>
                </a:lnTo>
                <a:lnTo>
                  <a:pt x="24346" y="2896"/>
                </a:lnTo>
                <a:lnTo>
                  <a:pt x="39516" y="0"/>
                </a:lnTo>
                <a:lnTo>
                  <a:pt x="512207" y="0"/>
                </a:lnTo>
                <a:lnTo>
                  <a:pt x="548829" y="24370"/>
                </a:lnTo>
                <a:lnTo>
                  <a:pt x="551723" y="39555"/>
                </a:lnTo>
                <a:lnTo>
                  <a:pt x="551723" y="164155"/>
                </a:lnTo>
                <a:lnTo>
                  <a:pt x="527376" y="200814"/>
                </a:lnTo>
                <a:lnTo>
                  <a:pt x="512207" y="203710"/>
                </a:lnTo>
                <a:close/>
              </a:path>
            </a:pathLst>
          </a:custGeom>
          <a:solidFill>
            <a:srgbClr val="FFFFFF">
              <a:alpha val="6980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1775553" y="6276837"/>
            <a:ext cx="109220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-30" dirty="0">
                <a:solidFill>
                  <a:srgbClr val="666666"/>
                </a:solidFill>
                <a:latin typeface="Calibri"/>
                <a:cs typeface="Calibri"/>
              </a:rPr>
              <a:t>7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2854120" y="6266956"/>
            <a:ext cx="109220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-30" dirty="0">
                <a:solidFill>
                  <a:srgbClr val="666666"/>
                </a:solidFill>
                <a:latin typeface="Calibri"/>
                <a:cs typeface="Calibri"/>
              </a:rPr>
              <a:t>9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3890889" y="6257074"/>
            <a:ext cx="193040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-30" dirty="0">
                <a:solidFill>
                  <a:srgbClr val="666666"/>
                </a:solidFill>
                <a:latin typeface="Calibri"/>
                <a:cs typeface="Calibri"/>
              </a:rPr>
              <a:t>11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4388374" y="5763015"/>
            <a:ext cx="276225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-30" dirty="0">
                <a:solidFill>
                  <a:srgbClr val="666666"/>
                </a:solidFill>
                <a:latin typeface="Calibri"/>
                <a:cs typeface="Calibri"/>
              </a:rPr>
              <a:t>111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4982155" y="6242253"/>
            <a:ext cx="180340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350" spc="-30" dirty="0">
                <a:solidFill>
                  <a:srgbClr val="666666"/>
                </a:solidFill>
                <a:latin typeface="Calibri"/>
                <a:cs typeface="Calibri"/>
              </a:rPr>
              <a:t>14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5521439" y="6252133"/>
            <a:ext cx="180340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350" spc="-30" dirty="0">
                <a:solidFill>
                  <a:srgbClr val="666666"/>
                </a:solidFill>
                <a:latin typeface="Calibri"/>
                <a:cs typeface="Calibri"/>
              </a:rPr>
              <a:t>12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6060723" y="6098975"/>
            <a:ext cx="180340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350" spc="-30" dirty="0">
                <a:solidFill>
                  <a:srgbClr val="666666"/>
                </a:solidFill>
                <a:latin typeface="Calibri"/>
                <a:cs typeface="Calibri"/>
              </a:rPr>
              <a:t>43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6600005" y="6202728"/>
            <a:ext cx="180340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350" spc="-30" dirty="0">
                <a:solidFill>
                  <a:srgbClr val="666666"/>
                </a:solidFill>
                <a:latin typeface="Calibri"/>
                <a:cs typeface="Calibri"/>
              </a:rPr>
              <a:t>22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7084790" y="5649381"/>
            <a:ext cx="276225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-30" dirty="0">
                <a:solidFill>
                  <a:srgbClr val="666666"/>
                </a:solidFill>
                <a:latin typeface="Calibri"/>
                <a:cs typeface="Calibri"/>
              </a:rPr>
              <a:t>134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7636774" y="2824599"/>
            <a:ext cx="263525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350" spc="-30" dirty="0">
                <a:solidFill>
                  <a:srgbClr val="666666"/>
                </a:solidFill>
                <a:latin typeface="Calibri"/>
                <a:cs typeface="Calibri"/>
              </a:rPr>
              <a:t>771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8163357" y="5491282"/>
            <a:ext cx="276225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-30" dirty="0">
                <a:solidFill>
                  <a:srgbClr val="666666"/>
                </a:solidFill>
                <a:latin typeface="Calibri"/>
                <a:cs typeface="Calibri"/>
              </a:rPr>
              <a:t>166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8744439" y="5901352"/>
            <a:ext cx="193040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-30" dirty="0">
                <a:solidFill>
                  <a:srgbClr val="666666"/>
                </a:solidFill>
                <a:latin typeface="Calibri"/>
                <a:cs typeface="Calibri"/>
              </a:rPr>
              <a:t>83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9283722" y="6212609"/>
            <a:ext cx="193040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-30" dirty="0">
                <a:solidFill>
                  <a:srgbClr val="666666"/>
                </a:solidFill>
                <a:latin typeface="Calibri"/>
                <a:cs typeface="Calibri"/>
              </a:rPr>
              <a:t>20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9823005" y="6084154"/>
            <a:ext cx="193040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-30" dirty="0">
                <a:solidFill>
                  <a:srgbClr val="666666"/>
                </a:solidFill>
                <a:latin typeface="Calibri"/>
                <a:cs typeface="Calibri"/>
              </a:rPr>
              <a:t>46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10362289" y="6108857"/>
            <a:ext cx="193040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-30" dirty="0">
                <a:solidFill>
                  <a:srgbClr val="666666"/>
                </a:solidFill>
                <a:latin typeface="Calibri"/>
                <a:cs typeface="Calibri"/>
              </a:rPr>
              <a:t>41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10943370" y="6266956"/>
            <a:ext cx="109220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-30" dirty="0">
                <a:solidFill>
                  <a:srgbClr val="666666"/>
                </a:solidFill>
                <a:latin typeface="Calibri"/>
                <a:cs typeface="Calibri"/>
              </a:rPr>
              <a:t>9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10820270" y="2608445"/>
            <a:ext cx="360045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-30" dirty="0">
                <a:solidFill>
                  <a:srgbClr val="666666"/>
                </a:solidFill>
                <a:latin typeface="Calibri"/>
                <a:cs typeface="Calibri"/>
              </a:rPr>
              <a:t>1499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6547802" y="5745722"/>
            <a:ext cx="276225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-30" dirty="0">
                <a:solidFill>
                  <a:srgbClr val="666666"/>
                </a:solidFill>
                <a:latin typeface="Calibri"/>
                <a:cs typeface="Calibri"/>
              </a:rPr>
              <a:t>229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4390669" y="5970520"/>
            <a:ext cx="276225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-30" dirty="0">
                <a:solidFill>
                  <a:srgbClr val="666666"/>
                </a:solidFill>
                <a:latin typeface="Calibri"/>
                <a:cs typeface="Calibri"/>
              </a:rPr>
              <a:t>138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8663137" y="2895000"/>
            <a:ext cx="360045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-30" dirty="0">
                <a:solidFill>
                  <a:srgbClr val="666666"/>
                </a:solidFill>
                <a:latin typeface="Calibri"/>
                <a:cs typeface="Calibri"/>
              </a:rPr>
              <a:t>1383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3353900" y="6271896"/>
            <a:ext cx="193040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-30" dirty="0">
                <a:solidFill>
                  <a:srgbClr val="666666"/>
                </a:solidFill>
                <a:latin typeface="Calibri"/>
                <a:cs typeface="Calibri"/>
              </a:rPr>
              <a:t>16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5469235" y="5906292"/>
            <a:ext cx="276225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-30" dirty="0">
                <a:solidFill>
                  <a:srgbClr val="666666"/>
                </a:solidFill>
                <a:latin typeface="Calibri"/>
                <a:cs typeface="Calibri"/>
              </a:rPr>
              <a:t>164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7597271" y="3510104"/>
            <a:ext cx="347345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350" spc="-30" dirty="0">
                <a:solidFill>
                  <a:srgbClr val="666666"/>
                </a:solidFill>
                <a:latin typeface="Calibri"/>
                <a:cs typeface="Calibri"/>
              </a:rPr>
              <a:t>1134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9741703" y="2731960"/>
            <a:ext cx="360045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-30" dirty="0">
                <a:solidFill>
                  <a:srgbClr val="666666"/>
                </a:solidFill>
                <a:latin typeface="Calibri"/>
                <a:cs typeface="Calibri"/>
              </a:rPr>
              <a:t>1449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4925605" y="5935936"/>
            <a:ext cx="285115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5" dirty="0">
                <a:solidFill>
                  <a:srgbClr val="666666"/>
                </a:solidFill>
                <a:latin typeface="Calibri"/>
                <a:cs typeface="Calibri"/>
              </a:rPr>
              <a:t>15</a:t>
            </a:r>
            <a:r>
              <a:rPr sz="1350" spc="-30" dirty="0">
                <a:solidFill>
                  <a:srgbClr val="666666"/>
                </a:solidFill>
                <a:latin typeface="Calibri"/>
                <a:cs typeface="Calibri"/>
              </a:rPr>
              <a:t>2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6008519" y="5800070"/>
            <a:ext cx="276225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-30" dirty="0">
                <a:solidFill>
                  <a:srgbClr val="666666"/>
                </a:solidFill>
                <a:latin typeface="Calibri"/>
                <a:cs typeface="Calibri"/>
              </a:rPr>
              <a:t>207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7087086" y="5414703"/>
            <a:ext cx="276225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-30" dirty="0">
                <a:solidFill>
                  <a:srgbClr val="666666"/>
                </a:solidFill>
                <a:latin typeface="Calibri"/>
                <a:cs typeface="Calibri"/>
              </a:rPr>
              <a:t>363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8123854" y="3100034"/>
            <a:ext cx="360045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-30" dirty="0">
                <a:solidFill>
                  <a:srgbClr val="666666"/>
                </a:solidFill>
                <a:latin typeface="Calibri"/>
                <a:cs typeface="Calibri"/>
              </a:rPr>
              <a:t>1300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9202421" y="2845594"/>
            <a:ext cx="360045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-30" dirty="0">
                <a:solidFill>
                  <a:srgbClr val="666666"/>
                </a:solidFill>
                <a:latin typeface="Calibri"/>
                <a:cs typeface="Calibri"/>
              </a:rPr>
              <a:t>1403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10280987" y="2630678"/>
            <a:ext cx="360045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-30" dirty="0">
                <a:solidFill>
                  <a:srgbClr val="666666"/>
                </a:solidFill>
                <a:latin typeface="Calibri"/>
                <a:cs typeface="Calibri"/>
              </a:rPr>
              <a:t>1490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2317132" y="6294128"/>
            <a:ext cx="109220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-30" dirty="0">
                <a:solidFill>
                  <a:srgbClr val="666666"/>
                </a:solidFill>
                <a:latin typeface="Calibri"/>
                <a:cs typeface="Calibri"/>
              </a:rPr>
              <a:t>7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12791230" y="7186455"/>
            <a:ext cx="0" cy="198120"/>
          </a:xfrm>
          <a:custGeom>
            <a:avLst/>
            <a:gdLst/>
            <a:ahLst/>
            <a:cxnLst/>
            <a:rect l="l" t="t" r="r" b="b"/>
            <a:pathLst>
              <a:path h="198120">
                <a:moveTo>
                  <a:pt x="0" y="0"/>
                </a:moveTo>
                <a:lnTo>
                  <a:pt x="0" y="197643"/>
                </a:lnTo>
              </a:path>
            </a:pathLst>
          </a:custGeom>
          <a:ln w="79057">
            <a:solidFill>
              <a:srgbClr val="C7C7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 txBox="1"/>
          <p:nvPr/>
        </p:nvSpPr>
        <p:spPr>
          <a:xfrm>
            <a:off x="8272253" y="7183637"/>
            <a:ext cx="404876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14" dirty="0">
                <a:solidFill>
                  <a:srgbClr val="333333"/>
                </a:solidFill>
                <a:latin typeface="Segoe UI"/>
                <a:cs typeface="Segoe UI"/>
              </a:rPr>
              <a:t>*maio/2019 </a:t>
            </a:r>
            <a:r>
              <a:rPr sz="1400" b="1" spc="-80" dirty="0">
                <a:solidFill>
                  <a:srgbClr val="333333"/>
                </a:solidFill>
                <a:latin typeface="Segoe UI"/>
                <a:cs typeface="Segoe UI"/>
              </a:rPr>
              <a:t>corresponde </a:t>
            </a:r>
            <a:r>
              <a:rPr sz="1400" b="1" spc="-70" dirty="0">
                <a:solidFill>
                  <a:srgbClr val="333333"/>
                </a:solidFill>
                <a:latin typeface="Segoe UI"/>
                <a:cs typeface="Segoe UI"/>
              </a:rPr>
              <a:t>aos </a:t>
            </a:r>
            <a:r>
              <a:rPr sz="1400" b="1" spc="-200" dirty="0">
                <a:solidFill>
                  <a:srgbClr val="333333"/>
                </a:solidFill>
                <a:latin typeface="Segoe UI"/>
                <a:cs typeface="Segoe UI"/>
              </a:rPr>
              <a:t>15 </a:t>
            </a:r>
            <a:r>
              <a:rPr sz="1400" b="1" spc="-95" dirty="0">
                <a:solidFill>
                  <a:srgbClr val="333333"/>
                </a:solidFill>
                <a:latin typeface="Segoe UI"/>
                <a:cs typeface="Segoe UI"/>
              </a:rPr>
              <a:t>primeiros </a:t>
            </a:r>
            <a:r>
              <a:rPr sz="1400" b="1" spc="-85" dirty="0">
                <a:solidFill>
                  <a:srgbClr val="333333"/>
                </a:solidFill>
                <a:latin typeface="Segoe UI"/>
                <a:cs typeface="Segoe UI"/>
              </a:rPr>
              <a:t>dias </a:t>
            </a:r>
            <a:r>
              <a:rPr sz="1400" b="1" spc="-80" dirty="0">
                <a:solidFill>
                  <a:srgbClr val="333333"/>
                </a:solidFill>
                <a:latin typeface="Segoe UI"/>
                <a:cs typeface="Segoe UI"/>
              </a:rPr>
              <a:t>do</a:t>
            </a:r>
            <a:r>
              <a:rPr sz="1400" b="1" spc="-135" dirty="0">
                <a:solidFill>
                  <a:srgbClr val="333333"/>
                </a:solidFill>
                <a:latin typeface="Segoe UI"/>
                <a:cs typeface="Segoe UI"/>
              </a:rPr>
              <a:t> </a:t>
            </a:r>
            <a:r>
              <a:rPr sz="1400" b="1" spc="-85" dirty="0">
                <a:solidFill>
                  <a:srgbClr val="333333"/>
                </a:solidFill>
                <a:latin typeface="Segoe UI"/>
                <a:cs typeface="Segoe UI"/>
              </a:rPr>
              <a:t>mês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9215546" y="342199"/>
            <a:ext cx="2836545" cy="3416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50" spc="10" dirty="0">
                <a:latin typeface="Segoe UI"/>
                <a:cs typeface="Segoe UI"/>
              </a:rPr>
              <a:t>Notificações de</a:t>
            </a:r>
            <a:r>
              <a:rPr sz="2050" spc="-60" dirty="0">
                <a:latin typeface="Segoe UI"/>
                <a:cs typeface="Segoe UI"/>
              </a:rPr>
              <a:t> </a:t>
            </a:r>
            <a:r>
              <a:rPr sz="2050" spc="10" dirty="0">
                <a:latin typeface="Segoe UI"/>
                <a:cs typeface="Segoe UI"/>
              </a:rPr>
              <a:t>Produto</a:t>
            </a:r>
            <a:endParaRPr sz="2050">
              <a:latin typeface="Segoe UI"/>
              <a:cs typeface="Segoe UI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9287718" y="736944"/>
            <a:ext cx="2593340" cy="1282700"/>
          </a:xfrm>
          <a:custGeom>
            <a:avLst/>
            <a:gdLst/>
            <a:ahLst/>
            <a:cxnLst/>
            <a:rect l="l" t="t" r="r" b="b"/>
            <a:pathLst>
              <a:path w="2593340" h="1282700">
                <a:moveTo>
                  <a:pt x="1486605" y="12700"/>
                </a:moveTo>
                <a:lnTo>
                  <a:pt x="1106166" y="12700"/>
                </a:lnTo>
                <a:lnTo>
                  <a:pt x="1137684" y="0"/>
                </a:lnTo>
                <a:lnTo>
                  <a:pt x="1455087" y="0"/>
                </a:lnTo>
                <a:lnTo>
                  <a:pt x="1486605" y="12700"/>
                </a:lnTo>
                <a:close/>
              </a:path>
              <a:path w="2593340" h="1282700">
                <a:moveTo>
                  <a:pt x="1611382" y="38100"/>
                </a:moveTo>
                <a:lnTo>
                  <a:pt x="981389" y="38100"/>
                </a:lnTo>
                <a:lnTo>
                  <a:pt x="1043473" y="12700"/>
                </a:lnTo>
                <a:lnTo>
                  <a:pt x="1549298" y="12700"/>
                </a:lnTo>
                <a:lnTo>
                  <a:pt x="1611382" y="38100"/>
                </a:lnTo>
                <a:close/>
              </a:path>
              <a:path w="2593340" h="1282700">
                <a:moveTo>
                  <a:pt x="1703047" y="63500"/>
                </a:moveTo>
                <a:lnTo>
                  <a:pt x="889724" y="63500"/>
                </a:lnTo>
                <a:lnTo>
                  <a:pt x="950632" y="38100"/>
                </a:lnTo>
                <a:lnTo>
                  <a:pt x="1642139" y="38100"/>
                </a:lnTo>
                <a:lnTo>
                  <a:pt x="1703047" y="63500"/>
                </a:lnTo>
                <a:close/>
              </a:path>
              <a:path w="2593340" h="1282700">
                <a:moveTo>
                  <a:pt x="388915" y="1282700"/>
                </a:moveTo>
                <a:lnTo>
                  <a:pt x="0" y="1282700"/>
                </a:lnTo>
                <a:lnTo>
                  <a:pt x="390" y="1257300"/>
                </a:lnTo>
                <a:lnTo>
                  <a:pt x="1560" y="1219200"/>
                </a:lnTo>
                <a:lnTo>
                  <a:pt x="3511" y="1193800"/>
                </a:lnTo>
                <a:lnTo>
                  <a:pt x="6242" y="1155700"/>
                </a:lnTo>
                <a:lnTo>
                  <a:pt x="9750" y="1130300"/>
                </a:lnTo>
                <a:lnTo>
                  <a:pt x="14030" y="1092200"/>
                </a:lnTo>
                <a:lnTo>
                  <a:pt x="19083" y="1066800"/>
                </a:lnTo>
                <a:lnTo>
                  <a:pt x="24909" y="1041400"/>
                </a:lnTo>
                <a:lnTo>
                  <a:pt x="31501" y="1003300"/>
                </a:lnTo>
                <a:lnTo>
                  <a:pt x="38850" y="977900"/>
                </a:lnTo>
                <a:lnTo>
                  <a:pt x="46957" y="939800"/>
                </a:lnTo>
                <a:lnTo>
                  <a:pt x="55822" y="914400"/>
                </a:lnTo>
                <a:lnTo>
                  <a:pt x="65433" y="876300"/>
                </a:lnTo>
                <a:lnTo>
                  <a:pt x="75780" y="850900"/>
                </a:lnTo>
                <a:lnTo>
                  <a:pt x="86863" y="825500"/>
                </a:lnTo>
                <a:lnTo>
                  <a:pt x="98681" y="787400"/>
                </a:lnTo>
                <a:lnTo>
                  <a:pt x="111220" y="762000"/>
                </a:lnTo>
                <a:lnTo>
                  <a:pt x="124466" y="736600"/>
                </a:lnTo>
                <a:lnTo>
                  <a:pt x="138417" y="711200"/>
                </a:lnTo>
                <a:lnTo>
                  <a:pt x="153075" y="673100"/>
                </a:lnTo>
                <a:lnTo>
                  <a:pt x="184438" y="622300"/>
                </a:lnTo>
                <a:lnTo>
                  <a:pt x="218480" y="571500"/>
                </a:lnTo>
                <a:lnTo>
                  <a:pt x="255118" y="520700"/>
                </a:lnTo>
                <a:lnTo>
                  <a:pt x="294266" y="469900"/>
                </a:lnTo>
                <a:lnTo>
                  <a:pt x="335826" y="419100"/>
                </a:lnTo>
                <a:lnTo>
                  <a:pt x="379702" y="368300"/>
                </a:lnTo>
                <a:lnTo>
                  <a:pt x="402481" y="355600"/>
                </a:lnTo>
                <a:lnTo>
                  <a:pt x="425785" y="330200"/>
                </a:lnTo>
                <a:lnTo>
                  <a:pt x="449614" y="304800"/>
                </a:lnTo>
                <a:lnTo>
                  <a:pt x="473967" y="292100"/>
                </a:lnTo>
                <a:lnTo>
                  <a:pt x="498815" y="266700"/>
                </a:lnTo>
                <a:lnTo>
                  <a:pt x="524129" y="254000"/>
                </a:lnTo>
                <a:lnTo>
                  <a:pt x="549908" y="228600"/>
                </a:lnTo>
                <a:lnTo>
                  <a:pt x="576152" y="215900"/>
                </a:lnTo>
                <a:lnTo>
                  <a:pt x="602830" y="190500"/>
                </a:lnTo>
                <a:lnTo>
                  <a:pt x="629910" y="177800"/>
                </a:lnTo>
                <a:lnTo>
                  <a:pt x="685273" y="152400"/>
                </a:lnTo>
                <a:lnTo>
                  <a:pt x="713524" y="127000"/>
                </a:lnTo>
                <a:lnTo>
                  <a:pt x="742109" y="114300"/>
                </a:lnTo>
                <a:lnTo>
                  <a:pt x="859646" y="63500"/>
                </a:lnTo>
                <a:lnTo>
                  <a:pt x="1733125" y="63500"/>
                </a:lnTo>
                <a:lnTo>
                  <a:pt x="1850662" y="114300"/>
                </a:lnTo>
                <a:lnTo>
                  <a:pt x="1879247" y="127000"/>
                </a:lnTo>
                <a:lnTo>
                  <a:pt x="1907498" y="152400"/>
                </a:lnTo>
                <a:lnTo>
                  <a:pt x="1962862" y="177800"/>
                </a:lnTo>
                <a:lnTo>
                  <a:pt x="1989941" y="190500"/>
                </a:lnTo>
                <a:lnTo>
                  <a:pt x="2016619" y="215900"/>
                </a:lnTo>
                <a:lnTo>
                  <a:pt x="2042863" y="228600"/>
                </a:lnTo>
                <a:lnTo>
                  <a:pt x="2068642" y="254000"/>
                </a:lnTo>
                <a:lnTo>
                  <a:pt x="2093956" y="266700"/>
                </a:lnTo>
                <a:lnTo>
                  <a:pt x="2118804" y="292100"/>
                </a:lnTo>
                <a:lnTo>
                  <a:pt x="2143157" y="304800"/>
                </a:lnTo>
                <a:lnTo>
                  <a:pt x="2166986" y="330200"/>
                </a:lnTo>
                <a:lnTo>
                  <a:pt x="2190290" y="355600"/>
                </a:lnTo>
                <a:lnTo>
                  <a:pt x="2213069" y="368300"/>
                </a:lnTo>
                <a:lnTo>
                  <a:pt x="2224183" y="381000"/>
                </a:lnTo>
                <a:lnTo>
                  <a:pt x="1207438" y="381000"/>
                </a:lnTo>
                <a:lnTo>
                  <a:pt x="1185295" y="393700"/>
                </a:lnTo>
                <a:lnTo>
                  <a:pt x="1119347" y="393700"/>
                </a:lnTo>
                <a:lnTo>
                  <a:pt x="1097551" y="406400"/>
                </a:lnTo>
                <a:lnTo>
                  <a:pt x="1075888" y="406400"/>
                </a:lnTo>
                <a:lnTo>
                  <a:pt x="1054358" y="419100"/>
                </a:lnTo>
                <a:lnTo>
                  <a:pt x="1032961" y="419100"/>
                </a:lnTo>
                <a:lnTo>
                  <a:pt x="1011722" y="431800"/>
                </a:lnTo>
                <a:lnTo>
                  <a:pt x="990668" y="431800"/>
                </a:lnTo>
                <a:lnTo>
                  <a:pt x="949112" y="457200"/>
                </a:lnTo>
                <a:lnTo>
                  <a:pt x="928635" y="457200"/>
                </a:lnTo>
                <a:lnTo>
                  <a:pt x="888383" y="482600"/>
                </a:lnTo>
                <a:lnTo>
                  <a:pt x="868607" y="495300"/>
                </a:lnTo>
                <a:lnTo>
                  <a:pt x="849089" y="495300"/>
                </a:lnTo>
                <a:lnTo>
                  <a:pt x="810897" y="520700"/>
                </a:lnTo>
                <a:lnTo>
                  <a:pt x="773851" y="546100"/>
                </a:lnTo>
                <a:lnTo>
                  <a:pt x="738086" y="571500"/>
                </a:lnTo>
                <a:lnTo>
                  <a:pt x="703645" y="596900"/>
                </a:lnTo>
                <a:lnTo>
                  <a:pt x="686965" y="622300"/>
                </a:lnTo>
                <a:lnTo>
                  <a:pt x="670653" y="635000"/>
                </a:lnTo>
                <a:lnTo>
                  <a:pt x="654707" y="647700"/>
                </a:lnTo>
                <a:lnTo>
                  <a:pt x="639148" y="660400"/>
                </a:lnTo>
                <a:lnTo>
                  <a:pt x="623994" y="685800"/>
                </a:lnTo>
                <a:lnTo>
                  <a:pt x="609245" y="698500"/>
                </a:lnTo>
                <a:lnTo>
                  <a:pt x="594902" y="711200"/>
                </a:lnTo>
                <a:lnTo>
                  <a:pt x="580980" y="736600"/>
                </a:lnTo>
                <a:lnTo>
                  <a:pt x="567498" y="749300"/>
                </a:lnTo>
                <a:lnTo>
                  <a:pt x="554455" y="762000"/>
                </a:lnTo>
                <a:lnTo>
                  <a:pt x="541852" y="787400"/>
                </a:lnTo>
                <a:lnTo>
                  <a:pt x="529702" y="800100"/>
                </a:lnTo>
                <a:lnTo>
                  <a:pt x="518022" y="825500"/>
                </a:lnTo>
                <a:lnTo>
                  <a:pt x="506811" y="838200"/>
                </a:lnTo>
                <a:lnTo>
                  <a:pt x="496068" y="863600"/>
                </a:lnTo>
                <a:lnTo>
                  <a:pt x="485808" y="876300"/>
                </a:lnTo>
                <a:lnTo>
                  <a:pt x="476042" y="901700"/>
                </a:lnTo>
                <a:lnTo>
                  <a:pt x="466770" y="927100"/>
                </a:lnTo>
                <a:lnTo>
                  <a:pt x="457993" y="939800"/>
                </a:lnTo>
                <a:lnTo>
                  <a:pt x="449720" y="965200"/>
                </a:lnTo>
                <a:lnTo>
                  <a:pt x="441962" y="977900"/>
                </a:lnTo>
                <a:lnTo>
                  <a:pt x="434719" y="1003300"/>
                </a:lnTo>
                <a:lnTo>
                  <a:pt x="427991" y="1028700"/>
                </a:lnTo>
                <a:lnTo>
                  <a:pt x="421785" y="1041400"/>
                </a:lnTo>
                <a:lnTo>
                  <a:pt x="416111" y="1066800"/>
                </a:lnTo>
                <a:lnTo>
                  <a:pt x="410966" y="1092200"/>
                </a:lnTo>
                <a:lnTo>
                  <a:pt x="406352" y="1117600"/>
                </a:lnTo>
                <a:lnTo>
                  <a:pt x="402274" y="1130300"/>
                </a:lnTo>
                <a:lnTo>
                  <a:pt x="398737" y="1155700"/>
                </a:lnTo>
                <a:lnTo>
                  <a:pt x="395740" y="1181100"/>
                </a:lnTo>
                <a:lnTo>
                  <a:pt x="393285" y="1193800"/>
                </a:lnTo>
                <a:lnTo>
                  <a:pt x="391373" y="1219200"/>
                </a:lnTo>
                <a:lnTo>
                  <a:pt x="390008" y="1244600"/>
                </a:lnTo>
                <a:lnTo>
                  <a:pt x="389188" y="1270000"/>
                </a:lnTo>
                <a:lnTo>
                  <a:pt x="388915" y="1282700"/>
                </a:lnTo>
                <a:close/>
              </a:path>
              <a:path w="2593340" h="1282700">
                <a:moveTo>
                  <a:pt x="2592772" y="1282700"/>
                </a:moveTo>
                <a:lnTo>
                  <a:pt x="2203856" y="1282700"/>
                </a:lnTo>
                <a:lnTo>
                  <a:pt x="2203583" y="1270000"/>
                </a:lnTo>
                <a:lnTo>
                  <a:pt x="2202763" y="1244600"/>
                </a:lnTo>
                <a:lnTo>
                  <a:pt x="2201398" y="1219200"/>
                </a:lnTo>
                <a:lnTo>
                  <a:pt x="2199486" y="1193800"/>
                </a:lnTo>
                <a:lnTo>
                  <a:pt x="2197031" y="1181100"/>
                </a:lnTo>
                <a:lnTo>
                  <a:pt x="2194034" y="1155700"/>
                </a:lnTo>
                <a:lnTo>
                  <a:pt x="2190497" y="1130300"/>
                </a:lnTo>
                <a:lnTo>
                  <a:pt x="2186419" y="1117600"/>
                </a:lnTo>
                <a:lnTo>
                  <a:pt x="2181805" y="1092200"/>
                </a:lnTo>
                <a:lnTo>
                  <a:pt x="2176661" y="1066800"/>
                </a:lnTo>
                <a:lnTo>
                  <a:pt x="2170986" y="1041400"/>
                </a:lnTo>
                <a:lnTo>
                  <a:pt x="2164780" y="1028700"/>
                </a:lnTo>
                <a:lnTo>
                  <a:pt x="2158052" y="1003300"/>
                </a:lnTo>
                <a:lnTo>
                  <a:pt x="2150809" y="977900"/>
                </a:lnTo>
                <a:lnTo>
                  <a:pt x="2143051" y="965200"/>
                </a:lnTo>
                <a:lnTo>
                  <a:pt x="2134779" y="939800"/>
                </a:lnTo>
                <a:lnTo>
                  <a:pt x="2126001" y="927100"/>
                </a:lnTo>
                <a:lnTo>
                  <a:pt x="2116729" y="901700"/>
                </a:lnTo>
                <a:lnTo>
                  <a:pt x="2106963" y="876300"/>
                </a:lnTo>
                <a:lnTo>
                  <a:pt x="2096703" y="863600"/>
                </a:lnTo>
                <a:lnTo>
                  <a:pt x="2085960" y="838200"/>
                </a:lnTo>
                <a:lnTo>
                  <a:pt x="2074749" y="825500"/>
                </a:lnTo>
                <a:lnTo>
                  <a:pt x="2063069" y="800100"/>
                </a:lnTo>
                <a:lnTo>
                  <a:pt x="2050919" y="787400"/>
                </a:lnTo>
                <a:lnTo>
                  <a:pt x="2038316" y="762000"/>
                </a:lnTo>
                <a:lnTo>
                  <a:pt x="2025273" y="749300"/>
                </a:lnTo>
                <a:lnTo>
                  <a:pt x="2011791" y="736600"/>
                </a:lnTo>
                <a:lnTo>
                  <a:pt x="1997869" y="711200"/>
                </a:lnTo>
                <a:lnTo>
                  <a:pt x="1983526" y="698500"/>
                </a:lnTo>
                <a:lnTo>
                  <a:pt x="1968777" y="685800"/>
                </a:lnTo>
                <a:lnTo>
                  <a:pt x="1953623" y="660400"/>
                </a:lnTo>
                <a:lnTo>
                  <a:pt x="1938064" y="647700"/>
                </a:lnTo>
                <a:lnTo>
                  <a:pt x="1922118" y="635000"/>
                </a:lnTo>
                <a:lnTo>
                  <a:pt x="1905806" y="622300"/>
                </a:lnTo>
                <a:lnTo>
                  <a:pt x="1889126" y="596900"/>
                </a:lnTo>
                <a:lnTo>
                  <a:pt x="1854685" y="571500"/>
                </a:lnTo>
                <a:lnTo>
                  <a:pt x="1818920" y="546100"/>
                </a:lnTo>
                <a:lnTo>
                  <a:pt x="1781874" y="520700"/>
                </a:lnTo>
                <a:lnTo>
                  <a:pt x="1743682" y="495300"/>
                </a:lnTo>
                <a:lnTo>
                  <a:pt x="1724164" y="495300"/>
                </a:lnTo>
                <a:lnTo>
                  <a:pt x="1704389" y="482600"/>
                </a:lnTo>
                <a:lnTo>
                  <a:pt x="1664136" y="457200"/>
                </a:lnTo>
                <a:lnTo>
                  <a:pt x="1643659" y="457200"/>
                </a:lnTo>
                <a:lnTo>
                  <a:pt x="1602103" y="431800"/>
                </a:lnTo>
                <a:lnTo>
                  <a:pt x="1581049" y="431800"/>
                </a:lnTo>
                <a:lnTo>
                  <a:pt x="1559810" y="419100"/>
                </a:lnTo>
                <a:lnTo>
                  <a:pt x="1538413" y="419100"/>
                </a:lnTo>
                <a:lnTo>
                  <a:pt x="1516883" y="406400"/>
                </a:lnTo>
                <a:lnTo>
                  <a:pt x="1495220" y="406400"/>
                </a:lnTo>
                <a:lnTo>
                  <a:pt x="1473424" y="393700"/>
                </a:lnTo>
                <a:lnTo>
                  <a:pt x="1407476" y="393700"/>
                </a:lnTo>
                <a:lnTo>
                  <a:pt x="1385333" y="381000"/>
                </a:lnTo>
                <a:lnTo>
                  <a:pt x="2224183" y="381000"/>
                </a:lnTo>
                <a:lnTo>
                  <a:pt x="2256945" y="419100"/>
                </a:lnTo>
                <a:lnTo>
                  <a:pt x="2298505" y="469900"/>
                </a:lnTo>
                <a:lnTo>
                  <a:pt x="2337653" y="520700"/>
                </a:lnTo>
                <a:lnTo>
                  <a:pt x="2374291" y="571500"/>
                </a:lnTo>
                <a:lnTo>
                  <a:pt x="2408334" y="622300"/>
                </a:lnTo>
                <a:lnTo>
                  <a:pt x="2439696" y="673100"/>
                </a:lnTo>
                <a:lnTo>
                  <a:pt x="2454354" y="711200"/>
                </a:lnTo>
                <a:lnTo>
                  <a:pt x="2468305" y="736600"/>
                </a:lnTo>
                <a:lnTo>
                  <a:pt x="2481551" y="762000"/>
                </a:lnTo>
                <a:lnTo>
                  <a:pt x="2494090" y="787400"/>
                </a:lnTo>
                <a:lnTo>
                  <a:pt x="2505908" y="825500"/>
                </a:lnTo>
                <a:lnTo>
                  <a:pt x="2516991" y="850900"/>
                </a:lnTo>
                <a:lnTo>
                  <a:pt x="2527338" y="876300"/>
                </a:lnTo>
                <a:lnTo>
                  <a:pt x="2536950" y="914400"/>
                </a:lnTo>
                <a:lnTo>
                  <a:pt x="2545814" y="939800"/>
                </a:lnTo>
                <a:lnTo>
                  <a:pt x="2553921" y="977900"/>
                </a:lnTo>
                <a:lnTo>
                  <a:pt x="2561271" y="1003300"/>
                </a:lnTo>
                <a:lnTo>
                  <a:pt x="2567862" y="1041400"/>
                </a:lnTo>
                <a:lnTo>
                  <a:pt x="2573688" y="1066800"/>
                </a:lnTo>
                <a:lnTo>
                  <a:pt x="2578741" y="1092200"/>
                </a:lnTo>
                <a:lnTo>
                  <a:pt x="2583021" y="1130300"/>
                </a:lnTo>
                <a:lnTo>
                  <a:pt x="2586529" y="1155700"/>
                </a:lnTo>
                <a:lnTo>
                  <a:pt x="2589260" y="1193800"/>
                </a:lnTo>
                <a:lnTo>
                  <a:pt x="2591211" y="1219200"/>
                </a:lnTo>
                <a:lnTo>
                  <a:pt x="2592382" y="1257300"/>
                </a:lnTo>
                <a:lnTo>
                  <a:pt x="2592772" y="1282700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9287718" y="736944"/>
            <a:ext cx="2593340" cy="1282700"/>
          </a:xfrm>
          <a:custGeom>
            <a:avLst/>
            <a:gdLst/>
            <a:ahLst/>
            <a:cxnLst/>
            <a:rect l="l" t="t" r="r" b="b"/>
            <a:pathLst>
              <a:path w="2593340" h="1282700">
                <a:moveTo>
                  <a:pt x="1486605" y="12700"/>
                </a:moveTo>
                <a:lnTo>
                  <a:pt x="1106166" y="12700"/>
                </a:lnTo>
                <a:lnTo>
                  <a:pt x="1137684" y="0"/>
                </a:lnTo>
                <a:lnTo>
                  <a:pt x="1455087" y="0"/>
                </a:lnTo>
                <a:lnTo>
                  <a:pt x="1486605" y="12700"/>
                </a:lnTo>
                <a:close/>
              </a:path>
              <a:path w="2593340" h="1282700">
                <a:moveTo>
                  <a:pt x="1611382" y="38100"/>
                </a:moveTo>
                <a:lnTo>
                  <a:pt x="981389" y="38100"/>
                </a:lnTo>
                <a:lnTo>
                  <a:pt x="1043473" y="12700"/>
                </a:lnTo>
                <a:lnTo>
                  <a:pt x="1549298" y="12700"/>
                </a:lnTo>
                <a:lnTo>
                  <a:pt x="1611382" y="38100"/>
                </a:lnTo>
                <a:close/>
              </a:path>
              <a:path w="2593340" h="1282700">
                <a:moveTo>
                  <a:pt x="1703047" y="63500"/>
                </a:moveTo>
                <a:lnTo>
                  <a:pt x="889724" y="63500"/>
                </a:lnTo>
                <a:lnTo>
                  <a:pt x="950632" y="38100"/>
                </a:lnTo>
                <a:lnTo>
                  <a:pt x="1642139" y="38100"/>
                </a:lnTo>
                <a:lnTo>
                  <a:pt x="1703047" y="63500"/>
                </a:lnTo>
                <a:close/>
              </a:path>
              <a:path w="2593340" h="1282700">
                <a:moveTo>
                  <a:pt x="388915" y="1282700"/>
                </a:moveTo>
                <a:lnTo>
                  <a:pt x="0" y="1282700"/>
                </a:lnTo>
                <a:lnTo>
                  <a:pt x="390" y="1257300"/>
                </a:lnTo>
                <a:lnTo>
                  <a:pt x="1560" y="1219200"/>
                </a:lnTo>
                <a:lnTo>
                  <a:pt x="3511" y="1193800"/>
                </a:lnTo>
                <a:lnTo>
                  <a:pt x="6242" y="1155700"/>
                </a:lnTo>
                <a:lnTo>
                  <a:pt x="9750" y="1130300"/>
                </a:lnTo>
                <a:lnTo>
                  <a:pt x="14030" y="1092200"/>
                </a:lnTo>
                <a:lnTo>
                  <a:pt x="19083" y="1066800"/>
                </a:lnTo>
                <a:lnTo>
                  <a:pt x="24909" y="1041400"/>
                </a:lnTo>
                <a:lnTo>
                  <a:pt x="31501" y="1003300"/>
                </a:lnTo>
                <a:lnTo>
                  <a:pt x="38850" y="977900"/>
                </a:lnTo>
                <a:lnTo>
                  <a:pt x="46957" y="939800"/>
                </a:lnTo>
                <a:lnTo>
                  <a:pt x="55822" y="914400"/>
                </a:lnTo>
                <a:lnTo>
                  <a:pt x="65433" y="876300"/>
                </a:lnTo>
                <a:lnTo>
                  <a:pt x="75780" y="850900"/>
                </a:lnTo>
                <a:lnTo>
                  <a:pt x="86863" y="825500"/>
                </a:lnTo>
                <a:lnTo>
                  <a:pt x="98681" y="787400"/>
                </a:lnTo>
                <a:lnTo>
                  <a:pt x="111220" y="762000"/>
                </a:lnTo>
                <a:lnTo>
                  <a:pt x="124466" y="736600"/>
                </a:lnTo>
                <a:lnTo>
                  <a:pt x="138417" y="711200"/>
                </a:lnTo>
                <a:lnTo>
                  <a:pt x="153075" y="673100"/>
                </a:lnTo>
                <a:lnTo>
                  <a:pt x="184438" y="622300"/>
                </a:lnTo>
                <a:lnTo>
                  <a:pt x="218480" y="571500"/>
                </a:lnTo>
                <a:lnTo>
                  <a:pt x="255118" y="520700"/>
                </a:lnTo>
                <a:lnTo>
                  <a:pt x="294266" y="469900"/>
                </a:lnTo>
                <a:lnTo>
                  <a:pt x="335826" y="419100"/>
                </a:lnTo>
                <a:lnTo>
                  <a:pt x="379702" y="368300"/>
                </a:lnTo>
                <a:lnTo>
                  <a:pt x="402481" y="355600"/>
                </a:lnTo>
                <a:lnTo>
                  <a:pt x="425785" y="330200"/>
                </a:lnTo>
                <a:lnTo>
                  <a:pt x="449614" y="304800"/>
                </a:lnTo>
                <a:lnTo>
                  <a:pt x="473967" y="292100"/>
                </a:lnTo>
                <a:lnTo>
                  <a:pt x="498815" y="266700"/>
                </a:lnTo>
                <a:lnTo>
                  <a:pt x="524129" y="254000"/>
                </a:lnTo>
                <a:lnTo>
                  <a:pt x="549908" y="228600"/>
                </a:lnTo>
                <a:lnTo>
                  <a:pt x="576152" y="215900"/>
                </a:lnTo>
                <a:lnTo>
                  <a:pt x="602830" y="190500"/>
                </a:lnTo>
                <a:lnTo>
                  <a:pt x="629910" y="177800"/>
                </a:lnTo>
                <a:lnTo>
                  <a:pt x="685273" y="152400"/>
                </a:lnTo>
                <a:lnTo>
                  <a:pt x="713524" y="127000"/>
                </a:lnTo>
                <a:lnTo>
                  <a:pt x="742109" y="114300"/>
                </a:lnTo>
                <a:lnTo>
                  <a:pt x="859646" y="63500"/>
                </a:lnTo>
                <a:lnTo>
                  <a:pt x="1733125" y="63500"/>
                </a:lnTo>
                <a:lnTo>
                  <a:pt x="1850662" y="114300"/>
                </a:lnTo>
                <a:lnTo>
                  <a:pt x="1879247" y="127000"/>
                </a:lnTo>
                <a:lnTo>
                  <a:pt x="1907498" y="152400"/>
                </a:lnTo>
                <a:lnTo>
                  <a:pt x="1962862" y="177800"/>
                </a:lnTo>
                <a:lnTo>
                  <a:pt x="1989941" y="190500"/>
                </a:lnTo>
                <a:lnTo>
                  <a:pt x="2016619" y="215900"/>
                </a:lnTo>
                <a:lnTo>
                  <a:pt x="2042863" y="228600"/>
                </a:lnTo>
                <a:lnTo>
                  <a:pt x="2068642" y="254000"/>
                </a:lnTo>
                <a:lnTo>
                  <a:pt x="2093956" y="266700"/>
                </a:lnTo>
                <a:lnTo>
                  <a:pt x="2118804" y="292100"/>
                </a:lnTo>
                <a:lnTo>
                  <a:pt x="2143157" y="304800"/>
                </a:lnTo>
                <a:lnTo>
                  <a:pt x="2166986" y="330200"/>
                </a:lnTo>
                <a:lnTo>
                  <a:pt x="2190290" y="355600"/>
                </a:lnTo>
                <a:lnTo>
                  <a:pt x="2213069" y="368300"/>
                </a:lnTo>
                <a:lnTo>
                  <a:pt x="2224183" y="381000"/>
                </a:lnTo>
                <a:lnTo>
                  <a:pt x="1207438" y="381000"/>
                </a:lnTo>
                <a:lnTo>
                  <a:pt x="1185295" y="393700"/>
                </a:lnTo>
                <a:lnTo>
                  <a:pt x="1119347" y="393700"/>
                </a:lnTo>
                <a:lnTo>
                  <a:pt x="1097551" y="406400"/>
                </a:lnTo>
                <a:lnTo>
                  <a:pt x="1075888" y="406400"/>
                </a:lnTo>
                <a:lnTo>
                  <a:pt x="1054358" y="419100"/>
                </a:lnTo>
                <a:lnTo>
                  <a:pt x="1032961" y="419100"/>
                </a:lnTo>
                <a:lnTo>
                  <a:pt x="1011722" y="431800"/>
                </a:lnTo>
                <a:lnTo>
                  <a:pt x="990668" y="431800"/>
                </a:lnTo>
                <a:lnTo>
                  <a:pt x="949112" y="457200"/>
                </a:lnTo>
                <a:lnTo>
                  <a:pt x="928635" y="457200"/>
                </a:lnTo>
                <a:lnTo>
                  <a:pt x="888383" y="482600"/>
                </a:lnTo>
                <a:lnTo>
                  <a:pt x="868607" y="495300"/>
                </a:lnTo>
                <a:lnTo>
                  <a:pt x="849089" y="495300"/>
                </a:lnTo>
                <a:lnTo>
                  <a:pt x="810897" y="520700"/>
                </a:lnTo>
                <a:lnTo>
                  <a:pt x="773851" y="546100"/>
                </a:lnTo>
                <a:lnTo>
                  <a:pt x="738086" y="571500"/>
                </a:lnTo>
                <a:lnTo>
                  <a:pt x="703645" y="596900"/>
                </a:lnTo>
                <a:lnTo>
                  <a:pt x="686965" y="622300"/>
                </a:lnTo>
                <a:lnTo>
                  <a:pt x="670653" y="635000"/>
                </a:lnTo>
                <a:lnTo>
                  <a:pt x="654707" y="647700"/>
                </a:lnTo>
                <a:lnTo>
                  <a:pt x="639148" y="660400"/>
                </a:lnTo>
                <a:lnTo>
                  <a:pt x="623994" y="685800"/>
                </a:lnTo>
                <a:lnTo>
                  <a:pt x="609245" y="698500"/>
                </a:lnTo>
                <a:lnTo>
                  <a:pt x="594902" y="711200"/>
                </a:lnTo>
                <a:lnTo>
                  <a:pt x="580980" y="736600"/>
                </a:lnTo>
                <a:lnTo>
                  <a:pt x="567498" y="749300"/>
                </a:lnTo>
                <a:lnTo>
                  <a:pt x="554455" y="762000"/>
                </a:lnTo>
                <a:lnTo>
                  <a:pt x="541852" y="787400"/>
                </a:lnTo>
                <a:lnTo>
                  <a:pt x="529702" y="800100"/>
                </a:lnTo>
                <a:lnTo>
                  <a:pt x="518022" y="825500"/>
                </a:lnTo>
                <a:lnTo>
                  <a:pt x="506811" y="838200"/>
                </a:lnTo>
                <a:lnTo>
                  <a:pt x="496068" y="863600"/>
                </a:lnTo>
                <a:lnTo>
                  <a:pt x="485808" y="876300"/>
                </a:lnTo>
                <a:lnTo>
                  <a:pt x="476042" y="901700"/>
                </a:lnTo>
                <a:lnTo>
                  <a:pt x="466770" y="927100"/>
                </a:lnTo>
                <a:lnTo>
                  <a:pt x="457993" y="939800"/>
                </a:lnTo>
                <a:lnTo>
                  <a:pt x="449720" y="965200"/>
                </a:lnTo>
                <a:lnTo>
                  <a:pt x="441962" y="977900"/>
                </a:lnTo>
                <a:lnTo>
                  <a:pt x="434719" y="1003300"/>
                </a:lnTo>
                <a:lnTo>
                  <a:pt x="427991" y="1028700"/>
                </a:lnTo>
                <a:lnTo>
                  <a:pt x="421785" y="1041400"/>
                </a:lnTo>
                <a:lnTo>
                  <a:pt x="416111" y="1066800"/>
                </a:lnTo>
                <a:lnTo>
                  <a:pt x="410966" y="1092200"/>
                </a:lnTo>
                <a:lnTo>
                  <a:pt x="406352" y="1117600"/>
                </a:lnTo>
                <a:lnTo>
                  <a:pt x="402274" y="1130300"/>
                </a:lnTo>
                <a:lnTo>
                  <a:pt x="398737" y="1155700"/>
                </a:lnTo>
                <a:lnTo>
                  <a:pt x="395740" y="1181100"/>
                </a:lnTo>
                <a:lnTo>
                  <a:pt x="393285" y="1193800"/>
                </a:lnTo>
                <a:lnTo>
                  <a:pt x="391373" y="1219200"/>
                </a:lnTo>
                <a:lnTo>
                  <a:pt x="390008" y="1244600"/>
                </a:lnTo>
                <a:lnTo>
                  <a:pt x="389188" y="1270000"/>
                </a:lnTo>
                <a:lnTo>
                  <a:pt x="388915" y="1282700"/>
                </a:lnTo>
                <a:close/>
              </a:path>
              <a:path w="2593340" h="1282700">
                <a:moveTo>
                  <a:pt x="2592772" y="1282700"/>
                </a:moveTo>
                <a:lnTo>
                  <a:pt x="2203856" y="1282700"/>
                </a:lnTo>
                <a:lnTo>
                  <a:pt x="2203583" y="1270000"/>
                </a:lnTo>
                <a:lnTo>
                  <a:pt x="2202763" y="1244600"/>
                </a:lnTo>
                <a:lnTo>
                  <a:pt x="2201398" y="1219200"/>
                </a:lnTo>
                <a:lnTo>
                  <a:pt x="2199486" y="1193800"/>
                </a:lnTo>
                <a:lnTo>
                  <a:pt x="2197031" y="1181100"/>
                </a:lnTo>
                <a:lnTo>
                  <a:pt x="2194034" y="1155700"/>
                </a:lnTo>
                <a:lnTo>
                  <a:pt x="2190497" y="1130300"/>
                </a:lnTo>
                <a:lnTo>
                  <a:pt x="2186419" y="1117600"/>
                </a:lnTo>
                <a:lnTo>
                  <a:pt x="2181805" y="1092200"/>
                </a:lnTo>
                <a:lnTo>
                  <a:pt x="2176661" y="1066800"/>
                </a:lnTo>
                <a:lnTo>
                  <a:pt x="2170986" y="1041400"/>
                </a:lnTo>
                <a:lnTo>
                  <a:pt x="2164780" y="1028700"/>
                </a:lnTo>
                <a:lnTo>
                  <a:pt x="2158052" y="1003300"/>
                </a:lnTo>
                <a:lnTo>
                  <a:pt x="2150809" y="977900"/>
                </a:lnTo>
                <a:lnTo>
                  <a:pt x="2143051" y="965200"/>
                </a:lnTo>
                <a:lnTo>
                  <a:pt x="2134779" y="939800"/>
                </a:lnTo>
                <a:lnTo>
                  <a:pt x="2126001" y="927100"/>
                </a:lnTo>
                <a:lnTo>
                  <a:pt x="2116729" y="901700"/>
                </a:lnTo>
                <a:lnTo>
                  <a:pt x="2106963" y="876300"/>
                </a:lnTo>
                <a:lnTo>
                  <a:pt x="2096703" y="863600"/>
                </a:lnTo>
                <a:lnTo>
                  <a:pt x="2085960" y="838200"/>
                </a:lnTo>
                <a:lnTo>
                  <a:pt x="2074749" y="825500"/>
                </a:lnTo>
                <a:lnTo>
                  <a:pt x="2063069" y="800100"/>
                </a:lnTo>
                <a:lnTo>
                  <a:pt x="2050919" y="787400"/>
                </a:lnTo>
                <a:lnTo>
                  <a:pt x="2038316" y="762000"/>
                </a:lnTo>
                <a:lnTo>
                  <a:pt x="2025273" y="749300"/>
                </a:lnTo>
                <a:lnTo>
                  <a:pt x="2011791" y="736600"/>
                </a:lnTo>
                <a:lnTo>
                  <a:pt x="1997869" y="711200"/>
                </a:lnTo>
                <a:lnTo>
                  <a:pt x="1983526" y="698500"/>
                </a:lnTo>
                <a:lnTo>
                  <a:pt x="1968777" y="685800"/>
                </a:lnTo>
                <a:lnTo>
                  <a:pt x="1953623" y="660400"/>
                </a:lnTo>
                <a:lnTo>
                  <a:pt x="1938064" y="647700"/>
                </a:lnTo>
                <a:lnTo>
                  <a:pt x="1922118" y="635000"/>
                </a:lnTo>
                <a:lnTo>
                  <a:pt x="1905806" y="622300"/>
                </a:lnTo>
                <a:lnTo>
                  <a:pt x="1889126" y="596900"/>
                </a:lnTo>
                <a:lnTo>
                  <a:pt x="1854685" y="571500"/>
                </a:lnTo>
                <a:lnTo>
                  <a:pt x="1818920" y="546100"/>
                </a:lnTo>
                <a:lnTo>
                  <a:pt x="1781874" y="520700"/>
                </a:lnTo>
                <a:lnTo>
                  <a:pt x="1743682" y="495300"/>
                </a:lnTo>
                <a:lnTo>
                  <a:pt x="1724164" y="495300"/>
                </a:lnTo>
                <a:lnTo>
                  <a:pt x="1704389" y="482600"/>
                </a:lnTo>
                <a:lnTo>
                  <a:pt x="1664136" y="457200"/>
                </a:lnTo>
                <a:lnTo>
                  <a:pt x="1643659" y="457200"/>
                </a:lnTo>
                <a:lnTo>
                  <a:pt x="1602103" y="431800"/>
                </a:lnTo>
                <a:lnTo>
                  <a:pt x="1581049" y="431800"/>
                </a:lnTo>
                <a:lnTo>
                  <a:pt x="1559810" y="419100"/>
                </a:lnTo>
                <a:lnTo>
                  <a:pt x="1538413" y="419100"/>
                </a:lnTo>
                <a:lnTo>
                  <a:pt x="1516883" y="406400"/>
                </a:lnTo>
                <a:lnTo>
                  <a:pt x="1495220" y="406400"/>
                </a:lnTo>
                <a:lnTo>
                  <a:pt x="1473424" y="393700"/>
                </a:lnTo>
                <a:lnTo>
                  <a:pt x="1407476" y="393700"/>
                </a:lnTo>
                <a:lnTo>
                  <a:pt x="1385333" y="381000"/>
                </a:lnTo>
                <a:lnTo>
                  <a:pt x="2224183" y="381000"/>
                </a:lnTo>
                <a:lnTo>
                  <a:pt x="2256945" y="419100"/>
                </a:lnTo>
                <a:lnTo>
                  <a:pt x="2298505" y="469900"/>
                </a:lnTo>
                <a:lnTo>
                  <a:pt x="2337653" y="520700"/>
                </a:lnTo>
                <a:lnTo>
                  <a:pt x="2374291" y="571500"/>
                </a:lnTo>
                <a:lnTo>
                  <a:pt x="2408334" y="622300"/>
                </a:lnTo>
                <a:lnTo>
                  <a:pt x="2439696" y="673100"/>
                </a:lnTo>
                <a:lnTo>
                  <a:pt x="2454354" y="711200"/>
                </a:lnTo>
                <a:lnTo>
                  <a:pt x="2468305" y="736600"/>
                </a:lnTo>
                <a:lnTo>
                  <a:pt x="2481551" y="762000"/>
                </a:lnTo>
                <a:lnTo>
                  <a:pt x="2494090" y="787400"/>
                </a:lnTo>
                <a:lnTo>
                  <a:pt x="2505908" y="825500"/>
                </a:lnTo>
                <a:lnTo>
                  <a:pt x="2516991" y="850900"/>
                </a:lnTo>
                <a:lnTo>
                  <a:pt x="2527338" y="876300"/>
                </a:lnTo>
                <a:lnTo>
                  <a:pt x="2536950" y="914400"/>
                </a:lnTo>
                <a:lnTo>
                  <a:pt x="2545814" y="939800"/>
                </a:lnTo>
                <a:lnTo>
                  <a:pt x="2553921" y="977900"/>
                </a:lnTo>
                <a:lnTo>
                  <a:pt x="2561271" y="1003300"/>
                </a:lnTo>
                <a:lnTo>
                  <a:pt x="2567862" y="1041400"/>
                </a:lnTo>
                <a:lnTo>
                  <a:pt x="2573688" y="1066800"/>
                </a:lnTo>
                <a:lnTo>
                  <a:pt x="2578741" y="1092200"/>
                </a:lnTo>
                <a:lnTo>
                  <a:pt x="2583021" y="1130300"/>
                </a:lnTo>
                <a:lnTo>
                  <a:pt x="2586529" y="1155700"/>
                </a:lnTo>
                <a:lnTo>
                  <a:pt x="2589260" y="1193800"/>
                </a:lnTo>
                <a:lnTo>
                  <a:pt x="2591211" y="1219200"/>
                </a:lnTo>
                <a:lnTo>
                  <a:pt x="2592382" y="1257300"/>
                </a:lnTo>
                <a:lnTo>
                  <a:pt x="2592772" y="1282700"/>
                </a:lnTo>
                <a:close/>
              </a:path>
            </a:pathLst>
          </a:custGeom>
          <a:solidFill>
            <a:srgbClr val="FC61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 txBox="1"/>
          <p:nvPr/>
        </p:nvSpPr>
        <p:spPr>
          <a:xfrm>
            <a:off x="3057331" y="1874262"/>
            <a:ext cx="6830059" cy="60579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R="640715" algn="r">
              <a:lnSpc>
                <a:spcPct val="100000"/>
              </a:lnSpc>
              <a:spcBef>
                <a:spcPts val="434"/>
              </a:spcBef>
            </a:pPr>
            <a:r>
              <a:rPr sz="800" spc="-5" dirty="0">
                <a:solidFill>
                  <a:srgbClr val="777777"/>
                </a:solidFill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50" spc="10" dirty="0">
                <a:latin typeface="Segoe UI"/>
                <a:cs typeface="Segoe UI"/>
              </a:rPr>
              <a:t>Notificações de Produto Acabado ou Material</a:t>
            </a:r>
            <a:r>
              <a:rPr sz="2050" spc="-30" dirty="0">
                <a:latin typeface="Segoe UI"/>
                <a:cs typeface="Segoe UI"/>
              </a:rPr>
              <a:t> </a:t>
            </a:r>
            <a:r>
              <a:rPr sz="2050" spc="5" dirty="0">
                <a:latin typeface="Segoe UI"/>
                <a:cs typeface="Segoe UI"/>
              </a:rPr>
              <a:t>Reprodutivo</a:t>
            </a:r>
            <a:endParaRPr sz="2050">
              <a:latin typeface="Segoe UI"/>
              <a:cs typeface="Segoe UI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11917243" y="1913601"/>
            <a:ext cx="403769" cy="13978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pt-BR" sz="800" spc="-5" dirty="0">
                <a:solidFill>
                  <a:srgbClr val="777777"/>
                </a:solidFill>
                <a:latin typeface="Calibri"/>
                <a:cs typeface="Calibri"/>
              </a:rPr>
              <a:t>1499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10167115" y="1461423"/>
            <a:ext cx="834390" cy="5943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700" spc="-100" dirty="0">
                <a:solidFill>
                  <a:srgbClr val="333333"/>
                </a:solidFill>
                <a:latin typeface="Arial Narrow"/>
                <a:cs typeface="Arial Narrow"/>
              </a:rPr>
              <a:t>1499</a:t>
            </a:r>
            <a:endParaRPr sz="3700">
              <a:latin typeface="Arial Narrow"/>
              <a:cs typeface="Arial Narrow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228600" y="895059"/>
            <a:ext cx="2955290" cy="309880"/>
          </a:xfrm>
          <a:prstGeom prst="rect">
            <a:avLst/>
          </a:prstGeom>
          <a:solidFill>
            <a:srgbClr val="FF000F">
              <a:alpha val="50195"/>
            </a:srgbClr>
          </a:solidFill>
        </p:spPr>
        <p:txBody>
          <a:bodyPr vert="horz" wrap="square" lIns="0" tIns="51435" rIns="0" bIns="0" rtlCol="0">
            <a:spAutoFit/>
          </a:bodyPr>
          <a:lstStyle/>
          <a:p>
            <a:pPr marL="48895">
              <a:lnSpc>
                <a:spcPct val="100000"/>
              </a:lnSpc>
              <a:spcBef>
                <a:spcPts val="405"/>
              </a:spcBef>
            </a:pPr>
            <a:r>
              <a:rPr sz="1250" b="1" spc="-70" dirty="0">
                <a:solidFill>
                  <a:srgbClr val="333333"/>
                </a:solidFill>
                <a:latin typeface="Segoe UI"/>
                <a:cs typeface="Segoe UI"/>
              </a:rPr>
              <a:t>Dados </a:t>
            </a:r>
            <a:r>
              <a:rPr sz="1250" b="1" spc="-85" dirty="0">
                <a:solidFill>
                  <a:srgbClr val="333333"/>
                </a:solidFill>
                <a:latin typeface="Segoe UI"/>
                <a:cs typeface="Segoe UI"/>
              </a:rPr>
              <a:t>em </a:t>
            </a:r>
            <a:r>
              <a:rPr sz="1250" b="1" spc="-80" dirty="0">
                <a:solidFill>
                  <a:srgbClr val="333333"/>
                </a:solidFill>
                <a:latin typeface="Segoe UI"/>
                <a:cs typeface="Segoe UI"/>
              </a:rPr>
              <a:t>fase </a:t>
            </a:r>
            <a:r>
              <a:rPr sz="1250" b="1" spc="-65" dirty="0">
                <a:solidFill>
                  <a:srgbClr val="333333"/>
                </a:solidFill>
                <a:latin typeface="Segoe UI"/>
                <a:cs typeface="Segoe UI"/>
              </a:rPr>
              <a:t>de</a:t>
            </a:r>
            <a:r>
              <a:rPr sz="1250" b="1" spc="200" dirty="0">
                <a:solidFill>
                  <a:srgbClr val="333333"/>
                </a:solidFill>
                <a:latin typeface="Segoe UI"/>
                <a:cs typeface="Segoe UI"/>
              </a:rPr>
              <a:t> </a:t>
            </a:r>
            <a:r>
              <a:rPr sz="1250" b="1" spc="-70" dirty="0">
                <a:solidFill>
                  <a:srgbClr val="333333"/>
                </a:solidFill>
                <a:latin typeface="Segoe UI"/>
                <a:cs typeface="Segoe UI"/>
              </a:rPr>
              <a:t>consolidação</a:t>
            </a:r>
            <a:endParaRPr sz="1250">
              <a:latin typeface="Segoe UI"/>
              <a:cs typeface="Segoe UI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152400" y="152400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0" y="0"/>
                </a:moveTo>
                <a:lnTo>
                  <a:pt x="165100" y="0"/>
                </a:lnTo>
                <a:lnTo>
                  <a:pt x="165100" y="165100"/>
                </a:lnTo>
                <a:lnTo>
                  <a:pt x="0" y="165100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25"/>
              </a:spcBef>
            </a:pPr>
            <a:r>
              <a:rPr spc="10" dirty="0"/>
              <a:t>Notificações de Produto por</a:t>
            </a:r>
            <a:r>
              <a:rPr spc="-55" dirty="0"/>
              <a:t> </a:t>
            </a:r>
            <a:r>
              <a:rPr spc="10" dirty="0"/>
              <a:t>Usuário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75106" y="1663593"/>
            <a:ext cx="1382395" cy="2032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150" spc="5" dirty="0">
                <a:latin typeface="Segoe UI"/>
                <a:cs typeface="Segoe UI"/>
              </a:rPr>
              <a:t>Silvia Kazue</a:t>
            </a:r>
            <a:r>
              <a:rPr sz="1150" spc="-45" dirty="0">
                <a:latin typeface="Segoe UI"/>
                <a:cs typeface="Segoe UI"/>
              </a:rPr>
              <a:t> </a:t>
            </a:r>
            <a:r>
              <a:rPr sz="1150" spc="5" dirty="0">
                <a:latin typeface="Segoe UI"/>
                <a:cs typeface="Segoe UI"/>
              </a:rPr>
              <a:t>Missawa</a:t>
            </a:r>
            <a:endParaRPr sz="1150">
              <a:latin typeface="Segoe UI"/>
              <a:cs typeface="Segoe U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4473" y="5857978"/>
            <a:ext cx="2172970" cy="160147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51130">
              <a:lnSpc>
                <a:spcPct val="100000"/>
              </a:lnSpc>
              <a:spcBef>
                <a:spcPts val="114"/>
              </a:spcBef>
            </a:pPr>
            <a:r>
              <a:rPr sz="1150" spc="5" dirty="0">
                <a:latin typeface="Segoe UI"/>
                <a:cs typeface="Segoe UI"/>
              </a:rPr>
              <a:t>Lucymeire Cristina Santos</a:t>
            </a:r>
            <a:r>
              <a:rPr sz="1150" spc="-35" dirty="0">
                <a:latin typeface="Segoe UI"/>
                <a:cs typeface="Segoe UI"/>
              </a:rPr>
              <a:t> </a:t>
            </a:r>
            <a:r>
              <a:rPr sz="1150" spc="5" dirty="0">
                <a:latin typeface="Segoe UI"/>
                <a:cs typeface="Segoe UI"/>
              </a:rPr>
              <a:t>Silva</a:t>
            </a:r>
            <a:endParaRPr sz="1150">
              <a:latin typeface="Segoe UI"/>
              <a:cs typeface="Segoe UI"/>
            </a:endParaRPr>
          </a:p>
          <a:p>
            <a:pPr marL="562610" marR="5080" indent="-523875">
              <a:lnSpc>
                <a:spcPct val="199400"/>
              </a:lnSpc>
            </a:pPr>
            <a:r>
              <a:rPr sz="1150" spc="-15" dirty="0">
                <a:latin typeface="Segoe UI"/>
                <a:cs typeface="Segoe UI"/>
              </a:rPr>
              <a:t>NATALIA </a:t>
            </a:r>
            <a:r>
              <a:rPr sz="1150" spc="10" dirty="0">
                <a:latin typeface="Segoe UI"/>
                <a:cs typeface="Segoe UI"/>
              </a:rPr>
              <a:t>DAMAZIO</a:t>
            </a:r>
            <a:r>
              <a:rPr sz="1150" spc="-65" dirty="0">
                <a:latin typeface="Segoe UI"/>
                <a:cs typeface="Segoe UI"/>
              </a:rPr>
              <a:t> </a:t>
            </a:r>
            <a:r>
              <a:rPr sz="1150" spc="10" dirty="0">
                <a:latin typeface="Segoe UI"/>
                <a:cs typeface="Segoe UI"/>
              </a:rPr>
              <a:t>FERNANDES  </a:t>
            </a:r>
            <a:r>
              <a:rPr sz="1150" spc="5" dirty="0">
                <a:latin typeface="Segoe UI"/>
                <a:cs typeface="Segoe UI"/>
              </a:rPr>
              <a:t>ALINE </a:t>
            </a:r>
            <a:r>
              <a:rPr sz="1150" dirty="0">
                <a:latin typeface="Segoe UI"/>
                <a:cs typeface="Segoe UI"/>
              </a:rPr>
              <a:t>MIGLIACCI</a:t>
            </a:r>
            <a:r>
              <a:rPr sz="1150" spc="-50" dirty="0">
                <a:latin typeface="Segoe UI"/>
                <a:cs typeface="Segoe UI"/>
              </a:rPr>
              <a:t> </a:t>
            </a:r>
            <a:r>
              <a:rPr sz="1150" spc="5" dirty="0">
                <a:latin typeface="Segoe UI"/>
                <a:cs typeface="Segoe UI"/>
              </a:rPr>
              <a:t>VIEIRA</a:t>
            </a:r>
            <a:endParaRPr sz="1150">
              <a:latin typeface="Segoe UI"/>
              <a:cs typeface="Segoe UI"/>
            </a:endParaRPr>
          </a:p>
          <a:p>
            <a:pPr marL="446405" marR="5080" indent="-433705">
              <a:lnSpc>
                <a:spcPct val="199400"/>
              </a:lnSpc>
            </a:pPr>
            <a:r>
              <a:rPr sz="1150" spc="5" dirty="0">
                <a:latin typeface="Segoe UI"/>
                <a:cs typeface="Segoe UI"/>
              </a:rPr>
              <a:t>JEAN FRANÇOIS JULES</a:t>
            </a:r>
            <a:r>
              <a:rPr sz="1150" spc="-45" dirty="0">
                <a:latin typeface="Segoe UI"/>
                <a:cs typeface="Segoe UI"/>
              </a:rPr>
              <a:t> </a:t>
            </a:r>
            <a:r>
              <a:rPr sz="1150" spc="5" dirty="0">
                <a:latin typeface="Segoe UI"/>
                <a:cs typeface="Segoe UI"/>
              </a:rPr>
              <a:t>TEISSEIRE  </a:t>
            </a:r>
            <a:r>
              <a:rPr sz="1150" spc="-10" dirty="0">
                <a:latin typeface="Segoe UI"/>
                <a:cs typeface="Segoe UI"/>
              </a:rPr>
              <a:t>LIDYA </a:t>
            </a:r>
            <a:r>
              <a:rPr sz="1150" spc="10" dirty="0">
                <a:latin typeface="Segoe UI"/>
                <a:cs typeface="Segoe UI"/>
              </a:rPr>
              <a:t>MARA </a:t>
            </a:r>
            <a:r>
              <a:rPr sz="1150" spc="-20" dirty="0">
                <a:latin typeface="Segoe UI"/>
                <a:cs typeface="Segoe UI"/>
              </a:rPr>
              <a:t>SILVA</a:t>
            </a:r>
            <a:r>
              <a:rPr sz="1150" spc="-80" dirty="0">
                <a:latin typeface="Segoe UI"/>
                <a:cs typeface="Segoe UI"/>
              </a:rPr>
              <a:t> </a:t>
            </a:r>
            <a:r>
              <a:rPr sz="1150" spc="-15" dirty="0">
                <a:latin typeface="Segoe UI"/>
                <a:cs typeface="Segoe UI"/>
              </a:rPr>
              <a:t>COSTA</a:t>
            </a:r>
            <a:endParaRPr sz="1150">
              <a:latin typeface="Segoe UI"/>
              <a:cs typeface="Segoe U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733221" y="1637222"/>
            <a:ext cx="9760585" cy="276860"/>
          </a:xfrm>
          <a:custGeom>
            <a:avLst/>
            <a:gdLst/>
            <a:ahLst/>
            <a:cxnLst/>
            <a:rect l="l" t="t" r="r" b="b"/>
            <a:pathLst>
              <a:path w="9760585" h="276860">
                <a:moveTo>
                  <a:pt x="0" y="0"/>
                </a:moveTo>
                <a:lnTo>
                  <a:pt x="9760491" y="0"/>
                </a:lnTo>
                <a:lnTo>
                  <a:pt x="9760491" y="276544"/>
                </a:lnTo>
                <a:lnTo>
                  <a:pt x="0" y="276544"/>
                </a:lnTo>
                <a:lnTo>
                  <a:pt x="0" y="0"/>
                </a:lnTo>
                <a:close/>
              </a:path>
            </a:pathLst>
          </a:custGeom>
          <a:solidFill>
            <a:srgbClr val="FC61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733221" y="3384882"/>
            <a:ext cx="1781175" cy="276860"/>
          </a:xfrm>
          <a:custGeom>
            <a:avLst/>
            <a:gdLst/>
            <a:ahLst/>
            <a:cxnLst/>
            <a:rect l="l" t="t" r="r" b="b"/>
            <a:pathLst>
              <a:path w="1781175" h="276860">
                <a:moveTo>
                  <a:pt x="0" y="0"/>
                </a:moveTo>
                <a:lnTo>
                  <a:pt x="1780630" y="0"/>
                </a:lnTo>
                <a:lnTo>
                  <a:pt x="1780630" y="276544"/>
                </a:lnTo>
                <a:lnTo>
                  <a:pt x="0" y="276544"/>
                </a:lnTo>
                <a:lnTo>
                  <a:pt x="0" y="0"/>
                </a:lnTo>
                <a:close/>
              </a:path>
            </a:pathLst>
          </a:custGeom>
          <a:solidFill>
            <a:srgbClr val="FC61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33221" y="5831607"/>
            <a:ext cx="989330" cy="276860"/>
          </a:xfrm>
          <a:custGeom>
            <a:avLst/>
            <a:gdLst/>
            <a:ahLst/>
            <a:cxnLst/>
            <a:rect l="l" t="t" r="r" b="b"/>
            <a:pathLst>
              <a:path w="989329" h="276860">
                <a:moveTo>
                  <a:pt x="0" y="0"/>
                </a:moveTo>
                <a:lnTo>
                  <a:pt x="989238" y="0"/>
                </a:lnTo>
                <a:lnTo>
                  <a:pt x="989238" y="276544"/>
                </a:lnTo>
                <a:lnTo>
                  <a:pt x="0" y="276544"/>
                </a:lnTo>
                <a:lnTo>
                  <a:pt x="0" y="0"/>
                </a:lnTo>
                <a:close/>
              </a:path>
            </a:pathLst>
          </a:custGeom>
          <a:solidFill>
            <a:srgbClr val="FC61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733221" y="6181139"/>
            <a:ext cx="923290" cy="276860"/>
          </a:xfrm>
          <a:custGeom>
            <a:avLst/>
            <a:gdLst/>
            <a:ahLst/>
            <a:cxnLst/>
            <a:rect l="l" t="t" r="r" b="b"/>
            <a:pathLst>
              <a:path w="923289" h="276860">
                <a:moveTo>
                  <a:pt x="0" y="0"/>
                </a:moveTo>
                <a:lnTo>
                  <a:pt x="923289" y="0"/>
                </a:lnTo>
                <a:lnTo>
                  <a:pt x="923289" y="276544"/>
                </a:lnTo>
                <a:lnTo>
                  <a:pt x="0" y="276544"/>
                </a:lnTo>
                <a:lnTo>
                  <a:pt x="0" y="0"/>
                </a:lnTo>
                <a:close/>
              </a:path>
            </a:pathLst>
          </a:custGeom>
          <a:solidFill>
            <a:srgbClr val="FC61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733221" y="6530672"/>
            <a:ext cx="890905" cy="276860"/>
          </a:xfrm>
          <a:custGeom>
            <a:avLst/>
            <a:gdLst/>
            <a:ahLst/>
            <a:cxnLst/>
            <a:rect l="l" t="t" r="r" b="b"/>
            <a:pathLst>
              <a:path w="890904" h="276859">
                <a:moveTo>
                  <a:pt x="0" y="0"/>
                </a:moveTo>
                <a:lnTo>
                  <a:pt x="890315" y="0"/>
                </a:lnTo>
                <a:lnTo>
                  <a:pt x="890315" y="276544"/>
                </a:lnTo>
                <a:lnTo>
                  <a:pt x="0" y="276544"/>
                </a:lnTo>
                <a:lnTo>
                  <a:pt x="0" y="0"/>
                </a:lnTo>
                <a:close/>
              </a:path>
            </a:pathLst>
          </a:custGeom>
          <a:solidFill>
            <a:srgbClr val="FC61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733221" y="6880204"/>
            <a:ext cx="890905" cy="276860"/>
          </a:xfrm>
          <a:custGeom>
            <a:avLst/>
            <a:gdLst/>
            <a:ahLst/>
            <a:cxnLst/>
            <a:rect l="l" t="t" r="r" b="b"/>
            <a:pathLst>
              <a:path w="890904" h="276859">
                <a:moveTo>
                  <a:pt x="0" y="0"/>
                </a:moveTo>
                <a:lnTo>
                  <a:pt x="890315" y="0"/>
                </a:lnTo>
                <a:lnTo>
                  <a:pt x="890315" y="276544"/>
                </a:lnTo>
                <a:lnTo>
                  <a:pt x="0" y="276544"/>
                </a:lnTo>
                <a:lnTo>
                  <a:pt x="0" y="0"/>
                </a:lnTo>
                <a:close/>
              </a:path>
            </a:pathLst>
          </a:custGeom>
          <a:solidFill>
            <a:srgbClr val="FC61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33221" y="7229736"/>
            <a:ext cx="890905" cy="135890"/>
          </a:xfrm>
          <a:custGeom>
            <a:avLst/>
            <a:gdLst/>
            <a:ahLst/>
            <a:cxnLst/>
            <a:rect l="l" t="t" r="r" b="b"/>
            <a:pathLst>
              <a:path w="890904" h="135890">
                <a:moveTo>
                  <a:pt x="0" y="0"/>
                </a:moveTo>
                <a:lnTo>
                  <a:pt x="890315" y="0"/>
                </a:lnTo>
                <a:lnTo>
                  <a:pt x="890315" y="135400"/>
                </a:lnTo>
                <a:lnTo>
                  <a:pt x="0" y="135400"/>
                </a:lnTo>
                <a:lnTo>
                  <a:pt x="0" y="0"/>
                </a:lnTo>
                <a:close/>
              </a:path>
            </a:pathLst>
          </a:custGeom>
          <a:solidFill>
            <a:srgbClr val="FC61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2304184" y="1628176"/>
            <a:ext cx="334645" cy="2787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spc="-30" dirty="0">
                <a:solidFill>
                  <a:srgbClr val="666666"/>
                </a:solidFill>
                <a:latin typeface="Calibri"/>
                <a:cs typeface="Calibri"/>
              </a:rPr>
              <a:t>296</a:t>
            </a:r>
            <a:endParaRPr sz="1650">
              <a:latin typeface="Calibri"/>
              <a:cs typeface="Calibri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923085" y="1950260"/>
          <a:ext cx="5793739" cy="16954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0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1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32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3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58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97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9532"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150" spc="5" dirty="0">
                          <a:latin typeface="Segoe UI"/>
                          <a:cs typeface="Segoe UI"/>
                        </a:rPr>
                        <a:t>Zelita Maria Santos</a:t>
                      </a:r>
                      <a:r>
                        <a:rPr sz="1150" spc="-5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50" dirty="0">
                          <a:latin typeface="Segoe UI"/>
                          <a:cs typeface="Segoe UI"/>
                        </a:rPr>
                        <a:t>Rocha</a:t>
                      </a:r>
                      <a:endParaRPr sz="1150">
                        <a:latin typeface="Segoe UI"/>
                        <a:cs typeface="Segoe UI"/>
                      </a:endParaRPr>
                    </a:p>
                  </a:txBody>
                  <a:tcPr marL="0" marR="0" marT="7747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C615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C615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C615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C615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C615E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50" spc="-30" dirty="0">
                          <a:solidFill>
                            <a:srgbClr val="666666"/>
                          </a:solidFill>
                          <a:latin typeface="Calibri"/>
                          <a:cs typeface="Calibri"/>
                        </a:rPr>
                        <a:t>108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4127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532"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150" dirty="0">
                          <a:latin typeface="Segoe UI"/>
                          <a:cs typeface="Segoe UI"/>
                        </a:rPr>
                        <a:t>Kelvin</a:t>
                      </a:r>
                      <a:r>
                        <a:rPr sz="1150" spc="-5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50" spc="5" dirty="0">
                          <a:latin typeface="Segoe UI"/>
                          <a:cs typeface="Segoe UI"/>
                        </a:rPr>
                        <a:t>Osako</a:t>
                      </a:r>
                      <a:endParaRPr sz="1150">
                        <a:latin typeface="Segoe UI"/>
                        <a:cs typeface="Segoe UI"/>
                      </a:endParaRPr>
                    </a:p>
                  </a:txBody>
                  <a:tcPr marL="0" marR="0" marT="7747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C615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C615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C615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C615E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50" spc="-30" dirty="0">
                          <a:solidFill>
                            <a:srgbClr val="666666"/>
                          </a:solidFill>
                          <a:latin typeface="Calibri"/>
                          <a:cs typeface="Calibri"/>
                        </a:rPr>
                        <a:t>86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4127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532"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150" spc="5" dirty="0">
                          <a:latin typeface="Segoe UI"/>
                          <a:cs typeface="Segoe UI"/>
                        </a:rPr>
                        <a:t>Matheus Viotto</a:t>
                      </a:r>
                      <a:r>
                        <a:rPr sz="1150" spc="-4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50" spc="5" dirty="0">
                          <a:latin typeface="Segoe UI"/>
                          <a:cs typeface="Segoe UI"/>
                        </a:rPr>
                        <a:t>Bezerra</a:t>
                      </a:r>
                      <a:endParaRPr sz="1150">
                        <a:latin typeface="Segoe UI"/>
                        <a:cs typeface="Segoe UI"/>
                      </a:endParaRPr>
                    </a:p>
                  </a:txBody>
                  <a:tcPr marL="0" marR="0" marT="7747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C615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C615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C615E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50" spc="-30" dirty="0">
                          <a:solidFill>
                            <a:srgbClr val="666666"/>
                          </a:solidFill>
                          <a:latin typeface="Calibri"/>
                          <a:cs typeface="Calibri"/>
                        </a:rPr>
                        <a:t>68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4127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532"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150" spc="-5" dirty="0">
                          <a:latin typeface="Segoe UI"/>
                          <a:cs typeface="Segoe UI"/>
                        </a:rPr>
                        <a:t>WANDA</a:t>
                      </a:r>
                      <a:r>
                        <a:rPr sz="1150" spc="-9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50" spc="5" dirty="0">
                          <a:latin typeface="Segoe UI"/>
                          <a:cs typeface="Segoe UI"/>
                        </a:rPr>
                        <a:t>ANGELON</a:t>
                      </a:r>
                      <a:endParaRPr sz="1150">
                        <a:latin typeface="Segoe UI"/>
                        <a:cs typeface="Segoe UI"/>
                      </a:endParaRPr>
                    </a:p>
                  </a:txBody>
                  <a:tcPr marL="0" marR="0" marT="7747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C615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C615E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50" spc="15" dirty="0">
                          <a:solidFill>
                            <a:srgbClr val="666666"/>
                          </a:solidFill>
                          <a:latin typeface="Calibri"/>
                          <a:cs typeface="Calibri"/>
                        </a:rPr>
                        <a:t>57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4127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325"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150" spc="-20" dirty="0">
                          <a:latin typeface="Segoe UI"/>
                          <a:cs typeface="Segoe UI"/>
                        </a:rPr>
                        <a:t>PAULO</a:t>
                      </a:r>
                      <a:r>
                        <a:rPr sz="1150" spc="-6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50" spc="5" dirty="0">
                          <a:latin typeface="Segoe UI"/>
                          <a:cs typeface="Segoe UI"/>
                        </a:rPr>
                        <a:t>FRIEDRICH</a:t>
                      </a:r>
                      <a:endParaRPr sz="1150">
                        <a:latin typeface="Segoe UI"/>
                        <a:cs typeface="Segoe UI"/>
                      </a:endParaRPr>
                    </a:p>
                  </a:txBody>
                  <a:tcPr marL="0" marR="0" marT="7747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C615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78740">
                        <a:lnSpc>
                          <a:spcPts val="1914"/>
                        </a:lnSpc>
                        <a:spcBef>
                          <a:spcPts val="325"/>
                        </a:spcBef>
                      </a:pPr>
                      <a:r>
                        <a:rPr sz="1650" spc="15" dirty="0">
                          <a:solidFill>
                            <a:srgbClr val="666666"/>
                          </a:solidFill>
                          <a:latin typeface="Calibri"/>
                          <a:cs typeface="Calibri"/>
                        </a:rPr>
                        <a:t>54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4127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796873" y="3761767"/>
          <a:ext cx="3977640" cy="19811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85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5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9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5685">
                <a:tc>
                  <a:txBody>
                    <a:bodyPr/>
                    <a:lstStyle/>
                    <a:p>
                      <a:pPr marR="122999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150" spc="5" dirty="0">
                          <a:latin typeface="Segoe UI"/>
                          <a:cs typeface="Segoe UI"/>
                        </a:rPr>
                        <a:t>Mariane Zanetti</a:t>
                      </a:r>
                      <a:r>
                        <a:rPr sz="1150" spc="-3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50" spc="5" dirty="0">
                          <a:latin typeface="Segoe UI"/>
                          <a:cs typeface="Segoe UI"/>
                        </a:rPr>
                        <a:t>Schabatura</a:t>
                      </a:r>
                      <a:endParaRPr sz="1150">
                        <a:latin typeface="Segoe UI"/>
                        <a:cs typeface="Segoe UI"/>
                      </a:endParaRPr>
                    </a:p>
                  </a:txBody>
                  <a:tcPr marL="0" marR="0" marT="13335" marB="0"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FC615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FC615E"/>
                    </a:solidFill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1800"/>
                        </a:lnSpc>
                      </a:pPr>
                      <a:r>
                        <a:rPr sz="1650" spc="15" dirty="0">
                          <a:solidFill>
                            <a:srgbClr val="666666"/>
                          </a:solidFill>
                          <a:latin typeface="Calibri"/>
                          <a:cs typeface="Calibri"/>
                        </a:rPr>
                        <a:t>52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532">
                <a:tc>
                  <a:txBody>
                    <a:bodyPr/>
                    <a:lstStyle/>
                    <a:p>
                      <a:pPr marR="1229995" algn="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150" spc="5" dirty="0">
                          <a:latin typeface="Segoe UI"/>
                          <a:cs typeface="Segoe UI"/>
                        </a:rPr>
                        <a:t>Ana </a:t>
                      </a:r>
                      <a:r>
                        <a:rPr sz="1150" dirty="0">
                          <a:latin typeface="Segoe UI"/>
                          <a:cs typeface="Segoe UI"/>
                        </a:rPr>
                        <a:t>Paula Rodrigues</a:t>
                      </a:r>
                      <a:r>
                        <a:rPr sz="1150" spc="-3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50" spc="5" dirty="0">
                          <a:latin typeface="Segoe UI"/>
                          <a:cs typeface="Segoe UI"/>
                        </a:rPr>
                        <a:t>Viana</a:t>
                      </a:r>
                      <a:endParaRPr sz="1150">
                        <a:latin typeface="Segoe UI"/>
                        <a:cs typeface="Segoe UI"/>
                      </a:endParaRPr>
                    </a:p>
                  </a:txBody>
                  <a:tcPr marL="0" marR="0" marT="77470" marB="0"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FC615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50" dirty="0">
                          <a:solidFill>
                            <a:srgbClr val="666666"/>
                          </a:solidFill>
                          <a:latin typeface="Calibri"/>
                          <a:cs typeface="Calibri"/>
                        </a:rPr>
                        <a:t>45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41275" marB="0">
                    <a:lnT w="762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532">
                <a:tc>
                  <a:txBody>
                    <a:bodyPr/>
                    <a:lstStyle/>
                    <a:p>
                      <a:pPr marR="1229995" algn="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150" spc="5" dirty="0">
                          <a:latin typeface="Segoe UI"/>
                          <a:cs typeface="Segoe UI"/>
                        </a:rPr>
                        <a:t>Claiton</a:t>
                      </a:r>
                      <a:r>
                        <a:rPr sz="1150" spc="-6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50" spc="5" dirty="0">
                          <a:latin typeface="Segoe UI"/>
                          <a:cs typeface="Segoe UI"/>
                        </a:rPr>
                        <a:t>Endler</a:t>
                      </a:r>
                      <a:endParaRPr sz="1150">
                        <a:latin typeface="Segoe UI"/>
                        <a:cs typeface="Segoe UI"/>
                      </a:endParaRPr>
                    </a:p>
                  </a:txBody>
                  <a:tcPr marL="0" marR="0" marT="77470" marB="0">
                    <a:lnT w="762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76200">
                      <a:solidFill>
                        <a:srgbClr val="FFFFFF"/>
                      </a:solidFill>
                      <a:prstDash val="solid"/>
                    </a:lnT>
                    <a:solidFill>
                      <a:srgbClr val="FC615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50" dirty="0">
                          <a:solidFill>
                            <a:srgbClr val="666666"/>
                          </a:solidFill>
                          <a:latin typeface="Calibri"/>
                          <a:cs typeface="Calibri"/>
                        </a:rPr>
                        <a:t>45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4127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532">
                <a:tc>
                  <a:txBody>
                    <a:bodyPr/>
                    <a:lstStyle/>
                    <a:p>
                      <a:pPr marR="1229995" algn="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150" spc="5" dirty="0">
                          <a:latin typeface="Segoe UI"/>
                          <a:cs typeface="Segoe UI"/>
                        </a:rPr>
                        <a:t>Fernanda Zim</a:t>
                      </a:r>
                      <a:r>
                        <a:rPr sz="1150" spc="-4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50" spc="5" dirty="0">
                          <a:latin typeface="Segoe UI"/>
                          <a:cs typeface="Segoe UI"/>
                        </a:rPr>
                        <a:t>Branco</a:t>
                      </a:r>
                      <a:endParaRPr sz="1150">
                        <a:latin typeface="Segoe UI"/>
                        <a:cs typeface="Segoe UI"/>
                      </a:endParaRPr>
                    </a:p>
                  </a:txBody>
                  <a:tcPr marL="0" marR="0" marT="77470" marB="0"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50" spc="15" dirty="0">
                          <a:solidFill>
                            <a:srgbClr val="666666"/>
                          </a:solidFill>
                          <a:latin typeface="Calibri"/>
                          <a:cs typeface="Calibri"/>
                        </a:rPr>
                        <a:t>35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4127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532">
                <a:tc>
                  <a:txBody>
                    <a:bodyPr/>
                    <a:lstStyle/>
                    <a:p>
                      <a:pPr marR="1229995" algn="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150" spc="5" dirty="0">
                          <a:latin typeface="Segoe UI"/>
                          <a:cs typeface="Segoe UI"/>
                        </a:rPr>
                        <a:t>Lilian Massini</a:t>
                      </a:r>
                      <a:r>
                        <a:rPr sz="1150" spc="-5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50" spc="5" dirty="0">
                          <a:latin typeface="Segoe UI"/>
                          <a:cs typeface="Segoe UI"/>
                        </a:rPr>
                        <a:t>Mozini</a:t>
                      </a:r>
                      <a:endParaRPr sz="1150">
                        <a:latin typeface="Segoe UI"/>
                        <a:cs typeface="Segoe UI"/>
                      </a:endParaRPr>
                    </a:p>
                  </a:txBody>
                  <a:tcPr marL="0" marR="0" marT="77470" marB="0"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50" spc="-30" dirty="0">
                          <a:solidFill>
                            <a:srgbClr val="666666"/>
                          </a:solidFill>
                          <a:latin typeface="Calibri"/>
                          <a:cs typeface="Calibri"/>
                        </a:rPr>
                        <a:t>34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4127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325">
                <a:tc>
                  <a:txBody>
                    <a:bodyPr/>
                    <a:lstStyle/>
                    <a:p>
                      <a:pPr marR="1229995" algn="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150" spc="5" dirty="0">
                          <a:latin typeface="Segoe UI"/>
                          <a:cs typeface="Segoe UI"/>
                        </a:rPr>
                        <a:t>Helen Aparecida de</a:t>
                      </a:r>
                      <a:r>
                        <a:rPr sz="1150" spc="-4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50" spc="5" dirty="0">
                          <a:latin typeface="Segoe UI"/>
                          <a:cs typeface="Segoe UI"/>
                        </a:rPr>
                        <a:t>Oliveira</a:t>
                      </a:r>
                      <a:endParaRPr sz="1150">
                        <a:latin typeface="Segoe UI"/>
                        <a:cs typeface="Segoe UI"/>
                      </a:endParaRPr>
                    </a:p>
                  </a:txBody>
                  <a:tcPr marL="0" marR="0" marT="77470" marB="0">
                    <a:lnT w="762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914"/>
                        </a:lnSpc>
                        <a:spcBef>
                          <a:spcPts val="325"/>
                        </a:spcBef>
                      </a:pPr>
                      <a:r>
                        <a:rPr sz="1650" spc="-30" dirty="0">
                          <a:solidFill>
                            <a:srgbClr val="666666"/>
                          </a:solidFill>
                          <a:latin typeface="Calibri"/>
                          <a:cs typeface="Calibri"/>
                        </a:rPr>
                        <a:t>32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4127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" name="object 15"/>
          <p:cNvSpPr txBox="1"/>
          <p:nvPr/>
        </p:nvSpPr>
        <p:spPr>
          <a:xfrm>
            <a:off x="3788807" y="5822562"/>
            <a:ext cx="231775" cy="2787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spc="-30" dirty="0">
                <a:solidFill>
                  <a:srgbClr val="666666"/>
                </a:solidFill>
                <a:latin typeface="Calibri"/>
                <a:cs typeface="Calibri"/>
              </a:rPr>
              <a:t>30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722857" y="6172094"/>
            <a:ext cx="231775" cy="2787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spc="-30" dirty="0">
                <a:solidFill>
                  <a:srgbClr val="666666"/>
                </a:solidFill>
                <a:latin typeface="Calibri"/>
                <a:cs typeface="Calibri"/>
              </a:rPr>
              <a:t>28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689882" y="6521625"/>
            <a:ext cx="231775" cy="2787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spc="-30" dirty="0">
                <a:solidFill>
                  <a:srgbClr val="666666"/>
                </a:solidFill>
                <a:latin typeface="Calibri"/>
                <a:cs typeface="Calibri"/>
              </a:rPr>
              <a:t>27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689882" y="6871158"/>
            <a:ext cx="231775" cy="2787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spc="-30" dirty="0">
                <a:solidFill>
                  <a:srgbClr val="666666"/>
                </a:solidFill>
                <a:latin typeface="Calibri"/>
                <a:cs typeface="Calibri"/>
              </a:rPr>
              <a:t>27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689882" y="7141767"/>
            <a:ext cx="231775" cy="2787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spc="-30" dirty="0">
                <a:solidFill>
                  <a:srgbClr val="666666"/>
                </a:solidFill>
                <a:latin typeface="Calibri"/>
                <a:cs typeface="Calibri"/>
              </a:rPr>
              <a:t>27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8491475" y="4041283"/>
            <a:ext cx="2351405" cy="2698750"/>
          </a:xfrm>
          <a:custGeom>
            <a:avLst/>
            <a:gdLst/>
            <a:ahLst/>
            <a:cxnLst/>
            <a:rect l="l" t="t" r="r" b="b"/>
            <a:pathLst>
              <a:path w="2351404" h="2698750">
                <a:moveTo>
                  <a:pt x="989096" y="2698689"/>
                </a:moveTo>
                <a:lnTo>
                  <a:pt x="933191" y="2696924"/>
                </a:lnTo>
                <a:lnTo>
                  <a:pt x="877504" y="2692846"/>
                </a:lnTo>
                <a:lnTo>
                  <a:pt x="822034" y="2686453"/>
                </a:lnTo>
                <a:lnTo>
                  <a:pt x="766781" y="2677746"/>
                </a:lnTo>
                <a:lnTo>
                  <a:pt x="711935" y="2666759"/>
                </a:lnTo>
                <a:lnTo>
                  <a:pt x="657685" y="2653525"/>
                </a:lnTo>
                <a:lnTo>
                  <a:pt x="604031" y="2638046"/>
                </a:lnTo>
                <a:lnTo>
                  <a:pt x="550973" y="2620319"/>
                </a:lnTo>
                <a:lnTo>
                  <a:pt x="498692" y="2600411"/>
                </a:lnTo>
                <a:lnTo>
                  <a:pt x="447369" y="2578387"/>
                </a:lnTo>
                <a:lnTo>
                  <a:pt x="397005" y="2554245"/>
                </a:lnTo>
                <a:lnTo>
                  <a:pt x="347598" y="2527986"/>
                </a:lnTo>
                <a:lnTo>
                  <a:pt x="299318" y="2499704"/>
                </a:lnTo>
                <a:lnTo>
                  <a:pt x="252333" y="2469493"/>
                </a:lnTo>
                <a:lnTo>
                  <a:pt x="206641" y="2437352"/>
                </a:lnTo>
                <a:lnTo>
                  <a:pt x="162244" y="2403282"/>
                </a:lnTo>
                <a:lnTo>
                  <a:pt x="119291" y="2367403"/>
                </a:lnTo>
                <a:lnTo>
                  <a:pt x="77932" y="2329835"/>
                </a:lnTo>
                <a:lnTo>
                  <a:pt x="38169" y="2290578"/>
                </a:lnTo>
                <a:lnTo>
                  <a:pt x="0" y="2249633"/>
                </a:lnTo>
                <a:lnTo>
                  <a:pt x="1003685" y="1349384"/>
                </a:lnTo>
                <a:lnTo>
                  <a:pt x="1003685" y="0"/>
                </a:lnTo>
                <a:lnTo>
                  <a:pt x="1059606" y="1158"/>
                </a:lnTo>
                <a:lnTo>
                  <a:pt x="1115334" y="4632"/>
                </a:lnTo>
                <a:lnTo>
                  <a:pt x="1170870" y="10423"/>
                </a:lnTo>
                <a:lnTo>
                  <a:pt x="1226213" y="18530"/>
                </a:lnTo>
                <a:lnTo>
                  <a:pt x="1281175" y="28922"/>
                </a:lnTo>
                <a:lnTo>
                  <a:pt x="1335565" y="41566"/>
                </a:lnTo>
                <a:lnTo>
                  <a:pt x="1389383" y="56463"/>
                </a:lnTo>
                <a:lnTo>
                  <a:pt x="1442630" y="73613"/>
                </a:lnTo>
                <a:lnTo>
                  <a:pt x="1495123" y="92953"/>
                </a:lnTo>
                <a:lnTo>
                  <a:pt x="1546681" y="114420"/>
                </a:lnTo>
                <a:lnTo>
                  <a:pt x="1597303" y="138014"/>
                </a:lnTo>
                <a:lnTo>
                  <a:pt x="1646991" y="163736"/>
                </a:lnTo>
                <a:lnTo>
                  <a:pt x="1695574" y="191492"/>
                </a:lnTo>
                <a:lnTo>
                  <a:pt x="1742883" y="221192"/>
                </a:lnTo>
                <a:lnTo>
                  <a:pt x="1788920" y="252836"/>
                </a:lnTo>
                <a:lnTo>
                  <a:pt x="1833683" y="286422"/>
                </a:lnTo>
                <a:lnTo>
                  <a:pt x="1877021" y="321834"/>
                </a:lnTo>
                <a:lnTo>
                  <a:pt x="1918783" y="358951"/>
                </a:lnTo>
                <a:lnTo>
                  <a:pt x="1958969" y="397774"/>
                </a:lnTo>
                <a:lnTo>
                  <a:pt x="1997579" y="438304"/>
                </a:lnTo>
                <a:lnTo>
                  <a:pt x="2034482" y="480397"/>
                </a:lnTo>
                <a:lnTo>
                  <a:pt x="2069550" y="523912"/>
                </a:lnTo>
                <a:lnTo>
                  <a:pt x="2102781" y="568849"/>
                </a:lnTo>
                <a:lnTo>
                  <a:pt x="2134177" y="615208"/>
                </a:lnTo>
                <a:lnTo>
                  <a:pt x="2163632" y="662827"/>
                </a:lnTo>
                <a:lnTo>
                  <a:pt x="2191042" y="711545"/>
                </a:lnTo>
                <a:lnTo>
                  <a:pt x="2216406" y="761361"/>
                </a:lnTo>
                <a:lnTo>
                  <a:pt x="2239726" y="812276"/>
                </a:lnTo>
                <a:lnTo>
                  <a:pt x="2260924" y="864114"/>
                </a:lnTo>
                <a:lnTo>
                  <a:pt x="2279923" y="916696"/>
                </a:lnTo>
                <a:lnTo>
                  <a:pt x="2296724" y="970024"/>
                </a:lnTo>
                <a:lnTo>
                  <a:pt x="2311327" y="1024097"/>
                </a:lnTo>
                <a:lnTo>
                  <a:pt x="2323685" y="1078728"/>
                </a:lnTo>
                <a:lnTo>
                  <a:pt x="2333752" y="1133731"/>
                </a:lnTo>
                <a:lnTo>
                  <a:pt x="2341528" y="1189106"/>
                </a:lnTo>
                <a:lnTo>
                  <a:pt x="2347013" y="1244852"/>
                </a:lnTo>
                <a:lnTo>
                  <a:pt x="2350192" y="1300777"/>
                </a:lnTo>
                <a:lnTo>
                  <a:pt x="2351050" y="1356689"/>
                </a:lnTo>
                <a:lnTo>
                  <a:pt x="2349587" y="1412590"/>
                </a:lnTo>
                <a:lnTo>
                  <a:pt x="2345804" y="1468477"/>
                </a:lnTo>
                <a:lnTo>
                  <a:pt x="2339716" y="1524160"/>
                </a:lnTo>
                <a:lnTo>
                  <a:pt x="2331342" y="1579447"/>
                </a:lnTo>
                <a:lnTo>
                  <a:pt x="2320681" y="1634338"/>
                </a:lnTo>
                <a:lnTo>
                  <a:pt x="2307733" y="1688832"/>
                </a:lnTo>
                <a:lnTo>
                  <a:pt x="2292546" y="1742743"/>
                </a:lnTo>
                <a:lnTo>
                  <a:pt x="2275170" y="1795886"/>
                </a:lnTo>
                <a:lnTo>
                  <a:pt x="2255603" y="1848259"/>
                </a:lnTo>
                <a:lnTo>
                  <a:pt x="2233846" y="1899863"/>
                </a:lnTo>
                <a:lnTo>
                  <a:pt x="2209978" y="1950523"/>
                </a:lnTo>
                <a:lnTo>
                  <a:pt x="2184076" y="2000061"/>
                </a:lnTo>
                <a:lnTo>
                  <a:pt x="2156141" y="2048479"/>
                </a:lnTo>
                <a:lnTo>
                  <a:pt x="2126173" y="2095776"/>
                </a:lnTo>
                <a:lnTo>
                  <a:pt x="2094278" y="2141792"/>
                </a:lnTo>
                <a:lnTo>
                  <a:pt x="2060562" y="2186366"/>
                </a:lnTo>
                <a:lnTo>
                  <a:pt x="2025026" y="2229498"/>
                </a:lnTo>
                <a:lnTo>
                  <a:pt x="1987670" y="2271189"/>
                </a:lnTo>
                <a:lnTo>
                  <a:pt x="1948624" y="2311297"/>
                </a:lnTo>
                <a:lnTo>
                  <a:pt x="1908021" y="2349682"/>
                </a:lnTo>
                <a:lnTo>
                  <a:pt x="1865860" y="2386344"/>
                </a:lnTo>
                <a:lnTo>
                  <a:pt x="1822141" y="2421284"/>
                </a:lnTo>
                <a:lnTo>
                  <a:pt x="1777018" y="2454383"/>
                </a:lnTo>
                <a:lnTo>
                  <a:pt x="1730642" y="2485525"/>
                </a:lnTo>
                <a:lnTo>
                  <a:pt x="1683014" y="2514710"/>
                </a:lnTo>
                <a:lnTo>
                  <a:pt x="1634134" y="2541939"/>
                </a:lnTo>
                <a:lnTo>
                  <a:pt x="1584171" y="2567120"/>
                </a:lnTo>
                <a:lnTo>
                  <a:pt x="1533296" y="2590163"/>
                </a:lnTo>
                <a:lnTo>
                  <a:pt x="1481510" y="2611070"/>
                </a:lnTo>
                <a:lnTo>
                  <a:pt x="1428810" y="2629840"/>
                </a:lnTo>
                <a:lnTo>
                  <a:pt x="1375382" y="2646411"/>
                </a:lnTo>
                <a:lnTo>
                  <a:pt x="1321405" y="2660723"/>
                </a:lnTo>
                <a:lnTo>
                  <a:pt x="1266882" y="2672777"/>
                </a:lnTo>
                <a:lnTo>
                  <a:pt x="1211811" y="2682572"/>
                </a:lnTo>
                <a:lnTo>
                  <a:pt x="1156383" y="2690079"/>
                </a:lnTo>
                <a:lnTo>
                  <a:pt x="1100788" y="2695267"/>
                </a:lnTo>
                <a:lnTo>
                  <a:pt x="1045025" y="2698137"/>
                </a:lnTo>
                <a:lnTo>
                  <a:pt x="989096" y="2698689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147808" y="4575492"/>
            <a:ext cx="1347470" cy="1715770"/>
          </a:xfrm>
          <a:custGeom>
            <a:avLst/>
            <a:gdLst/>
            <a:ahLst/>
            <a:cxnLst/>
            <a:rect l="l" t="t" r="r" b="b"/>
            <a:pathLst>
              <a:path w="1347470" h="1715770">
                <a:moveTo>
                  <a:pt x="343667" y="1715424"/>
                </a:moveTo>
                <a:lnTo>
                  <a:pt x="313240" y="1680202"/>
                </a:lnTo>
                <a:lnTo>
                  <a:pt x="284096" y="1644015"/>
                </a:lnTo>
                <a:lnTo>
                  <a:pt x="256234" y="1606863"/>
                </a:lnTo>
                <a:lnTo>
                  <a:pt x="229653" y="1568747"/>
                </a:lnTo>
                <a:lnTo>
                  <a:pt x="204355" y="1529667"/>
                </a:lnTo>
                <a:lnTo>
                  <a:pt x="180412" y="1489740"/>
                </a:lnTo>
                <a:lnTo>
                  <a:pt x="157898" y="1449082"/>
                </a:lnTo>
                <a:lnTo>
                  <a:pt x="136811" y="1407695"/>
                </a:lnTo>
                <a:lnTo>
                  <a:pt x="117153" y="1365578"/>
                </a:lnTo>
                <a:lnTo>
                  <a:pt x="98923" y="1322731"/>
                </a:lnTo>
                <a:lnTo>
                  <a:pt x="82173" y="1279283"/>
                </a:lnTo>
                <a:lnTo>
                  <a:pt x="66956" y="1235360"/>
                </a:lnTo>
                <a:lnTo>
                  <a:pt x="53270" y="1190964"/>
                </a:lnTo>
                <a:lnTo>
                  <a:pt x="41117" y="1146095"/>
                </a:lnTo>
                <a:lnTo>
                  <a:pt x="30496" y="1100751"/>
                </a:lnTo>
                <a:lnTo>
                  <a:pt x="21436" y="1055069"/>
                </a:lnTo>
                <a:lnTo>
                  <a:pt x="13966" y="1009184"/>
                </a:lnTo>
                <a:lnTo>
                  <a:pt x="8087" y="963095"/>
                </a:lnTo>
                <a:lnTo>
                  <a:pt x="3799" y="916802"/>
                </a:lnTo>
                <a:lnTo>
                  <a:pt x="1101" y="870306"/>
                </a:lnTo>
                <a:lnTo>
                  <a:pt x="0" y="823745"/>
                </a:lnTo>
                <a:lnTo>
                  <a:pt x="500" y="777257"/>
                </a:lnTo>
                <a:lnTo>
                  <a:pt x="2602" y="730841"/>
                </a:lnTo>
                <a:lnTo>
                  <a:pt x="6305" y="684498"/>
                </a:lnTo>
                <a:lnTo>
                  <a:pt x="11611" y="638227"/>
                </a:lnTo>
                <a:lnTo>
                  <a:pt x="18500" y="592167"/>
                </a:lnTo>
                <a:lnTo>
                  <a:pt x="26955" y="546453"/>
                </a:lnTo>
                <a:lnTo>
                  <a:pt x="36976" y="501086"/>
                </a:lnTo>
                <a:lnTo>
                  <a:pt x="48562" y="456066"/>
                </a:lnTo>
                <a:lnTo>
                  <a:pt x="61714" y="411393"/>
                </a:lnTo>
                <a:lnTo>
                  <a:pt x="76390" y="367199"/>
                </a:lnTo>
                <a:lnTo>
                  <a:pt x="92549" y="323615"/>
                </a:lnTo>
                <a:lnTo>
                  <a:pt x="110191" y="280642"/>
                </a:lnTo>
                <a:lnTo>
                  <a:pt x="129316" y="238280"/>
                </a:lnTo>
                <a:lnTo>
                  <a:pt x="149924" y="196528"/>
                </a:lnTo>
                <a:lnTo>
                  <a:pt x="171951" y="155509"/>
                </a:lnTo>
                <a:lnTo>
                  <a:pt x="195336" y="115347"/>
                </a:lnTo>
                <a:lnTo>
                  <a:pt x="220076" y="76042"/>
                </a:lnTo>
                <a:lnTo>
                  <a:pt x="246173" y="37592"/>
                </a:lnTo>
                <a:lnTo>
                  <a:pt x="273627" y="0"/>
                </a:lnTo>
                <a:lnTo>
                  <a:pt x="1347353" y="815175"/>
                </a:lnTo>
                <a:lnTo>
                  <a:pt x="343667" y="1715424"/>
                </a:lnTo>
                <a:close/>
              </a:path>
            </a:pathLst>
          </a:custGeom>
          <a:solidFill>
            <a:srgbClr val="F1C7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421435" y="4041283"/>
            <a:ext cx="1073785" cy="1350010"/>
          </a:xfrm>
          <a:custGeom>
            <a:avLst/>
            <a:gdLst/>
            <a:ahLst/>
            <a:cxnLst/>
            <a:rect l="l" t="t" r="r" b="b"/>
            <a:pathLst>
              <a:path w="1073784" h="1350010">
                <a:moveTo>
                  <a:pt x="1073726" y="1349384"/>
                </a:moveTo>
                <a:lnTo>
                  <a:pt x="0" y="534208"/>
                </a:lnTo>
                <a:lnTo>
                  <a:pt x="32133" y="493398"/>
                </a:lnTo>
                <a:lnTo>
                  <a:pt x="65707" y="453968"/>
                </a:lnTo>
                <a:lnTo>
                  <a:pt x="100720" y="415920"/>
                </a:lnTo>
                <a:lnTo>
                  <a:pt x="137173" y="379253"/>
                </a:lnTo>
                <a:lnTo>
                  <a:pt x="175065" y="343967"/>
                </a:lnTo>
                <a:lnTo>
                  <a:pt x="214397" y="310062"/>
                </a:lnTo>
                <a:lnTo>
                  <a:pt x="254992" y="277685"/>
                </a:lnTo>
                <a:lnTo>
                  <a:pt x="296674" y="246982"/>
                </a:lnTo>
                <a:lnTo>
                  <a:pt x="339442" y="217952"/>
                </a:lnTo>
                <a:lnTo>
                  <a:pt x="383296" y="190597"/>
                </a:lnTo>
                <a:lnTo>
                  <a:pt x="428237" y="164916"/>
                </a:lnTo>
                <a:lnTo>
                  <a:pt x="474264" y="140909"/>
                </a:lnTo>
                <a:lnTo>
                  <a:pt x="521172" y="118678"/>
                </a:lnTo>
                <a:lnTo>
                  <a:pt x="568756" y="98326"/>
                </a:lnTo>
                <a:lnTo>
                  <a:pt x="617016" y="79851"/>
                </a:lnTo>
                <a:lnTo>
                  <a:pt x="665951" y="63256"/>
                </a:lnTo>
                <a:lnTo>
                  <a:pt x="715563" y="48538"/>
                </a:lnTo>
                <a:lnTo>
                  <a:pt x="765850" y="35699"/>
                </a:lnTo>
                <a:lnTo>
                  <a:pt x="816589" y="24791"/>
                </a:lnTo>
                <a:lnTo>
                  <a:pt x="867558" y="15866"/>
                </a:lnTo>
                <a:lnTo>
                  <a:pt x="918756" y="8924"/>
                </a:lnTo>
                <a:lnTo>
                  <a:pt x="970183" y="3966"/>
                </a:lnTo>
                <a:lnTo>
                  <a:pt x="1021840" y="991"/>
                </a:lnTo>
                <a:lnTo>
                  <a:pt x="1073726" y="0"/>
                </a:lnTo>
                <a:lnTo>
                  <a:pt x="1073726" y="1349384"/>
                </a:lnTo>
                <a:close/>
              </a:path>
            </a:pathLst>
          </a:custGeom>
          <a:solidFill>
            <a:srgbClr val="FF00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756076" y="5954909"/>
            <a:ext cx="241935" cy="55244"/>
          </a:xfrm>
          <a:custGeom>
            <a:avLst/>
            <a:gdLst/>
            <a:ahLst/>
            <a:cxnLst/>
            <a:rect l="l" t="t" r="r" b="b"/>
            <a:pathLst>
              <a:path w="241934" h="55245">
                <a:moveTo>
                  <a:pt x="0" y="0"/>
                </a:moveTo>
                <a:lnTo>
                  <a:pt x="123016" y="55047"/>
                </a:lnTo>
                <a:lnTo>
                  <a:pt x="241561" y="55047"/>
                </a:lnTo>
              </a:path>
            </a:pathLst>
          </a:custGeom>
          <a:ln w="989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972133" y="5910912"/>
            <a:ext cx="243840" cy="50800"/>
          </a:xfrm>
          <a:custGeom>
            <a:avLst/>
            <a:gdLst/>
            <a:ahLst/>
            <a:cxnLst/>
            <a:rect l="l" t="t" r="r" b="b"/>
            <a:pathLst>
              <a:path w="243840" h="50800">
                <a:moveTo>
                  <a:pt x="243387" y="0"/>
                </a:moveTo>
                <a:lnTo>
                  <a:pt x="118545" y="50755"/>
                </a:lnTo>
                <a:lnTo>
                  <a:pt x="0" y="50755"/>
                </a:lnTo>
              </a:path>
            </a:pathLst>
          </a:custGeom>
          <a:ln w="989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030255" y="3912772"/>
            <a:ext cx="149860" cy="131445"/>
          </a:xfrm>
          <a:custGeom>
            <a:avLst/>
            <a:gdLst/>
            <a:ahLst/>
            <a:cxnLst/>
            <a:rect l="l" t="t" r="r" b="b"/>
            <a:pathLst>
              <a:path w="149859" h="131445">
                <a:moveTo>
                  <a:pt x="149332" y="131368"/>
                </a:moveTo>
                <a:lnTo>
                  <a:pt x="118545" y="0"/>
                </a:lnTo>
                <a:lnTo>
                  <a:pt x="0" y="0"/>
                </a:lnTo>
              </a:path>
            </a:pathLst>
          </a:custGeom>
          <a:ln w="9887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1024452" y="5800080"/>
            <a:ext cx="1412240" cy="409575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700" marR="5080">
              <a:lnSpc>
                <a:spcPts val="1400"/>
              </a:lnSpc>
              <a:spcBef>
                <a:spcPts val="330"/>
              </a:spcBef>
            </a:pPr>
            <a:r>
              <a:rPr sz="1350" spc="-20" dirty="0">
                <a:solidFill>
                  <a:srgbClr val="666666"/>
                </a:solidFill>
                <a:latin typeface="Calibri"/>
                <a:cs typeface="Calibri"/>
              </a:rPr>
              <a:t>Patrimônio</a:t>
            </a:r>
            <a:r>
              <a:rPr sz="1350" spc="-60" dirty="0">
                <a:solidFill>
                  <a:srgbClr val="666666"/>
                </a:solidFill>
                <a:latin typeface="Calibri"/>
                <a:cs typeface="Calibri"/>
              </a:rPr>
              <a:t> </a:t>
            </a:r>
            <a:r>
              <a:rPr sz="1350" spc="-35" dirty="0">
                <a:solidFill>
                  <a:srgbClr val="666666"/>
                </a:solidFill>
                <a:latin typeface="Calibri"/>
                <a:cs typeface="Calibri"/>
              </a:rPr>
              <a:t>Genético  </a:t>
            </a:r>
            <a:r>
              <a:rPr sz="1350" spc="-5" dirty="0">
                <a:solidFill>
                  <a:srgbClr val="666666"/>
                </a:solidFill>
                <a:latin typeface="Calibri"/>
                <a:cs typeface="Calibri"/>
              </a:rPr>
              <a:t>950</a:t>
            </a:r>
            <a:r>
              <a:rPr sz="1350" dirty="0">
                <a:solidFill>
                  <a:srgbClr val="666666"/>
                </a:solidFill>
                <a:latin typeface="Calibri"/>
                <a:cs typeface="Calibri"/>
              </a:rPr>
              <a:t> </a:t>
            </a:r>
            <a:r>
              <a:rPr sz="1350" spc="-60" dirty="0">
                <a:solidFill>
                  <a:srgbClr val="666666"/>
                </a:solidFill>
                <a:latin typeface="Calibri"/>
                <a:cs typeface="Calibri"/>
              </a:rPr>
              <a:t>(63,38%)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185193" y="5751791"/>
            <a:ext cx="1760220" cy="409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510"/>
              </a:lnSpc>
              <a:spcBef>
                <a:spcPts val="100"/>
              </a:spcBef>
            </a:pPr>
            <a:r>
              <a:rPr sz="1350" spc="-20" dirty="0">
                <a:solidFill>
                  <a:srgbClr val="666666"/>
                </a:solidFill>
                <a:latin typeface="Calibri"/>
                <a:cs typeface="Calibri"/>
              </a:rPr>
              <a:t>Patrimônio </a:t>
            </a:r>
            <a:r>
              <a:rPr sz="1350" spc="-35" dirty="0">
                <a:solidFill>
                  <a:srgbClr val="666666"/>
                </a:solidFill>
                <a:latin typeface="Calibri"/>
                <a:cs typeface="Calibri"/>
              </a:rPr>
              <a:t>Genético </a:t>
            </a:r>
            <a:r>
              <a:rPr sz="1350" spc="-15" dirty="0">
                <a:solidFill>
                  <a:srgbClr val="666666"/>
                </a:solidFill>
                <a:latin typeface="Calibri"/>
                <a:cs typeface="Calibri"/>
              </a:rPr>
              <a:t>e</a:t>
            </a:r>
            <a:r>
              <a:rPr sz="1350" spc="15" dirty="0">
                <a:solidFill>
                  <a:srgbClr val="666666"/>
                </a:solidFill>
                <a:latin typeface="Calibri"/>
                <a:cs typeface="Calibri"/>
              </a:rPr>
              <a:t> </a:t>
            </a:r>
            <a:r>
              <a:rPr sz="1350" spc="-100" dirty="0">
                <a:solidFill>
                  <a:srgbClr val="666666"/>
                </a:solidFill>
                <a:latin typeface="Calibri"/>
                <a:cs typeface="Calibri"/>
              </a:rPr>
              <a:t>C…</a:t>
            </a:r>
            <a:endParaRPr sz="1350">
              <a:latin typeface="Calibri"/>
              <a:cs typeface="Calibri"/>
            </a:endParaRPr>
          </a:p>
          <a:p>
            <a:pPr marL="887730">
              <a:lnSpc>
                <a:spcPts val="1510"/>
              </a:lnSpc>
            </a:pPr>
            <a:r>
              <a:rPr sz="1350" spc="-30" dirty="0">
                <a:solidFill>
                  <a:srgbClr val="666666"/>
                </a:solidFill>
                <a:latin typeface="Calibri"/>
                <a:cs typeface="Calibri"/>
              </a:rPr>
              <a:t>329</a:t>
            </a:r>
            <a:r>
              <a:rPr sz="1350" spc="-60" dirty="0">
                <a:solidFill>
                  <a:srgbClr val="666666"/>
                </a:solidFill>
                <a:latin typeface="Calibri"/>
                <a:cs typeface="Calibri"/>
              </a:rPr>
              <a:t> </a:t>
            </a:r>
            <a:r>
              <a:rPr sz="1350" spc="-50" dirty="0">
                <a:solidFill>
                  <a:srgbClr val="666666"/>
                </a:solidFill>
                <a:latin typeface="Calibri"/>
                <a:cs typeface="Calibri"/>
              </a:rPr>
              <a:t>(21,95%)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459294" y="3358736"/>
            <a:ext cx="5753100" cy="7537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4010">
              <a:lnSpc>
                <a:spcPct val="100000"/>
              </a:lnSpc>
              <a:spcBef>
                <a:spcPts val="95"/>
              </a:spcBef>
            </a:pPr>
            <a:r>
              <a:rPr sz="1350" spc="-30" dirty="0">
                <a:latin typeface="Segoe UI"/>
                <a:cs typeface="Segoe UI"/>
              </a:rPr>
              <a:t>Total </a:t>
            </a:r>
            <a:r>
              <a:rPr sz="1350" spc="-5" dirty="0">
                <a:latin typeface="Segoe UI"/>
                <a:cs typeface="Segoe UI"/>
              </a:rPr>
              <a:t>de Notificações por Objeto de Acesso que deu origem ao</a:t>
            </a:r>
            <a:r>
              <a:rPr sz="1350" spc="145" dirty="0">
                <a:latin typeface="Segoe UI"/>
                <a:cs typeface="Segoe UI"/>
              </a:rPr>
              <a:t> </a:t>
            </a:r>
            <a:r>
              <a:rPr sz="1350" spc="-5" dirty="0">
                <a:latin typeface="Segoe UI"/>
                <a:cs typeface="Segoe UI"/>
              </a:rPr>
              <a:t>Produto</a:t>
            </a:r>
            <a:endParaRPr sz="1350">
              <a:latin typeface="Segoe UI"/>
              <a:cs typeface="Segoe UI"/>
            </a:endParaRPr>
          </a:p>
          <a:p>
            <a:pPr marL="12700">
              <a:lnSpc>
                <a:spcPts val="1510"/>
              </a:lnSpc>
              <a:spcBef>
                <a:spcPts val="1095"/>
              </a:spcBef>
            </a:pPr>
            <a:r>
              <a:rPr sz="1350" spc="-25" dirty="0">
                <a:solidFill>
                  <a:srgbClr val="666666"/>
                </a:solidFill>
                <a:latin typeface="Calibri"/>
                <a:cs typeface="Calibri"/>
              </a:rPr>
              <a:t>Conhecimento </a:t>
            </a:r>
            <a:r>
              <a:rPr sz="1350" spc="-10" dirty="0">
                <a:solidFill>
                  <a:srgbClr val="666666"/>
                </a:solidFill>
                <a:latin typeface="Calibri"/>
                <a:cs typeface="Calibri"/>
              </a:rPr>
              <a:t>Tradicional</a:t>
            </a:r>
            <a:r>
              <a:rPr sz="1350" spc="-25" dirty="0">
                <a:solidFill>
                  <a:srgbClr val="666666"/>
                </a:solidFill>
                <a:latin typeface="Calibri"/>
                <a:cs typeface="Calibri"/>
              </a:rPr>
              <a:t> </a:t>
            </a:r>
            <a:r>
              <a:rPr sz="1350" dirty="0">
                <a:solidFill>
                  <a:srgbClr val="666666"/>
                </a:solidFill>
                <a:latin typeface="Calibri"/>
                <a:cs typeface="Calibri"/>
              </a:rPr>
              <a:t>Associado</a:t>
            </a:r>
            <a:endParaRPr sz="1350">
              <a:latin typeface="Calibri"/>
              <a:cs typeface="Calibri"/>
            </a:endParaRPr>
          </a:p>
          <a:p>
            <a:pPr marL="1680210">
              <a:lnSpc>
                <a:spcPts val="1510"/>
              </a:lnSpc>
            </a:pPr>
            <a:r>
              <a:rPr sz="1350" spc="-30" dirty="0">
                <a:solidFill>
                  <a:srgbClr val="666666"/>
                </a:solidFill>
                <a:latin typeface="Calibri"/>
                <a:cs typeface="Calibri"/>
              </a:rPr>
              <a:t>220</a:t>
            </a:r>
            <a:r>
              <a:rPr sz="1350" spc="-50" dirty="0">
                <a:solidFill>
                  <a:srgbClr val="666666"/>
                </a:solidFill>
                <a:latin typeface="Calibri"/>
                <a:cs typeface="Calibri"/>
              </a:rPr>
              <a:t> </a:t>
            </a:r>
            <a:r>
              <a:rPr sz="1350" spc="-60" dirty="0">
                <a:solidFill>
                  <a:srgbClr val="666666"/>
                </a:solidFill>
                <a:latin typeface="Calibri"/>
                <a:cs typeface="Calibri"/>
              </a:rPr>
              <a:t>(14,68%)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169886" y="7199646"/>
            <a:ext cx="866775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20" dirty="0">
                <a:solidFill>
                  <a:srgbClr val="666666"/>
                </a:solidFill>
                <a:latin typeface="Segoe UI"/>
                <a:cs typeface="Segoe UI"/>
              </a:rPr>
              <a:t>Objeto </a:t>
            </a:r>
            <a:r>
              <a:rPr sz="800" spc="25" dirty="0">
                <a:solidFill>
                  <a:srgbClr val="666666"/>
                </a:solidFill>
                <a:latin typeface="Segoe UI"/>
                <a:cs typeface="Segoe UI"/>
              </a:rPr>
              <a:t>do</a:t>
            </a:r>
            <a:r>
              <a:rPr sz="800" spc="-45" dirty="0">
                <a:solidFill>
                  <a:srgbClr val="666666"/>
                </a:solidFill>
                <a:latin typeface="Segoe UI"/>
                <a:cs typeface="Segoe UI"/>
              </a:rPr>
              <a:t> </a:t>
            </a:r>
            <a:r>
              <a:rPr sz="800" spc="20" dirty="0">
                <a:solidFill>
                  <a:srgbClr val="666666"/>
                </a:solidFill>
                <a:latin typeface="Segoe UI"/>
                <a:cs typeface="Segoe UI"/>
              </a:rPr>
              <a:t>Acesso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204427" y="7199646"/>
            <a:ext cx="974090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10" dirty="0">
                <a:solidFill>
                  <a:srgbClr val="666666"/>
                </a:solidFill>
                <a:latin typeface="Segoe UI"/>
                <a:cs typeface="Segoe UI"/>
              </a:rPr>
              <a:t>Patrimônio</a:t>
            </a:r>
            <a:r>
              <a:rPr sz="800" spc="-35" dirty="0">
                <a:solidFill>
                  <a:srgbClr val="666666"/>
                </a:solidFill>
                <a:latin typeface="Segoe UI"/>
                <a:cs typeface="Segoe UI"/>
              </a:rPr>
              <a:t> </a:t>
            </a:r>
            <a:r>
              <a:rPr sz="800" spc="10" dirty="0">
                <a:solidFill>
                  <a:srgbClr val="666666"/>
                </a:solidFill>
                <a:latin typeface="Segoe UI"/>
                <a:cs typeface="Segoe UI"/>
              </a:rPr>
              <a:t>Genético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317100" y="7199646"/>
            <a:ext cx="2691765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10" dirty="0">
                <a:solidFill>
                  <a:srgbClr val="666666"/>
                </a:solidFill>
                <a:latin typeface="Segoe UI"/>
                <a:cs typeface="Segoe UI"/>
              </a:rPr>
              <a:t>Patrimônio Genético </a:t>
            </a:r>
            <a:r>
              <a:rPr sz="800" spc="15" dirty="0">
                <a:solidFill>
                  <a:srgbClr val="666666"/>
                </a:solidFill>
                <a:latin typeface="Segoe UI"/>
                <a:cs typeface="Segoe UI"/>
              </a:rPr>
              <a:t>e Conhecimento </a:t>
            </a:r>
            <a:r>
              <a:rPr sz="800" spc="5" dirty="0">
                <a:solidFill>
                  <a:srgbClr val="666666"/>
                </a:solidFill>
                <a:latin typeface="Segoe UI"/>
                <a:cs typeface="Segoe UI"/>
              </a:rPr>
              <a:t>Tradicional</a:t>
            </a:r>
            <a:r>
              <a:rPr sz="800" spc="-25" dirty="0">
                <a:solidFill>
                  <a:srgbClr val="666666"/>
                </a:solidFill>
                <a:latin typeface="Segoe UI"/>
                <a:cs typeface="Segoe UI"/>
              </a:rPr>
              <a:t> </a:t>
            </a:r>
            <a:r>
              <a:rPr sz="800" spc="10" dirty="0">
                <a:solidFill>
                  <a:srgbClr val="666666"/>
                </a:solidFill>
                <a:latin typeface="Segoe UI"/>
                <a:cs typeface="Segoe UI"/>
              </a:rPr>
              <a:t>Associ…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1147574" y="7199646"/>
            <a:ext cx="1630680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15" dirty="0">
                <a:solidFill>
                  <a:srgbClr val="666666"/>
                </a:solidFill>
                <a:latin typeface="Segoe UI"/>
                <a:cs typeface="Segoe UI"/>
              </a:rPr>
              <a:t>Conhecimento </a:t>
            </a:r>
            <a:r>
              <a:rPr sz="800" spc="5" dirty="0">
                <a:solidFill>
                  <a:srgbClr val="666666"/>
                </a:solidFill>
                <a:latin typeface="Segoe UI"/>
                <a:cs typeface="Segoe UI"/>
              </a:rPr>
              <a:t>Tradicional</a:t>
            </a:r>
            <a:r>
              <a:rPr sz="800" spc="-45" dirty="0">
                <a:solidFill>
                  <a:srgbClr val="666666"/>
                </a:solidFill>
                <a:latin typeface="Segoe UI"/>
                <a:cs typeface="Segoe UI"/>
              </a:rPr>
              <a:t> </a:t>
            </a:r>
            <a:r>
              <a:rPr sz="800" spc="10" dirty="0">
                <a:solidFill>
                  <a:srgbClr val="666666"/>
                </a:solidFill>
                <a:latin typeface="Segoe UI"/>
                <a:cs typeface="Segoe UI"/>
              </a:rPr>
              <a:t>Associ…</a:t>
            </a:r>
            <a:endParaRPr sz="800">
              <a:latin typeface="Segoe UI"/>
              <a:cs typeface="Segoe UI"/>
            </a:endParaRPr>
          </a:p>
        </p:txBody>
      </p:sp>
      <p:graphicFrame>
        <p:nvGraphicFramePr>
          <p:cNvPr id="33" name="object 33"/>
          <p:cNvGraphicFramePr>
            <a:graphicFrameLocks noGrp="1"/>
          </p:cNvGraphicFramePr>
          <p:nvPr/>
        </p:nvGraphicFramePr>
        <p:xfrm>
          <a:off x="152400" y="152400"/>
          <a:ext cx="3771899" cy="10521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5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10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2237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0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450" b="1" spc="-140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Notificação </a:t>
                      </a:r>
                      <a:r>
                        <a:rPr sz="2450" b="1" spc="-100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de</a:t>
                      </a:r>
                      <a:r>
                        <a:rPr sz="2450" b="1" spc="130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2450" b="1" spc="-145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Produtos</a:t>
                      </a:r>
                      <a:endParaRPr sz="2450">
                        <a:latin typeface="Segoe UI"/>
                        <a:cs typeface="Segoe UI"/>
                      </a:endParaRPr>
                    </a:p>
                  </a:txBody>
                  <a:tcPr marL="0" marR="0" marT="90805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A0DDEE">
                        <a:alpha val="5019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5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250" b="1" spc="-70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Dados </a:t>
                      </a:r>
                      <a:r>
                        <a:rPr sz="1250" b="1" spc="-85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em </a:t>
                      </a:r>
                      <a:r>
                        <a:rPr sz="1250" b="1" spc="-80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fase </a:t>
                      </a:r>
                      <a:r>
                        <a:rPr sz="1250" b="1" spc="-65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de</a:t>
                      </a:r>
                      <a:r>
                        <a:rPr sz="1250" b="1" spc="200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250" b="1" spc="-70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consolidação</a:t>
                      </a:r>
                      <a:endParaRPr sz="1250">
                        <a:latin typeface="Segoe UI"/>
                        <a:cs typeface="Segoe UI"/>
                      </a:endParaRPr>
                    </a:p>
                  </a:txBody>
                  <a:tcPr marL="0" marR="0" marT="51435" marB="0">
                    <a:solidFill>
                      <a:srgbClr val="FF000F">
                        <a:alpha val="5019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object 34"/>
          <p:cNvSpPr/>
          <p:nvPr/>
        </p:nvSpPr>
        <p:spPr>
          <a:xfrm>
            <a:off x="7103936" y="7235158"/>
            <a:ext cx="98263" cy="963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220623" y="7235158"/>
            <a:ext cx="98263" cy="963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1046929" y="7235158"/>
            <a:ext cx="98263" cy="963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7">
            <a:extLst>
              <a:ext uri="{FF2B5EF4-FFF2-40B4-BE49-F238E27FC236}">
                <a16:creationId xmlns:a16="http://schemas.microsoft.com/office/drawing/2014/main" id="{4EB553C6-83F1-4527-AE9D-0E9C4521AD90}"/>
              </a:ext>
            </a:extLst>
          </p:cNvPr>
          <p:cNvSpPr/>
          <p:nvPr/>
        </p:nvSpPr>
        <p:spPr>
          <a:xfrm>
            <a:off x="2733221" y="5427429"/>
            <a:ext cx="1055586" cy="315476"/>
          </a:xfrm>
          <a:custGeom>
            <a:avLst/>
            <a:gdLst/>
            <a:ahLst/>
            <a:cxnLst/>
            <a:rect l="l" t="t" r="r" b="b"/>
            <a:pathLst>
              <a:path w="989329" h="276860">
                <a:moveTo>
                  <a:pt x="0" y="0"/>
                </a:moveTo>
                <a:lnTo>
                  <a:pt x="989238" y="0"/>
                </a:lnTo>
                <a:lnTo>
                  <a:pt x="989238" y="276544"/>
                </a:lnTo>
                <a:lnTo>
                  <a:pt x="0" y="276544"/>
                </a:lnTo>
                <a:lnTo>
                  <a:pt x="0" y="0"/>
                </a:lnTo>
                <a:close/>
              </a:path>
            </a:pathLst>
          </a:custGeom>
          <a:solidFill>
            <a:srgbClr val="FC61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7">
            <a:extLst>
              <a:ext uri="{FF2B5EF4-FFF2-40B4-BE49-F238E27FC236}">
                <a16:creationId xmlns:a16="http://schemas.microsoft.com/office/drawing/2014/main" id="{C896BFD3-0999-438D-A8F6-4640C0788E5D}"/>
              </a:ext>
            </a:extLst>
          </p:cNvPr>
          <p:cNvSpPr/>
          <p:nvPr/>
        </p:nvSpPr>
        <p:spPr>
          <a:xfrm>
            <a:off x="2733220" y="5023251"/>
            <a:ext cx="1105523" cy="315476"/>
          </a:xfrm>
          <a:custGeom>
            <a:avLst/>
            <a:gdLst/>
            <a:ahLst/>
            <a:cxnLst/>
            <a:rect l="l" t="t" r="r" b="b"/>
            <a:pathLst>
              <a:path w="989329" h="276860">
                <a:moveTo>
                  <a:pt x="0" y="0"/>
                </a:moveTo>
                <a:lnTo>
                  <a:pt x="989238" y="0"/>
                </a:lnTo>
                <a:lnTo>
                  <a:pt x="989238" y="276544"/>
                </a:lnTo>
                <a:lnTo>
                  <a:pt x="0" y="276544"/>
                </a:lnTo>
                <a:lnTo>
                  <a:pt x="0" y="0"/>
                </a:lnTo>
                <a:close/>
              </a:path>
            </a:pathLst>
          </a:custGeom>
          <a:solidFill>
            <a:srgbClr val="FC61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7">
            <a:extLst>
              <a:ext uri="{FF2B5EF4-FFF2-40B4-BE49-F238E27FC236}">
                <a16:creationId xmlns:a16="http://schemas.microsoft.com/office/drawing/2014/main" id="{4B5D578C-9513-42BB-955C-DFB30B7E4B2F}"/>
              </a:ext>
            </a:extLst>
          </p:cNvPr>
          <p:cNvSpPr/>
          <p:nvPr/>
        </p:nvSpPr>
        <p:spPr>
          <a:xfrm>
            <a:off x="2750183" y="4650698"/>
            <a:ext cx="1171474" cy="315476"/>
          </a:xfrm>
          <a:custGeom>
            <a:avLst/>
            <a:gdLst/>
            <a:ahLst/>
            <a:cxnLst/>
            <a:rect l="l" t="t" r="r" b="b"/>
            <a:pathLst>
              <a:path w="989329" h="276860">
                <a:moveTo>
                  <a:pt x="0" y="0"/>
                </a:moveTo>
                <a:lnTo>
                  <a:pt x="989238" y="0"/>
                </a:lnTo>
                <a:lnTo>
                  <a:pt x="989238" y="276544"/>
                </a:lnTo>
                <a:lnTo>
                  <a:pt x="0" y="276544"/>
                </a:lnTo>
                <a:lnTo>
                  <a:pt x="0" y="0"/>
                </a:lnTo>
                <a:close/>
              </a:path>
            </a:pathLst>
          </a:custGeom>
          <a:solidFill>
            <a:srgbClr val="FC61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7">
            <a:extLst>
              <a:ext uri="{FF2B5EF4-FFF2-40B4-BE49-F238E27FC236}">
                <a16:creationId xmlns:a16="http://schemas.microsoft.com/office/drawing/2014/main" id="{E282CD9C-3434-467A-8FA7-2351899AD4C0}"/>
              </a:ext>
            </a:extLst>
          </p:cNvPr>
          <p:cNvSpPr/>
          <p:nvPr/>
        </p:nvSpPr>
        <p:spPr>
          <a:xfrm>
            <a:off x="2758188" y="4376906"/>
            <a:ext cx="1507136" cy="315476"/>
          </a:xfrm>
          <a:custGeom>
            <a:avLst/>
            <a:gdLst/>
            <a:ahLst/>
            <a:cxnLst/>
            <a:rect l="l" t="t" r="r" b="b"/>
            <a:pathLst>
              <a:path w="989329" h="276860">
                <a:moveTo>
                  <a:pt x="0" y="0"/>
                </a:moveTo>
                <a:lnTo>
                  <a:pt x="989238" y="0"/>
                </a:lnTo>
                <a:lnTo>
                  <a:pt x="989238" y="276544"/>
                </a:lnTo>
                <a:lnTo>
                  <a:pt x="0" y="276544"/>
                </a:lnTo>
                <a:lnTo>
                  <a:pt x="0" y="0"/>
                </a:lnTo>
                <a:close/>
              </a:path>
            </a:pathLst>
          </a:custGeom>
          <a:solidFill>
            <a:srgbClr val="FC61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7">
            <a:extLst>
              <a:ext uri="{FF2B5EF4-FFF2-40B4-BE49-F238E27FC236}">
                <a16:creationId xmlns:a16="http://schemas.microsoft.com/office/drawing/2014/main" id="{C0FD6398-31C3-4F00-A155-C044CC726A19}"/>
              </a:ext>
            </a:extLst>
          </p:cNvPr>
          <p:cNvSpPr/>
          <p:nvPr/>
        </p:nvSpPr>
        <p:spPr>
          <a:xfrm>
            <a:off x="2761744" y="4027924"/>
            <a:ext cx="1507136" cy="315476"/>
          </a:xfrm>
          <a:custGeom>
            <a:avLst/>
            <a:gdLst/>
            <a:ahLst/>
            <a:cxnLst/>
            <a:rect l="l" t="t" r="r" b="b"/>
            <a:pathLst>
              <a:path w="989329" h="276860">
                <a:moveTo>
                  <a:pt x="0" y="0"/>
                </a:moveTo>
                <a:lnTo>
                  <a:pt x="989238" y="0"/>
                </a:lnTo>
                <a:lnTo>
                  <a:pt x="989238" y="276544"/>
                </a:lnTo>
                <a:lnTo>
                  <a:pt x="0" y="276544"/>
                </a:lnTo>
                <a:lnTo>
                  <a:pt x="0" y="0"/>
                </a:lnTo>
                <a:close/>
              </a:path>
            </a:pathLst>
          </a:custGeom>
          <a:solidFill>
            <a:srgbClr val="FC61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7">
            <a:extLst>
              <a:ext uri="{FF2B5EF4-FFF2-40B4-BE49-F238E27FC236}">
                <a16:creationId xmlns:a16="http://schemas.microsoft.com/office/drawing/2014/main" id="{5AC4D6D7-333F-4B5E-860B-E77D3B3E73B0}"/>
              </a:ext>
            </a:extLst>
          </p:cNvPr>
          <p:cNvSpPr/>
          <p:nvPr/>
        </p:nvSpPr>
        <p:spPr>
          <a:xfrm>
            <a:off x="2747114" y="3691720"/>
            <a:ext cx="1781174" cy="315476"/>
          </a:xfrm>
          <a:custGeom>
            <a:avLst/>
            <a:gdLst/>
            <a:ahLst/>
            <a:cxnLst/>
            <a:rect l="l" t="t" r="r" b="b"/>
            <a:pathLst>
              <a:path w="989329" h="276860">
                <a:moveTo>
                  <a:pt x="0" y="0"/>
                </a:moveTo>
                <a:lnTo>
                  <a:pt x="989238" y="0"/>
                </a:lnTo>
                <a:lnTo>
                  <a:pt x="989238" y="276544"/>
                </a:lnTo>
                <a:lnTo>
                  <a:pt x="0" y="276544"/>
                </a:lnTo>
                <a:lnTo>
                  <a:pt x="0" y="0"/>
                </a:lnTo>
                <a:close/>
              </a:path>
            </a:pathLst>
          </a:custGeom>
          <a:solidFill>
            <a:srgbClr val="FC615E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99080" y="2384748"/>
            <a:ext cx="5343525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50" dirty="0">
                <a:latin typeface="Segoe UI"/>
                <a:cs typeface="Segoe UI"/>
              </a:rPr>
              <a:t>Notificações por </a:t>
            </a:r>
            <a:r>
              <a:rPr sz="1650" spc="5" dirty="0">
                <a:latin typeface="Segoe UI"/>
                <a:cs typeface="Segoe UI"/>
              </a:rPr>
              <a:t>Modalidade de </a:t>
            </a:r>
            <a:r>
              <a:rPr sz="1650" spc="-5" dirty="0">
                <a:latin typeface="Segoe UI"/>
                <a:cs typeface="Segoe UI"/>
              </a:rPr>
              <a:t>Repartição </a:t>
            </a:r>
            <a:r>
              <a:rPr sz="1650" spc="5" dirty="0">
                <a:latin typeface="Segoe UI"/>
                <a:cs typeface="Segoe UI"/>
              </a:rPr>
              <a:t>de</a:t>
            </a:r>
            <a:r>
              <a:rPr sz="1650" spc="50" dirty="0">
                <a:latin typeface="Segoe UI"/>
                <a:cs typeface="Segoe UI"/>
              </a:rPr>
              <a:t> </a:t>
            </a:r>
            <a:r>
              <a:rPr sz="1650" dirty="0">
                <a:latin typeface="Segoe UI"/>
                <a:cs typeface="Segoe UI"/>
              </a:rPr>
              <a:t>Benefícios</a:t>
            </a:r>
            <a:endParaRPr sz="1650">
              <a:latin typeface="Segoe UI"/>
              <a:cs typeface="Segoe U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969506" y="3413731"/>
            <a:ext cx="1640205" cy="3236595"/>
          </a:xfrm>
          <a:custGeom>
            <a:avLst/>
            <a:gdLst/>
            <a:ahLst/>
            <a:cxnLst/>
            <a:rect l="l" t="t" r="r" b="b"/>
            <a:pathLst>
              <a:path w="1640204" h="3236595">
                <a:moveTo>
                  <a:pt x="378098" y="3236598"/>
                </a:moveTo>
                <a:lnTo>
                  <a:pt x="0" y="1640392"/>
                </a:lnTo>
                <a:lnTo>
                  <a:pt x="0" y="0"/>
                </a:lnTo>
                <a:lnTo>
                  <a:pt x="37278" y="423"/>
                </a:lnTo>
                <a:lnTo>
                  <a:pt x="111720" y="3810"/>
                </a:lnTo>
                <a:lnTo>
                  <a:pt x="185970" y="10579"/>
                </a:lnTo>
                <a:lnTo>
                  <a:pt x="259797" y="20711"/>
                </a:lnTo>
                <a:lnTo>
                  <a:pt x="333125" y="34195"/>
                </a:lnTo>
                <a:lnTo>
                  <a:pt x="405728" y="50988"/>
                </a:lnTo>
                <a:lnTo>
                  <a:pt x="477530" y="71074"/>
                </a:lnTo>
                <a:lnTo>
                  <a:pt x="548308" y="94390"/>
                </a:lnTo>
                <a:lnTo>
                  <a:pt x="617991" y="120913"/>
                </a:lnTo>
                <a:lnTo>
                  <a:pt x="686361" y="150560"/>
                </a:lnTo>
                <a:lnTo>
                  <a:pt x="753349" y="183300"/>
                </a:lnTo>
                <a:lnTo>
                  <a:pt x="818746" y="219032"/>
                </a:lnTo>
                <a:lnTo>
                  <a:pt x="882485" y="257719"/>
                </a:lnTo>
                <a:lnTo>
                  <a:pt x="944369" y="299242"/>
                </a:lnTo>
                <a:lnTo>
                  <a:pt x="1004334" y="343557"/>
                </a:lnTo>
                <a:lnTo>
                  <a:pt x="1062194" y="390527"/>
                </a:lnTo>
                <a:lnTo>
                  <a:pt x="1117889" y="440104"/>
                </a:lnTo>
                <a:lnTo>
                  <a:pt x="1171247" y="492134"/>
                </a:lnTo>
                <a:lnTo>
                  <a:pt x="1222213" y="546563"/>
                </a:lnTo>
                <a:lnTo>
                  <a:pt x="1270628" y="603223"/>
                </a:lnTo>
                <a:lnTo>
                  <a:pt x="1316444" y="662055"/>
                </a:lnTo>
                <a:lnTo>
                  <a:pt x="1359517" y="722877"/>
                </a:lnTo>
                <a:lnTo>
                  <a:pt x="1399803" y="785626"/>
                </a:lnTo>
                <a:lnTo>
                  <a:pt x="1437178" y="850107"/>
                </a:lnTo>
                <a:lnTo>
                  <a:pt x="1471603" y="916255"/>
                </a:lnTo>
                <a:lnTo>
                  <a:pt x="1502971" y="983864"/>
                </a:lnTo>
                <a:lnTo>
                  <a:pt x="1531250" y="1052865"/>
                </a:lnTo>
                <a:lnTo>
                  <a:pt x="1556352" y="1123043"/>
                </a:lnTo>
                <a:lnTo>
                  <a:pt x="1578252" y="1194326"/>
                </a:lnTo>
                <a:lnTo>
                  <a:pt x="1596881" y="1266494"/>
                </a:lnTo>
                <a:lnTo>
                  <a:pt x="1612220" y="1339471"/>
                </a:lnTo>
                <a:lnTo>
                  <a:pt x="1624223" y="1413032"/>
                </a:lnTo>
                <a:lnTo>
                  <a:pt x="1632876" y="1487101"/>
                </a:lnTo>
                <a:lnTo>
                  <a:pt x="1638152" y="1561449"/>
                </a:lnTo>
                <a:lnTo>
                  <a:pt x="1640046" y="1635997"/>
                </a:lnTo>
                <a:lnTo>
                  <a:pt x="1639723" y="1673265"/>
                </a:lnTo>
                <a:lnTo>
                  <a:pt x="1636535" y="1747751"/>
                </a:lnTo>
                <a:lnTo>
                  <a:pt x="1629969" y="1822014"/>
                </a:lnTo>
                <a:lnTo>
                  <a:pt x="1620034" y="1895903"/>
                </a:lnTo>
                <a:lnTo>
                  <a:pt x="1606755" y="1969264"/>
                </a:lnTo>
                <a:lnTo>
                  <a:pt x="1590155" y="2041945"/>
                </a:lnTo>
                <a:lnTo>
                  <a:pt x="1570272" y="2113797"/>
                </a:lnTo>
                <a:lnTo>
                  <a:pt x="1547144" y="2184671"/>
                </a:lnTo>
                <a:lnTo>
                  <a:pt x="1520821" y="2254421"/>
                </a:lnTo>
                <a:lnTo>
                  <a:pt x="1491356" y="2322902"/>
                </a:lnTo>
                <a:lnTo>
                  <a:pt x="1458812" y="2389974"/>
                </a:lnTo>
                <a:lnTo>
                  <a:pt x="1423253" y="2455497"/>
                </a:lnTo>
                <a:lnTo>
                  <a:pt x="1384756" y="2519337"/>
                </a:lnTo>
                <a:lnTo>
                  <a:pt x="1343397" y="2581361"/>
                </a:lnTo>
                <a:lnTo>
                  <a:pt x="1299264" y="2641442"/>
                </a:lnTo>
                <a:lnTo>
                  <a:pt x="1252447" y="2699454"/>
                </a:lnTo>
                <a:lnTo>
                  <a:pt x="1203043" y="2755280"/>
                </a:lnTo>
                <a:lnTo>
                  <a:pt x="1151154" y="2808802"/>
                </a:lnTo>
                <a:lnTo>
                  <a:pt x="1096887" y="2859912"/>
                </a:lnTo>
                <a:lnTo>
                  <a:pt x="1040354" y="2908501"/>
                </a:lnTo>
                <a:lnTo>
                  <a:pt x="981674" y="2954472"/>
                </a:lnTo>
                <a:lnTo>
                  <a:pt x="920964" y="2997728"/>
                </a:lnTo>
                <a:lnTo>
                  <a:pt x="858353" y="3038181"/>
                </a:lnTo>
                <a:lnTo>
                  <a:pt x="793968" y="3075746"/>
                </a:lnTo>
                <a:lnTo>
                  <a:pt x="727944" y="3110347"/>
                </a:lnTo>
                <a:lnTo>
                  <a:pt x="660416" y="3141911"/>
                </a:lnTo>
                <a:lnTo>
                  <a:pt x="591524" y="3170374"/>
                </a:lnTo>
                <a:lnTo>
                  <a:pt x="521410" y="3195676"/>
                </a:lnTo>
                <a:lnTo>
                  <a:pt x="450219" y="3217767"/>
                </a:lnTo>
                <a:lnTo>
                  <a:pt x="378098" y="3236598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29465" y="4079663"/>
            <a:ext cx="2018664" cy="2614930"/>
          </a:xfrm>
          <a:custGeom>
            <a:avLst/>
            <a:gdLst/>
            <a:ahLst/>
            <a:cxnLst/>
            <a:rect l="l" t="t" r="r" b="b"/>
            <a:pathLst>
              <a:path w="2018665" h="2614929">
                <a:moveTo>
                  <a:pt x="1621503" y="2614755"/>
                </a:moveTo>
                <a:lnTo>
                  <a:pt x="1571534" y="2613424"/>
                </a:lnTo>
                <a:lnTo>
                  <a:pt x="1521559" y="2610567"/>
                </a:lnTo>
                <a:lnTo>
                  <a:pt x="1471695" y="2606191"/>
                </a:lnTo>
                <a:lnTo>
                  <a:pt x="1422056" y="2600306"/>
                </a:lnTo>
                <a:lnTo>
                  <a:pt x="1372643" y="2592910"/>
                </a:lnTo>
                <a:lnTo>
                  <a:pt x="1323456" y="2584004"/>
                </a:lnTo>
                <a:lnTo>
                  <a:pt x="1274495" y="2573588"/>
                </a:lnTo>
                <a:lnTo>
                  <a:pt x="1225874" y="2561689"/>
                </a:lnTo>
                <a:lnTo>
                  <a:pt x="1177705" y="2548331"/>
                </a:lnTo>
                <a:lnTo>
                  <a:pt x="1129988" y="2533514"/>
                </a:lnTo>
                <a:lnTo>
                  <a:pt x="1082724" y="2517240"/>
                </a:lnTo>
                <a:lnTo>
                  <a:pt x="1035913" y="2499507"/>
                </a:lnTo>
                <a:lnTo>
                  <a:pt x="989662" y="2480359"/>
                </a:lnTo>
                <a:lnTo>
                  <a:pt x="944080" y="2459839"/>
                </a:lnTo>
                <a:lnTo>
                  <a:pt x="899167" y="2437946"/>
                </a:lnTo>
                <a:lnTo>
                  <a:pt x="854922" y="2414680"/>
                </a:lnTo>
                <a:lnTo>
                  <a:pt x="811347" y="2390042"/>
                </a:lnTo>
                <a:lnTo>
                  <a:pt x="768540" y="2364090"/>
                </a:lnTo>
                <a:lnTo>
                  <a:pt x="726603" y="2336883"/>
                </a:lnTo>
                <a:lnTo>
                  <a:pt x="685535" y="2308422"/>
                </a:lnTo>
                <a:lnTo>
                  <a:pt x="645337" y="2278705"/>
                </a:lnTo>
                <a:lnTo>
                  <a:pt x="606008" y="2247733"/>
                </a:lnTo>
                <a:lnTo>
                  <a:pt x="567639" y="2215580"/>
                </a:lnTo>
                <a:lnTo>
                  <a:pt x="530319" y="2182318"/>
                </a:lnTo>
                <a:lnTo>
                  <a:pt x="494050" y="2147947"/>
                </a:lnTo>
                <a:lnTo>
                  <a:pt x="458830" y="2112469"/>
                </a:lnTo>
                <a:lnTo>
                  <a:pt x="424661" y="2075882"/>
                </a:lnTo>
                <a:lnTo>
                  <a:pt x="391619" y="2038273"/>
                </a:lnTo>
                <a:lnTo>
                  <a:pt x="359783" y="1999728"/>
                </a:lnTo>
                <a:lnTo>
                  <a:pt x="329153" y="1960246"/>
                </a:lnTo>
                <a:lnTo>
                  <a:pt x="299730" y="1919829"/>
                </a:lnTo>
                <a:lnTo>
                  <a:pt x="271512" y="1878476"/>
                </a:lnTo>
                <a:lnTo>
                  <a:pt x="244564" y="1836283"/>
                </a:lnTo>
                <a:lnTo>
                  <a:pt x="218951" y="1793349"/>
                </a:lnTo>
                <a:lnTo>
                  <a:pt x="194672" y="1749673"/>
                </a:lnTo>
                <a:lnTo>
                  <a:pt x="171727" y="1705255"/>
                </a:lnTo>
                <a:lnTo>
                  <a:pt x="150116" y="1660095"/>
                </a:lnTo>
                <a:lnTo>
                  <a:pt x="129888" y="1614298"/>
                </a:lnTo>
                <a:lnTo>
                  <a:pt x="111091" y="1567971"/>
                </a:lnTo>
                <a:lnTo>
                  <a:pt x="93725" y="1521114"/>
                </a:lnTo>
                <a:lnTo>
                  <a:pt x="77791" y="1473725"/>
                </a:lnTo>
                <a:lnTo>
                  <a:pt x="63288" y="1425806"/>
                </a:lnTo>
                <a:lnTo>
                  <a:pt x="50249" y="1377468"/>
                </a:lnTo>
                <a:lnTo>
                  <a:pt x="38705" y="1328823"/>
                </a:lnTo>
                <a:lnTo>
                  <a:pt x="28656" y="1279871"/>
                </a:lnTo>
                <a:lnTo>
                  <a:pt x="20103" y="1230611"/>
                </a:lnTo>
                <a:lnTo>
                  <a:pt x="13045" y="1181045"/>
                </a:lnTo>
                <a:lnTo>
                  <a:pt x="7496" y="1131287"/>
                </a:lnTo>
                <a:lnTo>
                  <a:pt x="3473" y="1081453"/>
                </a:lnTo>
                <a:lnTo>
                  <a:pt x="974" y="1031542"/>
                </a:lnTo>
                <a:lnTo>
                  <a:pt x="0" y="981555"/>
                </a:lnTo>
                <a:lnTo>
                  <a:pt x="550" y="931491"/>
                </a:lnTo>
                <a:lnTo>
                  <a:pt x="2622" y="881467"/>
                </a:lnTo>
                <a:lnTo>
                  <a:pt x="6212" y="831600"/>
                </a:lnTo>
                <a:lnTo>
                  <a:pt x="11321" y="781889"/>
                </a:lnTo>
                <a:lnTo>
                  <a:pt x="17948" y="732333"/>
                </a:lnTo>
                <a:lnTo>
                  <a:pt x="26094" y="682934"/>
                </a:lnTo>
                <a:lnTo>
                  <a:pt x="35738" y="633806"/>
                </a:lnTo>
                <a:lnTo>
                  <a:pt x="46859" y="585062"/>
                </a:lnTo>
                <a:lnTo>
                  <a:pt x="59457" y="536703"/>
                </a:lnTo>
                <a:lnTo>
                  <a:pt x="73532" y="488730"/>
                </a:lnTo>
                <a:lnTo>
                  <a:pt x="89085" y="441141"/>
                </a:lnTo>
                <a:lnTo>
                  <a:pt x="106077" y="394047"/>
                </a:lnTo>
                <a:lnTo>
                  <a:pt x="124470" y="347559"/>
                </a:lnTo>
                <a:lnTo>
                  <a:pt x="144265" y="301675"/>
                </a:lnTo>
                <a:lnTo>
                  <a:pt x="165462" y="256396"/>
                </a:lnTo>
                <a:lnTo>
                  <a:pt x="188060" y="211722"/>
                </a:lnTo>
                <a:lnTo>
                  <a:pt x="212006" y="167756"/>
                </a:lnTo>
                <a:lnTo>
                  <a:pt x="237246" y="124601"/>
                </a:lnTo>
                <a:lnTo>
                  <a:pt x="263778" y="82256"/>
                </a:lnTo>
                <a:lnTo>
                  <a:pt x="291605" y="40722"/>
                </a:lnTo>
                <a:lnTo>
                  <a:pt x="320724" y="0"/>
                </a:lnTo>
                <a:lnTo>
                  <a:pt x="1640040" y="974460"/>
                </a:lnTo>
                <a:lnTo>
                  <a:pt x="2018138" y="2570666"/>
                </a:lnTo>
                <a:lnTo>
                  <a:pt x="1969261" y="2581466"/>
                </a:lnTo>
                <a:lnTo>
                  <a:pt x="1920145" y="2590758"/>
                </a:lnTo>
                <a:lnTo>
                  <a:pt x="1870792" y="2598542"/>
                </a:lnTo>
                <a:lnTo>
                  <a:pt x="1821201" y="2604818"/>
                </a:lnTo>
                <a:lnTo>
                  <a:pt x="1771372" y="2609585"/>
                </a:lnTo>
                <a:lnTo>
                  <a:pt x="1721422" y="2612835"/>
                </a:lnTo>
                <a:lnTo>
                  <a:pt x="1671465" y="2614558"/>
                </a:lnTo>
                <a:lnTo>
                  <a:pt x="1621503" y="2614755"/>
                </a:lnTo>
                <a:close/>
              </a:path>
            </a:pathLst>
          </a:custGeom>
          <a:solidFill>
            <a:srgbClr val="3746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650190" y="3413731"/>
            <a:ext cx="1319530" cy="1640839"/>
          </a:xfrm>
          <a:custGeom>
            <a:avLst/>
            <a:gdLst/>
            <a:ahLst/>
            <a:cxnLst/>
            <a:rect l="l" t="t" r="r" b="b"/>
            <a:pathLst>
              <a:path w="1319529" h="1640839">
                <a:moveTo>
                  <a:pt x="1319315" y="1640392"/>
                </a:moveTo>
                <a:lnTo>
                  <a:pt x="0" y="665932"/>
                </a:lnTo>
                <a:lnTo>
                  <a:pt x="29100" y="627690"/>
                </a:lnTo>
                <a:lnTo>
                  <a:pt x="59223" y="590407"/>
                </a:lnTo>
                <a:lnTo>
                  <a:pt x="90370" y="554083"/>
                </a:lnTo>
                <a:lnTo>
                  <a:pt x="122541" y="518719"/>
                </a:lnTo>
                <a:lnTo>
                  <a:pt x="155734" y="484313"/>
                </a:lnTo>
                <a:lnTo>
                  <a:pt x="189952" y="450867"/>
                </a:lnTo>
                <a:lnTo>
                  <a:pt x="225193" y="418381"/>
                </a:lnTo>
                <a:lnTo>
                  <a:pt x="261457" y="386853"/>
                </a:lnTo>
                <a:lnTo>
                  <a:pt x="298619" y="356390"/>
                </a:lnTo>
                <a:lnTo>
                  <a:pt x="336556" y="327097"/>
                </a:lnTo>
                <a:lnTo>
                  <a:pt x="375266" y="298975"/>
                </a:lnTo>
                <a:lnTo>
                  <a:pt x="414749" y="272023"/>
                </a:lnTo>
                <a:lnTo>
                  <a:pt x="455006" y="246241"/>
                </a:lnTo>
                <a:lnTo>
                  <a:pt x="496036" y="221629"/>
                </a:lnTo>
                <a:lnTo>
                  <a:pt x="537840" y="198187"/>
                </a:lnTo>
                <a:lnTo>
                  <a:pt x="580418" y="175915"/>
                </a:lnTo>
                <a:lnTo>
                  <a:pt x="623623" y="154888"/>
                </a:lnTo>
                <a:lnTo>
                  <a:pt x="667310" y="135177"/>
                </a:lnTo>
                <a:lnTo>
                  <a:pt x="711478" y="116785"/>
                </a:lnTo>
                <a:lnTo>
                  <a:pt x="756128" y="99709"/>
                </a:lnTo>
                <a:lnTo>
                  <a:pt x="801260" y="83952"/>
                </a:lnTo>
                <a:lnTo>
                  <a:pt x="846873" y="69512"/>
                </a:lnTo>
                <a:lnTo>
                  <a:pt x="892968" y="56389"/>
                </a:lnTo>
                <a:lnTo>
                  <a:pt x="939544" y="44584"/>
                </a:lnTo>
                <a:lnTo>
                  <a:pt x="986443" y="34135"/>
                </a:lnTo>
                <a:lnTo>
                  <a:pt x="1033506" y="25078"/>
                </a:lnTo>
                <a:lnTo>
                  <a:pt x="1080732" y="17415"/>
                </a:lnTo>
                <a:lnTo>
                  <a:pt x="1128122" y="11146"/>
                </a:lnTo>
                <a:lnTo>
                  <a:pt x="1175675" y="6269"/>
                </a:lnTo>
                <a:lnTo>
                  <a:pt x="1223391" y="2786"/>
                </a:lnTo>
                <a:lnTo>
                  <a:pt x="1271271" y="696"/>
                </a:lnTo>
                <a:lnTo>
                  <a:pt x="1319315" y="0"/>
                </a:lnTo>
                <a:lnTo>
                  <a:pt x="1319315" y="1640392"/>
                </a:lnTo>
                <a:close/>
              </a:path>
            </a:pathLst>
          </a:custGeom>
          <a:solidFill>
            <a:srgbClr val="FC61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087088" y="3675556"/>
            <a:ext cx="227965" cy="122555"/>
          </a:xfrm>
          <a:custGeom>
            <a:avLst/>
            <a:gdLst/>
            <a:ahLst/>
            <a:cxnLst/>
            <a:rect l="l" t="t" r="r" b="b"/>
            <a:pathLst>
              <a:path w="227965" h="122554">
                <a:moveTo>
                  <a:pt x="0" y="122539"/>
                </a:moveTo>
                <a:lnTo>
                  <a:pt x="109032" y="0"/>
                </a:lnTo>
                <a:lnTo>
                  <a:pt x="227570" y="0"/>
                </a:lnTo>
              </a:path>
            </a:pathLst>
          </a:custGeom>
          <a:ln w="9879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171324" y="6617297"/>
            <a:ext cx="179070" cy="153035"/>
          </a:xfrm>
          <a:custGeom>
            <a:avLst/>
            <a:gdLst/>
            <a:ahLst/>
            <a:cxnLst/>
            <a:rect l="l" t="t" r="r" b="b"/>
            <a:pathLst>
              <a:path w="179070" h="153034">
                <a:moveTo>
                  <a:pt x="178950" y="0"/>
                </a:moveTo>
                <a:lnTo>
                  <a:pt x="118538" y="152504"/>
                </a:lnTo>
                <a:lnTo>
                  <a:pt x="0" y="152504"/>
                </a:lnTo>
              </a:path>
            </a:pathLst>
          </a:custGeom>
          <a:ln w="9879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019709" y="3406587"/>
            <a:ext cx="193040" cy="146685"/>
          </a:xfrm>
          <a:custGeom>
            <a:avLst/>
            <a:gdLst/>
            <a:ahLst/>
            <a:cxnLst/>
            <a:rect l="l" t="t" r="r" b="b"/>
            <a:pathLst>
              <a:path w="193040" h="146685">
                <a:moveTo>
                  <a:pt x="192427" y="146447"/>
                </a:moveTo>
                <a:lnTo>
                  <a:pt x="118538" y="0"/>
                </a:lnTo>
                <a:lnTo>
                  <a:pt x="0" y="0"/>
                </a:lnTo>
              </a:path>
            </a:pathLst>
          </a:custGeom>
          <a:ln w="9879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1341472" y="3405377"/>
            <a:ext cx="1327785" cy="521334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5080">
              <a:lnSpc>
                <a:spcPts val="1789"/>
              </a:lnSpc>
              <a:spcBef>
                <a:spcPts val="430"/>
              </a:spcBef>
            </a:pPr>
            <a:r>
              <a:rPr sz="1750" spc="50" dirty="0">
                <a:solidFill>
                  <a:srgbClr val="666666"/>
                </a:solidFill>
                <a:latin typeface="Arial Narrow"/>
                <a:cs typeface="Arial Narrow"/>
              </a:rPr>
              <a:t>Não</a:t>
            </a:r>
            <a:r>
              <a:rPr sz="1750" spc="-90" dirty="0">
                <a:solidFill>
                  <a:srgbClr val="666666"/>
                </a:solidFill>
                <a:latin typeface="Arial Narrow"/>
                <a:cs typeface="Arial Narrow"/>
              </a:rPr>
              <a:t> </a:t>
            </a:r>
            <a:r>
              <a:rPr sz="1750" spc="75" dirty="0">
                <a:solidFill>
                  <a:srgbClr val="666666"/>
                </a:solidFill>
                <a:latin typeface="Arial Narrow"/>
                <a:cs typeface="Arial Narrow"/>
              </a:rPr>
              <a:t>Monetária  </a:t>
            </a:r>
            <a:r>
              <a:rPr sz="1750" spc="60" dirty="0">
                <a:solidFill>
                  <a:srgbClr val="666666"/>
                </a:solidFill>
                <a:latin typeface="Arial Narrow"/>
                <a:cs typeface="Arial Narrow"/>
              </a:rPr>
              <a:t>694</a:t>
            </a:r>
            <a:r>
              <a:rPr sz="1750" spc="-5" dirty="0">
                <a:solidFill>
                  <a:srgbClr val="666666"/>
                </a:solidFill>
                <a:latin typeface="Arial Narrow"/>
                <a:cs typeface="Arial Narrow"/>
              </a:rPr>
              <a:t> </a:t>
            </a:r>
            <a:r>
              <a:rPr sz="1750" spc="-20" dirty="0">
                <a:solidFill>
                  <a:srgbClr val="666666"/>
                </a:solidFill>
                <a:latin typeface="Arial Narrow"/>
                <a:cs typeface="Arial Narrow"/>
              </a:rPr>
              <a:t>(46,3%)</a:t>
            </a:r>
            <a:endParaRPr sz="1750">
              <a:latin typeface="Arial Narrow"/>
              <a:cs typeface="Arial Narro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995214" y="6499623"/>
            <a:ext cx="1149350" cy="521334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5080" indent="567690">
              <a:lnSpc>
                <a:spcPts val="1789"/>
              </a:lnSpc>
              <a:spcBef>
                <a:spcPts val="430"/>
              </a:spcBef>
            </a:pPr>
            <a:r>
              <a:rPr sz="1750" spc="15" dirty="0">
                <a:solidFill>
                  <a:srgbClr val="666666"/>
                </a:solidFill>
                <a:latin typeface="Arial Narrow"/>
                <a:cs typeface="Arial Narrow"/>
              </a:rPr>
              <a:t>I</a:t>
            </a:r>
            <a:r>
              <a:rPr sz="1750" spc="100" dirty="0">
                <a:solidFill>
                  <a:srgbClr val="666666"/>
                </a:solidFill>
                <a:latin typeface="Arial Narrow"/>
                <a:cs typeface="Arial Narrow"/>
              </a:rPr>
              <a:t>s</a:t>
            </a:r>
            <a:r>
              <a:rPr sz="1750" spc="70" dirty="0">
                <a:solidFill>
                  <a:srgbClr val="666666"/>
                </a:solidFill>
                <a:latin typeface="Arial Narrow"/>
                <a:cs typeface="Arial Narrow"/>
              </a:rPr>
              <a:t>ento  </a:t>
            </a:r>
            <a:r>
              <a:rPr sz="1750" spc="90" dirty="0">
                <a:solidFill>
                  <a:srgbClr val="666666"/>
                </a:solidFill>
                <a:latin typeface="Arial Narrow"/>
                <a:cs typeface="Arial Narrow"/>
              </a:rPr>
              <a:t>582</a:t>
            </a:r>
            <a:r>
              <a:rPr sz="1750" spc="-60" dirty="0">
                <a:solidFill>
                  <a:srgbClr val="666666"/>
                </a:solidFill>
                <a:latin typeface="Arial Narrow"/>
                <a:cs typeface="Arial Narrow"/>
              </a:rPr>
              <a:t> </a:t>
            </a:r>
            <a:r>
              <a:rPr sz="1750" spc="-10" dirty="0">
                <a:solidFill>
                  <a:srgbClr val="666666"/>
                </a:solidFill>
                <a:latin typeface="Arial Narrow"/>
                <a:cs typeface="Arial Narrow"/>
              </a:rPr>
              <a:t>(38,83%)</a:t>
            </a:r>
            <a:endParaRPr sz="1750">
              <a:latin typeface="Arial Narrow"/>
              <a:cs typeface="Arial Narro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854964" y="3136408"/>
            <a:ext cx="1138555" cy="521334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5080" indent="215900">
              <a:lnSpc>
                <a:spcPts val="1789"/>
              </a:lnSpc>
              <a:spcBef>
                <a:spcPts val="430"/>
              </a:spcBef>
            </a:pPr>
            <a:r>
              <a:rPr sz="1750" spc="20" dirty="0">
                <a:solidFill>
                  <a:srgbClr val="666666"/>
                </a:solidFill>
                <a:latin typeface="Arial Narrow"/>
                <a:cs typeface="Arial Narrow"/>
              </a:rPr>
              <a:t>M</a:t>
            </a:r>
            <a:r>
              <a:rPr sz="1750" spc="70" dirty="0">
                <a:solidFill>
                  <a:srgbClr val="666666"/>
                </a:solidFill>
                <a:latin typeface="Arial Narrow"/>
                <a:cs typeface="Arial Narrow"/>
              </a:rPr>
              <a:t>onetá</a:t>
            </a:r>
            <a:r>
              <a:rPr sz="1750" spc="180" dirty="0">
                <a:solidFill>
                  <a:srgbClr val="666666"/>
                </a:solidFill>
                <a:latin typeface="Arial Narrow"/>
                <a:cs typeface="Arial Narrow"/>
              </a:rPr>
              <a:t>r</a:t>
            </a:r>
            <a:r>
              <a:rPr sz="1750" spc="70" dirty="0">
                <a:solidFill>
                  <a:srgbClr val="666666"/>
                </a:solidFill>
                <a:latin typeface="Arial Narrow"/>
                <a:cs typeface="Arial Narrow"/>
              </a:rPr>
              <a:t>i</a:t>
            </a:r>
            <a:r>
              <a:rPr sz="1750" spc="15" dirty="0">
                <a:solidFill>
                  <a:srgbClr val="666666"/>
                </a:solidFill>
                <a:latin typeface="Arial Narrow"/>
                <a:cs typeface="Arial Narrow"/>
              </a:rPr>
              <a:t>a  </a:t>
            </a:r>
            <a:r>
              <a:rPr sz="1750" spc="60" dirty="0">
                <a:solidFill>
                  <a:srgbClr val="666666"/>
                </a:solidFill>
                <a:latin typeface="Arial Narrow"/>
                <a:cs typeface="Arial Narrow"/>
              </a:rPr>
              <a:t>223</a:t>
            </a:r>
            <a:r>
              <a:rPr sz="1750" spc="-60" dirty="0">
                <a:solidFill>
                  <a:srgbClr val="666666"/>
                </a:solidFill>
                <a:latin typeface="Arial Narrow"/>
                <a:cs typeface="Arial Narrow"/>
              </a:rPr>
              <a:t> </a:t>
            </a:r>
            <a:r>
              <a:rPr sz="1750" spc="-10" dirty="0">
                <a:solidFill>
                  <a:srgbClr val="666666"/>
                </a:solidFill>
                <a:latin typeface="Arial Narrow"/>
                <a:cs typeface="Arial Narrow"/>
              </a:rPr>
              <a:t>(14,88%)</a:t>
            </a:r>
            <a:endParaRPr sz="1750">
              <a:latin typeface="Arial Narrow"/>
              <a:cs typeface="Arial Narrow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228600" y="331774"/>
            <a:ext cx="3696335" cy="563880"/>
          </a:xfrm>
          <a:prstGeom prst="rect">
            <a:avLst/>
          </a:prstGeom>
          <a:solidFill>
            <a:srgbClr val="A0DDEE">
              <a:alpha val="50195"/>
            </a:srgbClr>
          </a:solidFill>
        </p:spPr>
        <p:txBody>
          <a:bodyPr vert="horz" wrap="square" lIns="0" tIns="83820" rIns="0" bIns="0" rtlCol="0">
            <a:spAutoFit/>
          </a:bodyPr>
          <a:lstStyle/>
          <a:p>
            <a:pPr marL="48895">
              <a:lnSpc>
                <a:spcPct val="100000"/>
              </a:lnSpc>
              <a:spcBef>
                <a:spcPts val="660"/>
              </a:spcBef>
            </a:pPr>
            <a:r>
              <a:rPr sz="2450" b="1" spc="-140" dirty="0">
                <a:solidFill>
                  <a:srgbClr val="333333"/>
                </a:solidFill>
                <a:latin typeface="Segoe UI"/>
                <a:cs typeface="Segoe UI"/>
              </a:rPr>
              <a:t>Notificação </a:t>
            </a:r>
            <a:r>
              <a:rPr sz="2450" b="1" spc="-100" dirty="0">
                <a:solidFill>
                  <a:srgbClr val="333333"/>
                </a:solidFill>
                <a:latin typeface="Segoe UI"/>
                <a:cs typeface="Segoe UI"/>
              </a:rPr>
              <a:t>de</a:t>
            </a:r>
            <a:r>
              <a:rPr sz="2450" b="1" spc="130" dirty="0">
                <a:solidFill>
                  <a:srgbClr val="333333"/>
                </a:solidFill>
                <a:latin typeface="Segoe UI"/>
                <a:cs typeface="Segoe UI"/>
              </a:rPr>
              <a:t> </a:t>
            </a:r>
            <a:r>
              <a:rPr sz="2450" b="1" spc="-145" dirty="0">
                <a:solidFill>
                  <a:srgbClr val="333333"/>
                </a:solidFill>
                <a:latin typeface="Segoe UI"/>
                <a:cs typeface="Segoe UI"/>
              </a:rPr>
              <a:t>Produtos</a:t>
            </a:r>
            <a:endParaRPr sz="2450">
              <a:latin typeface="Segoe UI"/>
              <a:cs typeface="Segoe U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214706" y="2965076"/>
            <a:ext cx="2896235" cy="2898775"/>
          </a:xfrm>
          <a:custGeom>
            <a:avLst/>
            <a:gdLst/>
            <a:ahLst/>
            <a:cxnLst/>
            <a:rect l="l" t="t" r="r" b="b"/>
            <a:pathLst>
              <a:path w="2896235" h="2898775">
                <a:moveTo>
                  <a:pt x="2895922" y="1449103"/>
                </a:moveTo>
                <a:lnTo>
                  <a:pt x="1447955" y="1449103"/>
                </a:lnTo>
                <a:lnTo>
                  <a:pt x="1447955" y="0"/>
                </a:lnTo>
                <a:lnTo>
                  <a:pt x="1495492" y="777"/>
                </a:lnTo>
                <a:lnTo>
                  <a:pt x="1542902" y="3110"/>
                </a:lnTo>
                <a:lnTo>
                  <a:pt x="1590183" y="6999"/>
                </a:lnTo>
                <a:lnTo>
                  <a:pt x="1637337" y="12443"/>
                </a:lnTo>
                <a:lnTo>
                  <a:pt x="1684364" y="19443"/>
                </a:lnTo>
                <a:lnTo>
                  <a:pt x="1731136" y="27976"/>
                </a:lnTo>
                <a:lnTo>
                  <a:pt x="1777529" y="38024"/>
                </a:lnTo>
                <a:lnTo>
                  <a:pt x="1823542" y="49585"/>
                </a:lnTo>
                <a:lnTo>
                  <a:pt x="1869175" y="62661"/>
                </a:lnTo>
                <a:lnTo>
                  <a:pt x="1914428" y="77249"/>
                </a:lnTo>
                <a:lnTo>
                  <a:pt x="1959181" y="93311"/>
                </a:lnTo>
                <a:lnTo>
                  <a:pt x="2003312" y="110803"/>
                </a:lnTo>
                <a:lnTo>
                  <a:pt x="2046821" y="129727"/>
                </a:lnTo>
                <a:lnTo>
                  <a:pt x="2089709" y="150082"/>
                </a:lnTo>
                <a:lnTo>
                  <a:pt x="2131975" y="171869"/>
                </a:lnTo>
                <a:lnTo>
                  <a:pt x="2173507" y="195027"/>
                </a:lnTo>
                <a:lnTo>
                  <a:pt x="2214192" y="219495"/>
                </a:lnTo>
                <a:lnTo>
                  <a:pt x="2254031" y="245274"/>
                </a:lnTo>
                <a:lnTo>
                  <a:pt x="2293022" y="272363"/>
                </a:lnTo>
                <a:lnTo>
                  <a:pt x="2331167" y="300763"/>
                </a:lnTo>
                <a:lnTo>
                  <a:pt x="2368364" y="330395"/>
                </a:lnTo>
                <a:lnTo>
                  <a:pt x="2404511" y="361182"/>
                </a:lnTo>
                <a:lnTo>
                  <a:pt x="2439609" y="393124"/>
                </a:lnTo>
                <a:lnTo>
                  <a:pt x="2473658" y="426220"/>
                </a:lnTo>
                <a:lnTo>
                  <a:pt x="2506658" y="460471"/>
                </a:lnTo>
                <a:lnTo>
                  <a:pt x="2538522" y="495783"/>
                </a:lnTo>
                <a:lnTo>
                  <a:pt x="2569161" y="532063"/>
                </a:lnTo>
                <a:lnTo>
                  <a:pt x="2598578" y="569311"/>
                </a:lnTo>
                <a:lnTo>
                  <a:pt x="2626771" y="607526"/>
                </a:lnTo>
                <a:lnTo>
                  <a:pt x="2653740" y="646709"/>
                </a:lnTo>
                <a:lnTo>
                  <a:pt x="2679415" y="686753"/>
                </a:lnTo>
                <a:lnTo>
                  <a:pt x="2703725" y="727552"/>
                </a:lnTo>
                <a:lnTo>
                  <a:pt x="2726670" y="769106"/>
                </a:lnTo>
                <a:lnTo>
                  <a:pt x="2748250" y="811415"/>
                </a:lnTo>
                <a:lnTo>
                  <a:pt x="2768465" y="854479"/>
                </a:lnTo>
                <a:lnTo>
                  <a:pt x="2787263" y="898180"/>
                </a:lnTo>
                <a:lnTo>
                  <a:pt x="2804591" y="942404"/>
                </a:lnTo>
                <a:lnTo>
                  <a:pt x="2820449" y="987149"/>
                </a:lnTo>
                <a:lnTo>
                  <a:pt x="2834837" y="1032416"/>
                </a:lnTo>
                <a:lnTo>
                  <a:pt x="2847755" y="1078205"/>
                </a:lnTo>
                <a:lnTo>
                  <a:pt x="2859171" y="1124391"/>
                </a:lnTo>
                <a:lnTo>
                  <a:pt x="2869052" y="1170853"/>
                </a:lnTo>
                <a:lnTo>
                  <a:pt x="2877397" y="1217588"/>
                </a:lnTo>
                <a:lnTo>
                  <a:pt x="2884207" y="1264599"/>
                </a:lnTo>
                <a:lnTo>
                  <a:pt x="2889483" y="1311883"/>
                </a:lnTo>
                <a:lnTo>
                  <a:pt x="2893210" y="1359316"/>
                </a:lnTo>
                <a:lnTo>
                  <a:pt x="2895379" y="1406768"/>
                </a:lnTo>
                <a:lnTo>
                  <a:pt x="2895922" y="1449103"/>
                </a:lnTo>
                <a:close/>
              </a:path>
              <a:path w="2896235" h="2898775">
                <a:moveTo>
                  <a:pt x="1437586" y="2898172"/>
                </a:moveTo>
                <a:lnTo>
                  <a:pt x="1390132" y="2897058"/>
                </a:lnTo>
                <a:lnTo>
                  <a:pt x="1342766" y="2894385"/>
                </a:lnTo>
                <a:lnTo>
                  <a:pt x="1295488" y="2890154"/>
                </a:lnTo>
                <a:lnTo>
                  <a:pt x="1248298" y="2884365"/>
                </a:lnTo>
                <a:lnTo>
                  <a:pt x="1201322" y="2877035"/>
                </a:lnTo>
                <a:lnTo>
                  <a:pt x="1154687" y="2868183"/>
                </a:lnTo>
                <a:lnTo>
                  <a:pt x="1108392" y="2857807"/>
                </a:lnTo>
                <a:lnTo>
                  <a:pt x="1062439" y="2845909"/>
                </a:lnTo>
                <a:lnTo>
                  <a:pt x="1016826" y="2832487"/>
                </a:lnTo>
                <a:lnTo>
                  <a:pt x="971676" y="2817581"/>
                </a:lnTo>
                <a:lnTo>
                  <a:pt x="927111" y="2801228"/>
                </a:lnTo>
                <a:lnTo>
                  <a:pt x="883131" y="2783428"/>
                </a:lnTo>
                <a:lnTo>
                  <a:pt x="839735" y="2764181"/>
                </a:lnTo>
                <a:lnTo>
                  <a:pt x="796924" y="2743488"/>
                </a:lnTo>
                <a:lnTo>
                  <a:pt x="754811" y="2721405"/>
                </a:lnTo>
                <a:lnTo>
                  <a:pt x="713512" y="2697990"/>
                </a:lnTo>
                <a:lnTo>
                  <a:pt x="673026" y="2673243"/>
                </a:lnTo>
                <a:lnTo>
                  <a:pt x="633352" y="2647164"/>
                </a:lnTo>
                <a:lnTo>
                  <a:pt x="594491" y="2619754"/>
                </a:lnTo>
                <a:lnTo>
                  <a:pt x="556547" y="2591086"/>
                </a:lnTo>
                <a:lnTo>
                  <a:pt x="519621" y="2561238"/>
                </a:lnTo>
                <a:lnTo>
                  <a:pt x="483715" y="2530209"/>
                </a:lnTo>
                <a:lnTo>
                  <a:pt x="448828" y="2497998"/>
                </a:lnTo>
                <a:lnTo>
                  <a:pt x="414961" y="2464606"/>
                </a:lnTo>
                <a:lnTo>
                  <a:pt x="382202" y="2430124"/>
                </a:lnTo>
                <a:lnTo>
                  <a:pt x="350642" y="2394643"/>
                </a:lnTo>
                <a:lnTo>
                  <a:pt x="320280" y="2358164"/>
                </a:lnTo>
                <a:lnTo>
                  <a:pt x="291116" y="2320685"/>
                </a:lnTo>
                <a:lnTo>
                  <a:pt x="263150" y="2282208"/>
                </a:lnTo>
                <a:lnTo>
                  <a:pt x="236457" y="2242836"/>
                </a:lnTo>
                <a:lnTo>
                  <a:pt x="211108" y="2202675"/>
                </a:lnTo>
                <a:lnTo>
                  <a:pt x="187105" y="2161725"/>
                </a:lnTo>
                <a:lnTo>
                  <a:pt x="164446" y="2119984"/>
                </a:lnTo>
                <a:lnTo>
                  <a:pt x="143133" y="2077454"/>
                </a:lnTo>
                <a:lnTo>
                  <a:pt x="123221" y="2034250"/>
                </a:lnTo>
                <a:lnTo>
                  <a:pt x="104764" y="1990486"/>
                </a:lnTo>
                <a:lnTo>
                  <a:pt x="87764" y="1946163"/>
                </a:lnTo>
                <a:lnTo>
                  <a:pt x="72219" y="1901280"/>
                </a:lnTo>
                <a:lnTo>
                  <a:pt x="58130" y="1855839"/>
                </a:lnTo>
                <a:lnTo>
                  <a:pt x="45533" y="1809961"/>
                </a:lnTo>
                <a:lnTo>
                  <a:pt x="34464" y="1763769"/>
                </a:lnTo>
                <a:lnTo>
                  <a:pt x="24923" y="1717263"/>
                </a:lnTo>
                <a:lnTo>
                  <a:pt x="16909" y="1670443"/>
                </a:lnTo>
                <a:lnTo>
                  <a:pt x="10422" y="1623309"/>
                </a:lnTo>
                <a:lnTo>
                  <a:pt x="5479" y="1575988"/>
                </a:lnTo>
                <a:lnTo>
                  <a:pt x="2094" y="1528607"/>
                </a:lnTo>
                <a:lnTo>
                  <a:pt x="268" y="1481166"/>
                </a:lnTo>
                <a:lnTo>
                  <a:pt x="0" y="1433665"/>
                </a:lnTo>
                <a:lnTo>
                  <a:pt x="1290" y="1386104"/>
                </a:lnTo>
                <a:lnTo>
                  <a:pt x="4133" y="1338611"/>
                </a:lnTo>
                <a:lnTo>
                  <a:pt x="8523" y="1291313"/>
                </a:lnTo>
                <a:lnTo>
                  <a:pt x="14461" y="1244210"/>
                </a:lnTo>
                <a:lnTo>
                  <a:pt x="21945" y="1197303"/>
                </a:lnTo>
                <a:lnTo>
                  <a:pt x="30978" y="1150590"/>
                </a:lnTo>
                <a:lnTo>
                  <a:pt x="41531" y="1104199"/>
                </a:lnTo>
                <a:lnTo>
                  <a:pt x="53578" y="1058252"/>
                </a:lnTo>
                <a:lnTo>
                  <a:pt x="67120" y="1012752"/>
                </a:lnTo>
                <a:lnTo>
                  <a:pt x="82157" y="967696"/>
                </a:lnTo>
                <a:lnTo>
                  <a:pt x="98689" y="923087"/>
                </a:lnTo>
                <a:lnTo>
                  <a:pt x="116669" y="879042"/>
                </a:lnTo>
                <a:lnTo>
                  <a:pt x="136051" y="835680"/>
                </a:lnTo>
                <a:lnTo>
                  <a:pt x="156834" y="793003"/>
                </a:lnTo>
                <a:lnTo>
                  <a:pt x="179020" y="751009"/>
                </a:lnTo>
                <a:lnTo>
                  <a:pt x="202607" y="709698"/>
                </a:lnTo>
                <a:lnTo>
                  <a:pt x="1447955" y="1449103"/>
                </a:lnTo>
                <a:lnTo>
                  <a:pt x="2895922" y="1449103"/>
                </a:lnTo>
                <a:lnTo>
                  <a:pt x="2895037" y="1501732"/>
                </a:lnTo>
                <a:lnTo>
                  <a:pt x="2892527" y="1549244"/>
                </a:lnTo>
                <a:lnTo>
                  <a:pt x="2888467" y="1596649"/>
                </a:lnTo>
                <a:lnTo>
                  <a:pt x="2882865" y="1643819"/>
                </a:lnTo>
                <a:lnTo>
                  <a:pt x="2875721" y="1690754"/>
                </a:lnTo>
                <a:lnTo>
                  <a:pt x="2867036" y="1737453"/>
                </a:lnTo>
                <a:lnTo>
                  <a:pt x="2856808" y="1783918"/>
                </a:lnTo>
                <a:lnTo>
                  <a:pt x="2845069" y="1830023"/>
                </a:lnTo>
                <a:lnTo>
                  <a:pt x="2831846" y="1875645"/>
                </a:lnTo>
                <a:lnTo>
                  <a:pt x="2817141" y="1920783"/>
                </a:lnTo>
                <a:lnTo>
                  <a:pt x="2800954" y="1965437"/>
                </a:lnTo>
                <a:lnTo>
                  <a:pt x="2783283" y="2009607"/>
                </a:lnTo>
                <a:lnTo>
                  <a:pt x="2764179" y="2053176"/>
                </a:lnTo>
                <a:lnTo>
                  <a:pt x="2743692" y="2096025"/>
                </a:lnTo>
                <a:lnTo>
                  <a:pt x="2721820" y="2138155"/>
                </a:lnTo>
                <a:lnTo>
                  <a:pt x="2698565" y="2179565"/>
                </a:lnTo>
                <a:lnTo>
                  <a:pt x="2673925" y="2220256"/>
                </a:lnTo>
                <a:lnTo>
                  <a:pt x="2647970" y="2260119"/>
                </a:lnTo>
                <a:lnTo>
                  <a:pt x="2620767" y="2299046"/>
                </a:lnTo>
                <a:lnTo>
                  <a:pt x="2592316" y="2337036"/>
                </a:lnTo>
                <a:lnTo>
                  <a:pt x="2562617" y="2374092"/>
                </a:lnTo>
                <a:lnTo>
                  <a:pt x="2531669" y="2410211"/>
                </a:lnTo>
                <a:lnTo>
                  <a:pt x="2499559" y="2445298"/>
                </a:lnTo>
                <a:lnTo>
                  <a:pt x="2466370" y="2479258"/>
                </a:lnTo>
                <a:lnTo>
                  <a:pt x="2432103" y="2512091"/>
                </a:lnTo>
                <a:lnTo>
                  <a:pt x="2396757" y="2543797"/>
                </a:lnTo>
                <a:lnTo>
                  <a:pt x="2360333" y="2574375"/>
                </a:lnTo>
                <a:lnTo>
                  <a:pt x="2322929" y="2603745"/>
                </a:lnTo>
                <a:lnTo>
                  <a:pt x="2284645" y="2631827"/>
                </a:lnTo>
                <a:lnTo>
                  <a:pt x="2245481" y="2658621"/>
                </a:lnTo>
                <a:lnTo>
                  <a:pt x="2205437" y="2684126"/>
                </a:lnTo>
                <a:lnTo>
                  <a:pt x="2164513" y="2708343"/>
                </a:lnTo>
                <a:lnTo>
                  <a:pt x="2122820" y="2731208"/>
                </a:lnTo>
                <a:lnTo>
                  <a:pt x="2080468" y="2752659"/>
                </a:lnTo>
                <a:lnTo>
                  <a:pt x="2037458" y="2772694"/>
                </a:lnTo>
                <a:lnTo>
                  <a:pt x="1993791" y="2791315"/>
                </a:lnTo>
                <a:lnTo>
                  <a:pt x="1949465" y="2808520"/>
                </a:lnTo>
                <a:lnTo>
                  <a:pt x="1904601" y="2824267"/>
                </a:lnTo>
                <a:lnTo>
                  <a:pt x="1859318" y="2838510"/>
                </a:lnTo>
                <a:lnTo>
                  <a:pt x="1813617" y="2851250"/>
                </a:lnTo>
                <a:lnTo>
                  <a:pt x="1767497" y="2862486"/>
                </a:lnTo>
                <a:lnTo>
                  <a:pt x="1720959" y="2872218"/>
                </a:lnTo>
                <a:lnTo>
                  <a:pt x="1674128" y="2880424"/>
                </a:lnTo>
                <a:lnTo>
                  <a:pt x="1627129" y="2887077"/>
                </a:lnTo>
                <a:lnTo>
                  <a:pt x="1579963" y="2892179"/>
                </a:lnTo>
                <a:lnTo>
                  <a:pt x="1532629" y="2895730"/>
                </a:lnTo>
                <a:lnTo>
                  <a:pt x="1485127" y="2897728"/>
                </a:lnTo>
                <a:lnTo>
                  <a:pt x="1437586" y="2898172"/>
                </a:lnTo>
                <a:close/>
              </a:path>
            </a:pathLst>
          </a:custGeom>
          <a:solidFill>
            <a:srgbClr val="F7D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417314" y="3010663"/>
            <a:ext cx="1245870" cy="1403985"/>
          </a:xfrm>
          <a:custGeom>
            <a:avLst/>
            <a:gdLst/>
            <a:ahLst/>
            <a:cxnLst/>
            <a:rect l="l" t="t" r="r" b="b"/>
            <a:pathLst>
              <a:path w="1245870" h="1403985">
                <a:moveTo>
                  <a:pt x="1245347" y="1403516"/>
                </a:moveTo>
                <a:lnTo>
                  <a:pt x="0" y="664112"/>
                </a:lnTo>
                <a:lnTo>
                  <a:pt x="24831" y="623737"/>
                </a:lnTo>
                <a:lnTo>
                  <a:pt x="50910" y="584278"/>
                </a:lnTo>
                <a:lnTo>
                  <a:pt x="78235" y="545736"/>
                </a:lnTo>
                <a:lnTo>
                  <a:pt x="106807" y="508110"/>
                </a:lnTo>
                <a:lnTo>
                  <a:pt x="136626" y="471401"/>
                </a:lnTo>
                <a:lnTo>
                  <a:pt x="167692" y="435608"/>
                </a:lnTo>
                <a:lnTo>
                  <a:pt x="199904" y="400844"/>
                </a:lnTo>
                <a:lnTo>
                  <a:pt x="233161" y="367222"/>
                </a:lnTo>
                <a:lnTo>
                  <a:pt x="267462" y="334742"/>
                </a:lnTo>
                <a:lnTo>
                  <a:pt x="302808" y="303404"/>
                </a:lnTo>
                <a:lnTo>
                  <a:pt x="339199" y="273207"/>
                </a:lnTo>
                <a:lnTo>
                  <a:pt x="376634" y="244153"/>
                </a:lnTo>
                <a:lnTo>
                  <a:pt x="414993" y="216331"/>
                </a:lnTo>
                <a:lnTo>
                  <a:pt x="454155" y="189832"/>
                </a:lnTo>
                <a:lnTo>
                  <a:pt x="494119" y="164657"/>
                </a:lnTo>
                <a:lnTo>
                  <a:pt x="534886" y="140806"/>
                </a:lnTo>
                <a:lnTo>
                  <a:pt x="576455" y="118278"/>
                </a:lnTo>
                <a:lnTo>
                  <a:pt x="618827" y="97073"/>
                </a:lnTo>
                <a:lnTo>
                  <a:pt x="661865" y="77258"/>
                </a:lnTo>
                <a:lnTo>
                  <a:pt x="705433" y="58897"/>
                </a:lnTo>
                <a:lnTo>
                  <a:pt x="749530" y="41991"/>
                </a:lnTo>
                <a:lnTo>
                  <a:pt x="794157" y="26539"/>
                </a:lnTo>
                <a:lnTo>
                  <a:pt x="839314" y="12542"/>
                </a:lnTo>
                <a:lnTo>
                  <a:pt x="885001" y="0"/>
                </a:lnTo>
                <a:lnTo>
                  <a:pt x="1245347" y="1403516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302315" y="2965076"/>
            <a:ext cx="360680" cy="1449705"/>
          </a:xfrm>
          <a:custGeom>
            <a:avLst/>
            <a:gdLst/>
            <a:ahLst/>
            <a:cxnLst/>
            <a:rect l="l" t="t" r="r" b="b"/>
            <a:pathLst>
              <a:path w="360679" h="1449704">
                <a:moveTo>
                  <a:pt x="360346" y="1449103"/>
                </a:moveTo>
                <a:lnTo>
                  <a:pt x="0" y="45586"/>
                </a:lnTo>
                <a:lnTo>
                  <a:pt x="50772" y="33492"/>
                </a:lnTo>
                <a:lnTo>
                  <a:pt x="101780" y="23258"/>
                </a:lnTo>
                <a:lnTo>
                  <a:pt x="153023" y="14885"/>
                </a:lnTo>
                <a:lnTo>
                  <a:pt x="204501" y="8373"/>
                </a:lnTo>
                <a:lnTo>
                  <a:pt x="256214" y="3721"/>
                </a:lnTo>
                <a:lnTo>
                  <a:pt x="308163" y="930"/>
                </a:lnTo>
                <a:lnTo>
                  <a:pt x="360346" y="0"/>
                </a:lnTo>
                <a:lnTo>
                  <a:pt x="360346" y="1449103"/>
                </a:lnTo>
                <a:close/>
              </a:path>
            </a:pathLst>
          </a:custGeom>
          <a:solidFill>
            <a:srgbClr val="3746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397134" y="5704901"/>
            <a:ext cx="190500" cy="126364"/>
          </a:xfrm>
          <a:custGeom>
            <a:avLst/>
            <a:gdLst/>
            <a:ahLst/>
            <a:cxnLst/>
            <a:rect l="l" t="t" r="r" b="b"/>
            <a:pathLst>
              <a:path w="190500" h="126364">
                <a:moveTo>
                  <a:pt x="0" y="0"/>
                </a:moveTo>
                <a:lnTo>
                  <a:pt x="71655" y="125923"/>
                </a:lnTo>
                <a:lnTo>
                  <a:pt x="190212" y="125923"/>
                </a:lnTo>
              </a:path>
            </a:pathLst>
          </a:custGeom>
          <a:ln w="9884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566803" y="3109896"/>
            <a:ext cx="205740" cy="116205"/>
          </a:xfrm>
          <a:custGeom>
            <a:avLst/>
            <a:gdLst/>
            <a:ahLst/>
            <a:cxnLst/>
            <a:rect l="l" t="t" r="r" b="b"/>
            <a:pathLst>
              <a:path w="205739" h="116205">
                <a:moveTo>
                  <a:pt x="205427" y="115936"/>
                </a:moveTo>
                <a:lnTo>
                  <a:pt x="118556" y="0"/>
                </a:lnTo>
                <a:lnTo>
                  <a:pt x="0" y="0"/>
                </a:lnTo>
              </a:path>
            </a:pathLst>
          </a:custGeom>
          <a:ln w="9885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339797" y="2796811"/>
            <a:ext cx="137160" cy="144145"/>
          </a:xfrm>
          <a:custGeom>
            <a:avLst/>
            <a:gdLst/>
            <a:ahLst/>
            <a:cxnLst/>
            <a:rect l="l" t="t" r="r" b="b"/>
            <a:pathLst>
              <a:path w="137160" h="144144">
                <a:moveTo>
                  <a:pt x="136717" y="143766"/>
                </a:moveTo>
                <a:lnTo>
                  <a:pt x="118556" y="0"/>
                </a:lnTo>
                <a:lnTo>
                  <a:pt x="0" y="0"/>
                </a:lnTo>
              </a:path>
            </a:pathLst>
          </a:custGeom>
          <a:ln w="9883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614165" y="5674171"/>
            <a:ext cx="1270635" cy="29464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750" spc="85" dirty="0">
                <a:solidFill>
                  <a:srgbClr val="666666"/>
                </a:solidFill>
                <a:latin typeface="Arial Narrow"/>
                <a:cs typeface="Arial Narrow"/>
              </a:rPr>
              <a:t>1252</a:t>
            </a:r>
            <a:r>
              <a:rPr sz="1750" spc="-45" dirty="0">
                <a:solidFill>
                  <a:srgbClr val="666666"/>
                </a:solidFill>
                <a:latin typeface="Arial Narrow"/>
                <a:cs typeface="Arial Narrow"/>
              </a:rPr>
              <a:t> </a:t>
            </a:r>
            <a:r>
              <a:rPr sz="1750" dirty="0">
                <a:solidFill>
                  <a:srgbClr val="666666"/>
                </a:solidFill>
                <a:latin typeface="Arial Narrow"/>
                <a:cs typeface="Arial Narrow"/>
              </a:rPr>
              <a:t>(83,52%)</a:t>
            </a:r>
            <a:endParaRPr sz="1750">
              <a:latin typeface="Arial Narrow"/>
              <a:cs typeface="Arial Narrow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401882" y="2166450"/>
            <a:ext cx="3917950" cy="10814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617855">
              <a:lnSpc>
                <a:spcPct val="100000"/>
              </a:lnSpc>
              <a:spcBef>
                <a:spcPts val="110"/>
              </a:spcBef>
            </a:pPr>
            <a:r>
              <a:rPr sz="1750" spc="5" dirty="0">
                <a:latin typeface="Segoe UI"/>
                <a:cs typeface="Segoe UI"/>
              </a:rPr>
              <a:t>Notificações por Tipo de</a:t>
            </a:r>
            <a:r>
              <a:rPr sz="1750" spc="-75" dirty="0">
                <a:latin typeface="Segoe UI"/>
                <a:cs typeface="Segoe UI"/>
              </a:rPr>
              <a:t> </a:t>
            </a:r>
            <a:r>
              <a:rPr sz="1750" spc="5" dirty="0">
                <a:latin typeface="Segoe UI"/>
                <a:cs typeface="Segoe UI"/>
              </a:rPr>
              <a:t>Produto</a:t>
            </a:r>
            <a:endParaRPr sz="1750">
              <a:latin typeface="Segoe UI"/>
              <a:cs typeface="Segoe UI"/>
            </a:endParaRPr>
          </a:p>
          <a:p>
            <a:pPr marL="1260475">
              <a:lnSpc>
                <a:spcPct val="100000"/>
              </a:lnSpc>
              <a:spcBef>
                <a:spcPts val="1635"/>
              </a:spcBef>
            </a:pPr>
            <a:r>
              <a:rPr sz="1750" spc="60" dirty="0">
                <a:solidFill>
                  <a:srgbClr val="666666"/>
                </a:solidFill>
                <a:latin typeface="Arial Narrow"/>
                <a:cs typeface="Arial Narrow"/>
              </a:rPr>
              <a:t>60</a:t>
            </a:r>
            <a:r>
              <a:rPr sz="1750" dirty="0">
                <a:solidFill>
                  <a:srgbClr val="666666"/>
                </a:solidFill>
                <a:latin typeface="Arial Narrow"/>
                <a:cs typeface="Arial Narrow"/>
              </a:rPr>
              <a:t> </a:t>
            </a:r>
            <a:r>
              <a:rPr sz="1750" spc="-40" dirty="0">
                <a:solidFill>
                  <a:srgbClr val="666666"/>
                </a:solidFill>
                <a:latin typeface="Arial Narrow"/>
                <a:cs typeface="Arial Narrow"/>
              </a:rPr>
              <a:t>(4%)</a:t>
            </a:r>
            <a:endParaRPr sz="175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1750" spc="60" dirty="0">
                <a:solidFill>
                  <a:srgbClr val="666666"/>
                </a:solidFill>
                <a:latin typeface="Arial Narrow"/>
                <a:cs typeface="Arial Narrow"/>
              </a:rPr>
              <a:t>187</a:t>
            </a:r>
            <a:r>
              <a:rPr sz="1750" dirty="0">
                <a:solidFill>
                  <a:srgbClr val="666666"/>
                </a:solidFill>
                <a:latin typeface="Arial Narrow"/>
                <a:cs typeface="Arial Narrow"/>
              </a:rPr>
              <a:t> </a:t>
            </a:r>
            <a:r>
              <a:rPr sz="1750" spc="-10" dirty="0">
                <a:solidFill>
                  <a:srgbClr val="666666"/>
                </a:solidFill>
                <a:latin typeface="Arial Narrow"/>
                <a:cs typeface="Arial Narrow"/>
              </a:rPr>
              <a:t>(12,47%)</a:t>
            </a:r>
            <a:endParaRPr sz="1750">
              <a:latin typeface="Arial Narrow"/>
              <a:cs typeface="Arial Narrow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20887" y="6431455"/>
            <a:ext cx="97416" cy="988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629716" y="6363020"/>
            <a:ext cx="2311400" cy="215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50" spc="-5" dirty="0">
                <a:latin typeface="Segoe UI"/>
                <a:cs typeface="Segoe UI"/>
              </a:rPr>
              <a:t>Produto Acabado (não</a:t>
            </a:r>
            <a:r>
              <a:rPr sz="1250" spc="-35" dirty="0">
                <a:latin typeface="Segoe UI"/>
                <a:cs typeface="Segoe UI"/>
              </a:rPr>
              <a:t> </a:t>
            </a:r>
            <a:r>
              <a:rPr sz="1250" spc="-5" dirty="0">
                <a:latin typeface="Segoe UI"/>
                <a:cs typeface="Segoe UI"/>
              </a:rPr>
              <a:t>agrícolas)</a:t>
            </a:r>
            <a:endParaRPr sz="1250">
              <a:latin typeface="Segoe UI"/>
              <a:cs typeface="Segoe U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001316" y="6431455"/>
            <a:ext cx="97416" cy="988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111071" y="6363020"/>
            <a:ext cx="1496060" cy="215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50" spc="-5" dirty="0">
                <a:latin typeface="Segoe UI"/>
                <a:cs typeface="Segoe UI"/>
              </a:rPr>
              <a:t>Material</a:t>
            </a:r>
            <a:r>
              <a:rPr sz="1250" spc="-35" dirty="0">
                <a:latin typeface="Segoe UI"/>
                <a:cs typeface="Segoe UI"/>
              </a:rPr>
              <a:t> </a:t>
            </a:r>
            <a:r>
              <a:rPr sz="1250" spc="-10" dirty="0">
                <a:latin typeface="Segoe UI"/>
                <a:cs typeface="Segoe UI"/>
              </a:rPr>
              <a:t>Reprodutivo</a:t>
            </a:r>
            <a:endParaRPr sz="1250">
              <a:latin typeface="Segoe UI"/>
              <a:cs typeface="Segoe U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662722" y="6431455"/>
            <a:ext cx="104910" cy="9882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776683" y="6363020"/>
            <a:ext cx="2005964" cy="215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50" spc="-5" dirty="0">
                <a:latin typeface="Segoe UI"/>
                <a:cs typeface="Segoe UI"/>
              </a:rPr>
              <a:t>Produto Acabado</a:t>
            </a:r>
            <a:r>
              <a:rPr sz="1250" spc="-35" dirty="0">
                <a:latin typeface="Segoe UI"/>
                <a:cs typeface="Segoe UI"/>
              </a:rPr>
              <a:t> </a:t>
            </a:r>
            <a:r>
              <a:rPr sz="1250" spc="-5" dirty="0">
                <a:latin typeface="Segoe UI"/>
                <a:cs typeface="Segoe UI"/>
              </a:rPr>
              <a:t>(agrícolas)</a:t>
            </a:r>
            <a:endParaRPr sz="1250">
              <a:latin typeface="Segoe UI"/>
              <a:cs typeface="Segoe U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215546" y="342199"/>
            <a:ext cx="2836545" cy="3416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50" spc="10" dirty="0">
                <a:latin typeface="Segoe UI"/>
                <a:cs typeface="Segoe UI"/>
              </a:rPr>
              <a:t>Notificações de</a:t>
            </a:r>
            <a:r>
              <a:rPr sz="2050" spc="-60" dirty="0">
                <a:latin typeface="Segoe UI"/>
                <a:cs typeface="Segoe UI"/>
              </a:rPr>
              <a:t> </a:t>
            </a:r>
            <a:r>
              <a:rPr sz="2050" spc="10" dirty="0">
                <a:latin typeface="Segoe UI"/>
                <a:cs typeface="Segoe UI"/>
              </a:rPr>
              <a:t>Produto</a:t>
            </a:r>
            <a:endParaRPr sz="2050">
              <a:latin typeface="Segoe UI"/>
              <a:cs typeface="Segoe U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9261977" y="736944"/>
            <a:ext cx="2593340" cy="1282700"/>
          </a:xfrm>
          <a:custGeom>
            <a:avLst/>
            <a:gdLst/>
            <a:ahLst/>
            <a:cxnLst/>
            <a:rect l="l" t="t" r="r" b="b"/>
            <a:pathLst>
              <a:path w="2593340" h="1282700">
                <a:moveTo>
                  <a:pt x="1486605" y="12700"/>
                </a:moveTo>
                <a:lnTo>
                  <a:pt x="1106166" y="12700"/>
                </a:lnTo>
                <a:lnTo>
                  <a:pt x="1137684" y="0"/>
                </a:lnTo>
                <a:lnTo>
                  <a:pt x="1455087" y="0"/>
                </a:lnTo>
                <a:lnTo>
                  <a:pt x="1486605" y="12700"/>
                </a:lnTo>
                <a:close/>
              </a:path>
              <a:path w="2593340" h="1282700">
                <a:moveTo>
                  <a:pt x="1611382" y="38100"/>
                </a:moveTo>
                <a:lnTo>
                  <a:pt x="981389" y="38100"/>
                </a:lnTo>
                <a:lnTo>
                  <a:pt x="1043473" y="12700"/>
                </a:lnTo>
                <a:lnTo>
                  <a:pt x="1549298" y="12700"/>
                </a:lnTo>
                <a:lnTo>
                  <a:pt x="1611382" y="38100"/>
                </a:lnTo>
                <a:close/>
              </a:path>
              <a:path w="2593340" h="1282700">
                <a:moveTo>
                  <a:pt x="1703047" y="63500"/>
                </a:moveTo>
                <a:lnTo>
                  <a:pt x="889724" y="63500"/>
                </a:lnTo>
                <a:lnTo>
                  <a:pt x="950632" y="38100"/>
                </a:lnTo>
                <a:lnTo>
                  <a:pt x="1642139" y="38100"/>
                </a:lnTo>
                <a:lnTo>
                  <a:pt x="1703047" y="63500"/>
                </a:lnTo>
                <a:close/>
              </a:path>
              <a:path w="2593340" h="1282700">
                <a:moveTo>
                  <a:pt x="388915" y="1282700"/>
                </a:moveTo>
                <a:lnTo>
                  <a:pt x="0" y="1282700"/>
                </a:lnTo>
                <a:lnTo>
                  <a:pt x="390" y="1257300"/>
                </a:lnTo>
                <a:lnTo>
                  <a:pt x="1560" y="1219200"/>
                </a:lnTo>
                <a:lnTo>
                  <a:pt x="3511" y="1193800"/>
                </a:lnTo>
                <a:lnTo>
                  <a:pt x="6242" y="1155700"/>
                </a:lnTo>
                <a:lnTo>
                  <a:pt x="9750" y="1130300"/>
                </a:lnTo>
                <a:lnTo>
                  <a:pt x="14030" y="1092200"/>
                </a:lnTo>
                <a:lnTo>
                  <a:pt x="19083" y="1066800"/>
                </a:lnTo>
                <a:lnTo>
                  <a:pt x="24909" y="1041400"/>
                </a:lnTo>
                <a:lnTo>
                  <a:pt x="31501" y="1003300"/>
                </a:lnTo>
                <a:lnTo>
                  <a:pt x="38850" y="977900"/>
                </a:lnTo>
                <a:lnTo>
                  <a:pt x="46957" y="939800"/>
                </a:lnTo>
                <a:lnTo>
                  <a:pt x="55822" y="914400"/>
                </a:lnTo>
                <a:lnTo>
                  <a:pt x="65433" y="876300"/>
                </a:lnTo>
                <a:lnTo>
                  <a:pt x="75780" y="850900"/>
                </a:lnTo>
                <a:lnTo>
                  <a:pt x="86863" y="825500"/>
                </a:lnTo>
                <a:lnTo>
                  <a:pt x="98681" y="787400"/>
                </a:lnTo>
                <a:lnTo>
                  <a:pt x="111220" y="762000"/>
                </a:lnTo>
                <a:lnTo>
                  <a:pt x="124466" y="736600"/>
                </a:lnTo>
                <a:lnTo>
                  <a:pt x="138417" y="711200"/>
                </a:lnTo>
                <a:lnTo>
                  <a:pt x="153075" y="673100"/>
                </a:lnTo>
                <a:lnTo>
                  <a:pt x="184438" y="622300"/>
                </a:lnTo>
                <a:lnTo>
                  <a:pt x="218480" y="571500"/>
                </a:lnTo>
                <a:lnTo>
                  <a:pt x="255118" y="520700"/>
                </a:lnTo>
                <a:lnTo>
                  <a:pt x="294266" y="469900"/>
                </a:lnTo>
                <a:lnTo>
                  <a:pt x="335826" y="419100"/>
                </a:lnTo>
                <a:lnTo>
                  <a:pt x="379702" y="368300"/>
                </a:lnTo>
                <a:lnTo>
                  <a:pt x="402481" y="355600"/>
                </a:lnTo>
                <a:lnTo>
                  <a:pt x="425785" y="330200"/>
                </a:lnTo>
                <a:lnTo>
                  <a:pt x="449614" y="304800"/>
                </a:lnTo>
                <a:lnTo>
                  <a:pt x="473967" y="292100"/>
                </a:lnTo>
                <a:lnTo>
                  <a:pt x="498815" y="266700"/>
                </a:lnTo>
                <a:lnTo>
                  <a:pt x="524129" y="254000"/>
                </a:lnTo>
                <a:lnTo>
                  <a:pt x="549908" y="228600"/>
                </a:lnTo>
                <a:lnTo>
                  <a:pt x="576152" y="215900"/>
                </a:lnTo>
                <a:lnTo>
                  <a:pt x="602830" y="190500"/>
                </a:lnTo>
                <a:lnTo>
                  <a:pt x="629910" y="177800"/>
                </a:lnTo>
                <a:lnTo>
                  <a:pt x="685273" y="152400"/>
                </a:lnTo>
                <a:lnTo>
                  <a:pt x="713524" y="127000"/>
                </a:lnTo>
                <a:lnTo>
                  <a:pt x="742109" y="114300"/>
                </a:lnTo>
                <a:lnTo>
                  <a:pt x="859646" y="63500"/>
                </a:lnTo>
                <a:lnTo>
                  <a:pt x="1733125" y="63500"/>
                </a:lnTo>
                <a:lnTo>
                  <a:pt x="1850662" y="114300"/>
                </a:lnTo>
                <a:lnTo>
                  <a:pt x="1879247" y="127000"/>
                </a:lnTo>
                <a:lnTo>
                  <a:pt x="1907498" y="152400"/>
                </a:lnTo>
                <a:lnTo>
                  <a:pt x="1962862" y="177800"/>
                </a:lnTo>
                <a:lnTo>
                  <a:pt x="1989941" y="190500"/>
                </a:lnTo>
                <a:lnTo>
                  <a:pt x="2016619" y="215900"/>
                </a:lnTo>
                <a:lnTo>
                  <a:pt x="2042863" y="228600"/>
                </a:lnTo>
                <a:lnTo>
                  <a:pt x="2068642" y="254000"/>
                </a:lnTo>
                <a:lnTo>
                  <a:pt x="2093956" y="266700"/>
                </a:lnTo>
                <a:lnTo>
                  <a:pt x="2118804" y="292100"/>
                </a:lnTo>
                <a:lnTo>
                  <a:pt x="2143157" y="304800"/>
                </a:lnTo>
                <a:lnTo>
                  <a:pt x="2166986" y="330200"/>
                </a:lnTo>
                <a:lnTo>
                  <a:pt x="2190290" y="355600"/>
                </a:lnTo>
                <a:lnTo>
                  <a:pt x="2213069" y="368300"/>
                </a:lnTo>
                <a:lnTo>
                  <a:pt x="2224183" y="381000"/>
                </a:lnTo>
                <a:lnTo>
                  <a:pt x="1207438" y="381000"/>
                </a:lnTo>
                <a:lnTo>
                  <a:pt x="1185295" y="393700"/>
                </a:lnTo>
                <a:lnTo>
                  <a:pt x="1119347" y="393700"/>
                </a:lnTo>
                <a:lnTo>
                  <a:pt x="1097551" y="406400"/>
                </a:lnTo>
                <a:lnTo>
                  <a:pt x="1075888" y="406400"/>
                </a:lnTo>
                <a:lnTo>
                  <a:pt x="1054358" y="419100"/>
                </a:lnTo>
                <a:lnTo>
                  <a:pt x="1032961" y="419100"/>
                </a:lnTo>
                <a:lnTo>
                  <a:pt x="1011722" y="431800"/>
                </a:lnTo>
                <a:lnTo>
                  <a:pt x="990668" y="431800"/>
                </a:lnTo>
                <a:lnTo>
                  <a:pt x="949112" y="457200"/>
                </a:lnTo>
                <a:lnTo>
                  <a:pt x="928635" y="457200"/>
                </a:lnTo>
                <a:lnTo>
                  <a:pt x="888383" y="482600"/>
                </a:lnTo>
                <a:lnTo>
                  <a:pt x="868607" y="495300"/>
                </a:lnTo>
                <a:lnTo>
                  <a:pt x="849089" y="495300"/>
                </a:lnTo>
                <a:lnTo>
                  <a:pt x="810897" y="520700"/>
                </a:lnTo>
                <a:lnTo>
                  <a:pt x="773851" y="546100"/>
                </a:lnTo>
                <a:lnTo>
                  <a:pt x="738086" y="571500"/>
                </a:lnTo>
                <a:lnTo>
                  <a:pt x="703645" y="596900"/>
                </a:lnTo>
                <a:lnTo>
                  <a:pt x="686965" y="622300"/>
                </a:lnTo>
                <a:lnTo>
                  <a:pt x="670653" y="635000"/>
                </a:lnTo>
                <a:lnTo>
                  <a:pt x="654707" y="647700"/>
                </a:lnTo>
                <a:lnTo>
                  <a:pt x="639148" y="660400"/>
                </a:lnTo>
                <a:lnTo>
                  <a:pt x="623994" y="685800"/>
                </a:lnTo>
                <a:lnTo>
                  <a:pt x="609245" y="698500"/>
                </a:lnTo>
                <a:lnTo>
                  <a:pt x="594902" y="711200"/>
                </a:lnTo>
                <a:lnTo>
                  <a:pt x="580980" y="736600"/>
                </a:lnTo>
                <a:lnTo>
                  <a:pt x="567498" y="749300"/>
                </a:lnTo>
                <a:lnTo>
                  <a:pt x="554455" y="762000"/>
                </a:lnTo>
                <a:lnTo>
                  <a:pt x="541852" y="787400"/>
                </a:lnTo>
                <a:lnTo>
                  <a:pt x="529702" y="800100"/>
                </a:lnTo>
                <a:lnTo>
                  <a:pt x="518022" y="825500"/>
                </a:lnTo>
                <a:lnTo>
                  <a:pt x="506811" y="838200"/>
                </a:lnTo>
                <a:lnTo>
                  <a:pt x="496068" y="863600"/>
                </a:lnTo>
                <a:lnTo>
                  <a:pt x="485808" y="876300"/>
                </a:lnTo>
                <a:lnTo>
                  <a:pt x="476042" y="901700"/>
                </a:lnTo>
                <a:lnTo>
                  <a:pt x="466770" y="927100"/>
                </a:lnTo>
                <a:lnTo>
                  <a:pt x="457993" y="939800"/>
                </a:lnTo>
                <a:lnTo>
                  <a:pt x="449720" y="965200"/>
                </a:lnTo>
                <a:lnTo>
                  <a:pt x="441962" y="977900"/>
                </a:lnTo>
                <a:lnTo>
                  <a:pt x="434719" y="1003300"/>
                </a:lnTo>
                <a:lnTo>
                  <a:pt x="427991" y="1028700"/>
                </a:lnTo>
                <a:lnTo>
                  <a:pt x="421785" y="1041400"/>
                </a:lnTo>
                <a:lnTo>
                  <a:pt x="416111" y="1066800"/>
                </a:lnTo>
                <a:lnTo>
                  <a:pt x="410966" y="1092200"/>
                </a:lnTo>
                <a:lnTo>
                  <a:pt x="406352" y="1117600"/>
                </a:lnTo>
                <a:lnTo>
                  <a:pt x="402274" y="1130300"/>
                </a:lnTo>
                <a:lnTo>
                  <a:pt x="398737" y="1155700"/>
                </a:lnTo>
                <a:lnTo>
                  <a:pt x="395740" y="1181100"/>
                </a:lnTo>
                <a:lnTo>
                  <a:pt x="393285" y="1193800"/>
                </a:lnTo>
                <a:lnTo>
                  <a:pt x="391373" y="1219200"/>
                </a:lnTo>
                <a:lnTo>
                  <a:pt x="390008" y="1244600"/>
                </a:lnTo>
                <a:lnTo>
                  <a:pt x="389188" y="1270000"/>
                </a:lnTo>
                <a:lnTo>
                  <a:pt x="388915" y="1282700"/>
                </a:lnTo>
                <a:close/>
              </a:path>
              <a:path w="2593340" h="1282700">
                <a:moveTo>
                  <a:pt x="2592772" y="1282700"/>
                </a:moveTo>
                <a:lnTo>
                  <a:pt x="2203856" y="1282700"/>
                </a:lnTo>
                <a:lnTo>
                  <a:pt x="2203583" y="1270000"/>
                </a:lnTo>
                <a:lnTo>
                  <a:pt x="2202763" y="1244600"/>
                </a:lnTo>
                <a:lnTo>
                  <a:pt x="2201398" y="1219200"/>
                </a:lnTo>
                <a:lnTo>
                  <a:pt x="2199486" y="1193800"/>
                </a:lnTo>
                <a:lnTo>
                  <a:pt x="2197031" y="1181100"/>
                </a:lnTo>
                <a:lnTo>
                  <a:pt x="2194034" y="1155700"/>
                </a:lnTo>
                <a:lnTo>
                  <a:pt x="2190497" y="1130300"/>
                </a:lnTo>
                <a:lnTo>
                  <a:pt x="2186419" y="1117600"/>
                </a:lnTo>
                <a:lnTo>
                  <a:pt x="2181805" y="1092200"/>
                </a:lnTo>
                <a:lnTo>
                  <a:pt x="2176661" y="1066800"/>
                </a:lnTo>
                <a:lnTo>
                  <a:pt x="2170986" y="1041400"/>
                </a:lnTo>
                <a:lnTo>
                  <a:pt x="2164780" y="1028700"/>
                </a:lnTo>
                <a:lnTo>
                  <a:pt x="2158052" y="1003300"/>
                </a:lnTo>
                <a:lnTo>
                  <a:pt x="2150809" y="977900"/>
                </a:lnTo>
                <a:lnTo>
                  <a:pt x="2143051" y="965200"/>
                </a:lnTo>
                <a:lnTo>
                  <a:pt x="2134779" y="939800"/>
                </a:lnTo>
                <a:lnTo>
                  <a:pt x="2126001" y="927100"/>
                </a:lnTo>
                <a:lnTo>
                  <a:pt x="2116729" y="901700"/>
                </a:lnTo>
                <a:lnTo>
                  <a:pt x="2106963" y="876300"/>
                </a:lnTo>
                <a:lnTo>
                  <a:pt x="2096703" y="863600"/>
                </a:lnTo>
                <a:lnTo>
                  <a:pt x="2085960" y="838200"/>
                </a:lnTo>
                <a:lnTo>
                  <a:pt x="2074749" y="825500"/>
                </a:lnTo>
                <a:lnTo>
                  <a:pt x="2063069" y="800100"/>
                </a:lnTo>
                <a:lnTo>
                  <a:pt x="2050919" y="787400"/>
                </a:lnTo>
                <a:lnTo>
                  <a:pt x="2038316" y="762000"/>
                </a:lnTo>
                <a:lnTo>
                  <a:pt x="2025273" y="749300"/>
                </a:lnTo>
                <a:lnTo>
                  <a:pt x="2011791" y="736600"/>
                </a:lnTo>
                <a:lnTo>
                  <a:pt x="1997869" y="711200"/>
                </a:lnTo>
                <a:lnTo>
                  <a:pt x="1983526" y="698500"/>
                </a:lnTo>
                <a:lnTo>
                  <a:pt x="1968777" y="685800"/>
                </a:lnTo>
                <a:lnTo>
                  <a:pt x="1953623" y="660400"/>
                </a:lnTo>
                <a:lnTo>
                  <a:pt x="1938064" y="647700"/>
                </a:lnTo>
                <a:lnTo>
                  <a:pt x="1922118" y="635000"/>
                </a:lnTo>
                <a:lnTo>
                  <a:pt x="1905806" y="622300"/>
                </a:lnTo>
                <a:lnTo>
                  <a:pt x="1889126" y="596900"/>
                </a:lnTo>
                <a:lnTo>
                  <a:pt x="1854685" y="571500"/>
                </a:lnTo>
                <a:lnTo>
                  <a:pt x="1818920" y="546100"/>
                </a:lnTo>
                <a:lnTo>
                  <a:pt x="1781874" y="520700"/>
                </a:lnTo>
                <a:lnTo>
                  <a:pt x="1743682" y="495300"/>
                </a:lnTo>
                <a:lnTo>
                  <a:pt x="1724164" y="495300"/>
                </a:lnTo>
                <a:lnTo>
                  <a:pt x="1704389" y="482600"/>
                </a:lnTo>
                <a:lnTo>
                  <a:pt x="1664136" y="457200"/>
                </a:lnTo>
                <a:lnTo>
                  <a:pt x="1643659" y="457200"/>
                </a:lnTo>
                <a:lnTo>
                  <a:pt x="1602103" y="431800"/>
                </a:lnTo>
                <a:lnTo>
                  <a:pt x="1581049" y="431800"/>
                </a:lnTo>
                <a:lnTo>
                  <a:pt x="1559810" y="419100"/>
                </a:lnTo>
                <a:lnTo>
                  <a:pt x="1538413" y="419100"/>
                </a:lnTo>
                <a:lnTo>
                  <a:pt x="1516883" y="406400"/>
                </a:lnTo>
                <a:lnTo>
                  <a:pt x="1495220" y="406400"/>
                </a:lnTo>
                <a:lnTo>
                  <a:pt x="1473424" y="393700"/>
                </a:lnTo>
                <a:lnTo>
                  <a:pt x="1407476" y="393700"/>
                </a:lnTo>
                <a:lnTo>
                  <a:pt x="1385333" y="381000"/>
                </a:lnTo>
                <a:lnTo>
                  <a:pt x="2224183" y="381000"/>
                </a:lnTo>
                <a:lnTo>
                  <a:pt x="2256945" y="419100"/>
                </a:lnTo>
                <a:lnTo>
                  <a:pt x="2298505" y="469900"/>
                </a:lnTo>
                <a:lnTo>
                  <a:pt x="2337653" y="520700"/>
                </a:lnTo>
                <a:lnTo>
                  <a:pt x="2374291" y="571500"/>
                </a:lnTo>
                <a:lnTo>
                  <a:pt x="2408334" y="622300"/>
                </a:lnTo>
                <a:lnTo>
                  <a:pt x="2439696" y="673100"/>
                </a:lnTo>
                <a:lnTo>
                  <a:pt x="2454354" y="711200"/>
                </a:lnTo>
                <a:lnTo>
                  <a:pt x="2468305" y="736600"/>
                </a:lnTo>
                <a:lnTo>
                  <a:pt x="2481551" y="762000"/>
                </a:lnTo>
                <a:lnTo>
                  <a:pt x="2494090" y="787400"/>
                </a:lnTo>
                <a:lnTo>
                  <a:pt x="2505908" y="825500"/>
                </a:lnTo>
                <a:lnTo>
                  <a:pt x="2516991" y="850900"/>
                </a:lnTo>
                <a:lnTo>
                  <a:pt x="2527338" y="876300"/>
                </a:lnTo>
                <a:lnTo>
                  <a:pt x="2536950" y="914400"/>
                </a:lnTo>
                <a:lnTo>
                  <a:pt x="2545814" y="939800"/>
                </a:lnTo>
                <a:lnTo>
                  <a:pt x="2553921" y="977900"/>
                </a:lnTo>
                <a:lnTo>
                  <a:pt x="2561271" y="1003300"/>
                </a:lnTo>
                <a:lnTo>
                  <a:pt x="2567862" y="1041400"/>
                </a:lnTo>
                <a:lnTo>
                  <a:pt x="2573688" y="1066800"/>
                </a:lnTo>
                <a:lnTo>
                  <a:pt x="2578741" y="1092200"/>
                </a:lnTo>
                <a:lnTo>
                  <a:pt x="2583021" y="1130300"/>
                </a:lnTo>
                <a:lnTo>
                  <a:pt x="2586529" y="1155700"/>
                </a:lnTo>
                <a:lnTo>
                  <a:pt x="2589260" y="1193800"/>
                </a:lnTo>
                <a:lnTo>
                  <a:pt x="2591211" y="1219200"/>
                </a:lnTo>
                <a:lnTo>
                  <a:pt x="2592382" y="1257300"/>
                </a:lnTo>
                <a:lnTo>
                  <a:pt x="2592772" y="1282700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261977" y="736944"/>
            <a:ext cx="2593340" cy="1282700"/>
          </a:xfrm>
          <a:custGeom>
            <a:avLst/>
            <a:gdLst/>
            <a:ahLst/>
            <a:cxnLst/>
            <a:rect l="l" t="t" r="r" b="b"/>
            <a:pathLst>
              <a:path w="2593340" h="1282700">
                <a:moveTo>
                  <a:pt x="1486605" y="12700"/>
                </a:moveTo>
                <a:lnTo>
                  <a:pt x="1106166" y="12700"/>
                </a:lnTo>
                <a:lnTo>
                  <a:pt x="1137684" y="0"/>
                </a:lnTo>
                <a:lnTo>
                  <a:pt x="1455087" y="0"/>
                </a:lnTo>
                <a:lnTo>
                  <a:pt x="1486605" y="12700"/>
                </a:lnTo>
                <a:close/>
              </a:path>
              <a:path w="2593340" h="1282700">
                <a:moveTo>
                  <a:pt x="1611382" y="38100"/>
                </a:moveTo>
                <a:lnTo>
                  <a:pt x="981389" y="38100"/>
                </a:lnTo>
                <a:lnTo>
                  <a:pt x="1043473" y="12700"/>
                </a:lnTo>
                <a:lnTo>
                  <a:pt x="1549298" y="12700"/>
                </a:lnTo>
                <a:lnTo>
                  <a:pt x="1611382" y="38100"/>
                </a:lnTo>
                <a:close/>
              </a:path>
              <a:path w="2593340" h="1282700">
                <a:moveTo>
                  <a:pt x="1703047" y="63500"/>
                </a:moveTo>
                <a:lnTo>
                  <a:pt x="889724" y="63500"/>
                </a:lnTo>
                <a:lnTo>
                  <a:pt x="950632" y="38100"/>
                </a:lnTo>
                <a:lnTo>
                  <a:pt x="1642139" y="38100"/>
                </a:lnTo>
                <a:lnTo>
                  <a:pt x="1703047" y="63500"/>
                </a:lnTo>
                <a:close/>
              </a:path>
              <a:path w="2593340" h="1282700">
                <a:moveTo>
                  <a:pt x="388915" y="1282700"/>
                </a:moveTo>
                <a:lnTo>
                  <a:pt x="0" y="1282700"/>
                </a:lnTo>
                <a:lnTo>
                  <a:pt x="390" y="1257300"/>
                </a:lnTo>
                <a:lnTo>
                  <a:pt x="1560" y="1219200"/>
                </a:lnTo>
                <a:lnTo>
                  <a:pt x="3511" y="1193800"/>
                </a:lnTo>
                <a:lnTo>
                  <a:pt x="6242" y="1155700"/>
                </a:lnTo>
                <a:lnTo>
                  <a:pt x="9750" y="1130300"/>
                </a:lnTo>
                <a:lnTo>
                  <a:pt x="14030" y="1092200"/>
                </a:lnTo>
                <a:lnTo>
                  <a:pt x="19083" y="1066800"/>
                </a:lnTo>
                <a:lnTo>
                  <a:pt x="24909" y="1041400"/>
                </a:lnTo>
                <a:lnTo>
                  <a:pt x="31501" y="1003300"/>
                </a:lnTo>
                <a:lnTo>
                  <a:pt x="38850" y="977900"/>
                </a:lnTo>
                <a:lnTo>
                  <a:pt x="46957" y="939800"/>
                </a:lnTo>
                <a:lnTo>
                  <a:pt x="55822" y="914400"/>
                </a:lnTo>
                <a:lnTo>
                  <a:pt x="65433" y="876300"/>
                </a:lnTo>
                <a:lnTo>
                  <a:pt x="75780" y="850900"/>
                </a:lnTo>
                <a:lnTo>
                  <a:pt x="86863" y="825500"/>
                </a:lnTo>
                <a:lnTo>
                  <a:pt x="98681" y="787400"/>
                </a:lnTo>
                <a:lnTo>
                  <a:pt x="111220" y="762000"/>
                </a:lnTo>
                <a:lnTo>
                  <a:pt x="124466" y="736600"/>
                </a:lnTo>
                <a:lnTo>
                  <a:pt x="138417" y="711200"/>
                </a:lnTo>
                <a:lnTo>
                  <a:pt x="153075" y="673100"/>
                </a:lnTo>
                <a:lnTo>
                  <a:pt x="184438" y="622300"/>
                </a:lnTo>
                <a:lnTo>
                  <a:pt x="218480" y="571500"/>
                </a:lnTo>
                <a:lnTo>
                  <a:pt x="255118" y="520700"/>
                </a:lnTo>
                <a:lnTo>
                  <a:pt x="294266" y="469900"/>
                </a:lnTo>
                <a:lnTo>
                  <a:pt x="335826" y="419100"/>
                </a:lnTo>
                <a:lnTo>
                  <a:pt x="379702" y="368300"/>
                </a:lnTo>
                <a:lnTo>
                  <a:pt x="402481" y="355600"/>
                </a:lnTo>
                <a:lnTo>
                  <a:pt x="425785" y="330200"/>
                </a:lnTo>
                <a:lnTo>
                  <a:pt x="449614" y="304800"/>
                </a:lnTo>
                <a:lnTo>
                  <a:pt x="473967" y="292100"/>
                </a:lnTo>
                <a:lnTo>
                  <a:pt x="498815" y="266700"/>
                </a:lnTo>
                <a:lnTo>
                  <a:pt x="524129" y="254000"/>
                </a:lnTo>
                <a:lnTo>
                  <a:pt x="549908" y="228600"/>
                </a:lnTo>
                <a:lnTo>
                  <a:pt x="576152" y="215900"/>
                </a:lnTo>
                <a:lnTo>
                  <a:pt x="602830" y="190500"/>
                </a:lnTo>
                <a:lnTo>
                  <a:pt x="629910" y="177800"/>
                </a:lnTo>
                <a:lnTo>
                  <a:pt x="685273" y="152400"/>
                </a:lnTo>
                <a:lnTo>
                  <a:pt x="713524" y="127000"/>
                </a:lnTo>
                <a:lnTo>
                  <a:pt x="742109" y="114300"/>
                </a:lnTo>
                <a:lnTo>
                  <a:pt x="859646" y="63500"/>
                </a:lnTo>
                <a:lnTo>
                  <a:pt x="1733125" y="63500"/>
                </a:lnTo>
                <a:lnTo>
                  <a:pt x="1850662" y="114300"/>
                </a:lnTo>
                <a:lnTo>
                  <a:pt x="1879247" y="127000"/>
                </a:lnTo>
                <a:lnTo>
                  <a:pt x="1907498" y="152400"/>
                </a:lnTo>
                <a:lnTo>
                  <a:pt x="1962862" y="177800"/>
                </a:lnTo>
                <a:lnTo>
                  <a:pt x="1989941" y="190500"/>
                </a:lnTo>
                <a:lnTo>
                  <a:pt x="2016619" y="215900"/>
                </a:lnTo>
                <a:lnTo>
                  <a:pt x="2042863" y="228600"/>
                </a:lnTo>
                <a:lnTo>
                  <a:pt x="2068642" y="254000"/>
                </a:lnTo>
                <a:lnTo>
                  <a:pt x="2093956" y="266700"/>
                </a:lnTo>
                <a:lnTo>
                  <a:pt x="2118804" y="292100"/>
                </a:lnTo>
                <a:lnTo>
                  <a:pt x="2143157" y="304800"/>
                </a:lnTo>
                <a:lnTo>
                  <a:pt x="2166986" y="330200"/>
                </a:lnTo>
                <a:lnTo>
                  <a:pt x="2190290" y="355600"/>
                </a:lnTo>
                <a:lnTo>
                  <a:pt x="2213069" y="368300"/>
                </a:lnTo>
                <a:lnTo>
                  <a:pt x="2224183" y="381000"/>
                </a:lnTo>
                <a:lnTo>
                  <a:pt x="1207438" y="381000"/>
                </a:lnTo>
                <a:lnTo>
                  <a:pt x="1185295" y="393700"/>
                </a:lnTo>
                <a:lnTo>
                  <a:pt x="1119347" y="393700"/>
                </a:lnTo>
                <a:lnTo>
                  <a:pt x="1097551" y="406400"/>
                </a:lnTo>
                <a:lnTo>
                  <a:pt x="1075888" y="406400"/>
                </a:lnTo>
                <a:lnTo>
                  <a:pt x="1054358" y="419100"/>
                </a:lnTo>
                <a:lnTo>
                  <a:pt x="1032961" y="419100"/>
                </a:lnTo>
                <a:lnTo>
                  <a:pt x="1011722" y="431800"/>
                </a:lnTo>
                <a:lnTo>
                  <a:pt x="990668" y="431800"/>
                </a:lnTo>
                <a:lnTo>
                  <a:pt x="949112" y="457200"/>
                </a:lnTo>
                <a:lnTo>
                  <a:pt x="928635" y="457200"/>
                </a:lnTo>
                <a:lnTo>
                  <a:pt x="888383" y="482600"/>
                </a:lnTo>
                <a:lnTo>
                  <a:pt x="868607" y="495300"/>
                </a:lnTo>
                <a:lnTo>
                  <a:pt x="849089" y="495300"/>
                </a:lnTo>
                <a:lnTo>
                  <a:pt x="810897" y="520700"/>
                </a:lnTo>
                <a:lnTo>
                  <a:pt x="773851" y="546100"/>
                </a:lnTo>
                <a:lnTo>
                  <a:pt x="738086" y="571500"/>
                </a:lnTo>
                <a:lnTo>
                  <a:pt x="703645" y="596900"/>
                </a:lnTo>
                <a:lnTo>
                  <a:pt x="686965" y="622300"/>
                </a:lnTo>
                <a:lnTo>
                  <a:pt x="670653" y="635000"/>
                </a:lnTo>
                <a:lnTo>
                  <a:pt x="654707" y="647700"/>
                </a:lnTo>
                <a:lnTo>
                  <a:pt x="639148" y="660400"/>
                </a:lnTo>
                <a:lnTo>
                  <a:pt x="623994" y="685800"/>
                </a:lnTo>
                <a:lnTo>
                  <a:pt x="609245" y="698500"/>
                </a:lnTo>
                <a:lnTo>
                  <a:pt x="594902" y="711200"/>
                </a:lnTo>
                <a:lnTo>
                  <a:pt x="580980" y="736600"/>
                </a:lnTo>
                <a:lnTo>
                  <a:pt x="567498" y="749300"/>
                </a:lnTo>
                <a:lnTo>
                  <a:pt x="554455" y="762000"/>
                </a:lnTo>
                <a:lnTo>
                  <a:pt x="541852" y="787400"/>
                </a:lnTo>
                <a:lnTo>
                  <a:pt x="529702" y="800100"/>
                </a:lnTo>
                <a:lnTo>
                  <a:pt x="518022" y="825500"/>
                </a:lnTo>
                <a:lnTo>
                  <a:pt x="506811" y="838200"/>
                </a:lnTo>
                <a:lnTo>
                  <a:pt x="496068" y="863600"/>
                </a:lnTo>
                <a:lnTo>
                  <a:pt x="485808" y="876300"/>
                </a:lnTo>
                <a:lnTo>
                  <a:pt x="476042" y="901700"/>
                </a:lnTo>
                <a:lnTo>
                  <a:pt x="466770" y="927100"/>
                </a:lnTo>
                <a:lnTo>
                  <a:pt x="457993" y="939800"/>
                </a:lnTo>
                <a:lnTo>
                  <a:pt x="449720" y="965200"/>
                </a:lnTo>
                <a:lnTo>
                  <a:pt x="441962" y="977900"/>
                </a:lnTo>
                <a:lnTo>
                  <a:pt x="434719" y="1003300"/>
                </a:lnTo>
                <a:lnTo>
                  <a:pt x="427991" y="1028700"/>
                </a:lnTo>
                <a:lnTo>
                  <a:pt x="421785" y="1041400"/>
                </a:lnTo>
                <a:lnTo>
                  <a:pt x="416111" y="1066800"/>
                </a:lnTo>
                <a:lnTo>
                  <a:pt x="410966" y="1092200"/>
                </a:lnTo>
                <a:lnTo>
                  <a:pt x="406352" y="1117600"/>
                </a:lnTo>
                <a:lnTo>
                  <a:pt x="402274" y="1130300"/>
                </a:lnTo>
                <a:lnTo>
                  <a:pt x="398737" y="1155700"/>
                </a:lnTo>
                <a:lnTo>
                  <a:pt x="395740" y="1181100"/>
                </a:lnTo>
                <a:lnTo>
                  <a:pt x="393285" y="1193800"/>
                </a:lnTo>
                <a:lnTo>
                  <a:pt x="391373" y="1219200"/>
                </a:lnTo>
                <a:lnTo>
                  <a:pt x="390008" y="1244600"/>
                </a:lnTo>
                <a:lnTo>
                  <a:pt x="389188" y="1270000"/>
                </a:lnTo>
                <a:lnTo>
                  <a:pt x="388915" y="1282700"/>
                </a:lnTo>
                <a:close/>
              </a:path>
              <a:path w="2593340" h="1282700">
                <a:moveTo>
                  <a:pt x="2592772" y="1282700"/>
                </a:moveTo>
                <a:lnTo>
                  <a:pt x="2203856" y="1282700"/>
                </a:lnTo>
                <a:lnTo>
                  <a:pt x="2203583" y="1270000"/>
                </a:lnTo>
                <a:lnTo>
                  <a:pt x="2202763" y="1244600"/>
                </a:lnTo>
                <a:lnTo>
                  <a:pt x="2201398" y="1219200"/>
                </a:lnTo>
                <a:lnTo>
                  <a:pt x="2199486" y="1193800"/>
                </a:lnTo>
                <a:lnTo>
                  <a:pt x="2197031" y="1181100"/>
                </a:lnTo>
                <a:lnTo>
                  <a:pt x="2194034" y="1155700"/>
                </a:lnTo>
                <a:lnTo>
                  <a:pt x="2190497" y="1130300"/>
                </a:lnTo>
                <a:lnTo>
                  <a:pt x="2186419" y="1117600"/>
                </a:lnTo>
                <a:lnTo>
                  <a:pt x="2181805" y="1092200"/>
                </a:lnTo>
                <a:lnTo>
                  <a:pt x="2176661" y="1066800"/>
                </a:lnTo>
                <a:lnTo>
                  <a:pt x="2170986" y="1041400"/>
                </a:lnTo>
                <a:lnTo>
                  <a:pt x="2164780" y="1028700"/>
                </a:lnTo>
                <a:lnTo>
                  <a:pt x="2158052" y="1003300"/>
                </a:lnTo>
                <a:lnTo>
                  <a:pt x="2150809" y="977900"/>
                </a:lnTo>
                <a:lnTo>
                  <a:pt x="2143051" y="965200"/>
                </a:lnTo>
                <a:lnTo>
                  <a:pt x="2134779" y="939800"/>
                </a:lnTo>
                <a:lnTo>
                  <a:pt x="2126001" y="927100"/>
                </a:lnTo>
                <a:lnTo>
                  <a:pt x="2116729" y="901700"/>
                </a:lnTo>
                <a:lnTo>
                  <a:pt x="2106963" y="876300"/>
                </a:lnTo>
                <a:lnTo>
                  <a:pt x="2096703" y="863600"/>
                </a:lnTo>
                <a:lnTo>
                  <a:pt x="2085960" y="838200"/>
                </a:lnTo>
                <a:lnTo>
                  <a:pt x="2074749" y="825500"/>
                </a:lnTo>
                <a:lnTo>
                  <a:pt x="2063069" y="800100"/>
                </a:lnTo>
                <a:lnTo>
                  <a:pt x="2050919" y="787400"/>
                </a:lnTo>
                <a:lnTo>
                  <a:pt x="2038316" y="762000"/>
                </a:lnTo>
                <a:lnTo>
                  <a:pt x="2025273" y="749300"/>
                </a:lnTo>
                <a:lnTo>
                  <a:pt x="2011791" y="736600"/>
                </a:lnTo>
                <a:lnTo>
                  <a:pt x="1997869" y="711200"/>
                </a:lnTo>
                <a:lnTo>
                  <a:pt x="1983526" y="698500"/>
                </a:lnTo>
                <a:lnTo>
                  <a:pt x="1968777" y="685800"/>
                </a:lnTo>
                <a:lnTo>
                  <a:pt x="1953623" y="660400"/>
                </a:lnTo>
                <a:lnTo>
                  <a:pt x="1938064" y="647700"/>
                </a:lnTo>
                <a:lnTo>
                  <a:pt x="1922118" y="635000"/>
                </a:lnTo>
                <a:lnTo>
                  <a:pt x="1905806" y="622300"/>
                </a:lnTo>
                <a:lnTo>
                  <a:pt x="1889126" y="596900"/>
                </a:lnTo>
                <a:lnTo>
                  <a:pt x="1854685" y="571500"/>
                </a:lnTo>
                <a:lnTo>
                  <a:pt x="1818920" y="546100"/>
                </a:lnTo>
                <a:lnTo>
                  <a:pt x="1781874" y="520700"/>
                </a:lnTo>
                <a:lnTo>
                  <a:pt x="1743682" y="495300"/>
                </a:lnTo>
                <a:lnTo>
                  <a:pt x="1724164" y="495300"/>
                </a:lnTo>
                <a:lnTo>
                  <a:pt x="1704389" y="482600"/>
                </a:lnTo>
                <a:lnTo>
                  <a:pt x="1664136" y="457200"/>
                </a:lnTo>
                <a:lnTo>
                  <a:pt x="1643659" y="457200"/>
                </a:lnTo>
                <a:lnTo>
                  <a:pt x="1602103" y="431800"/>
                </a:lnTo>
                <a:lnTo>
                  <a:pt x="1581049" y="431800"/>
                </a:lnTo>
                <a:lnTo>
                  <a:pt x="1559810" y="419100"/>
                </a:lnTo>
                <a:lnTo>
                  <a:pt x="1538413" y="419100"/>
                </a:lnTo>
                <a:lnTo>
                  <a:pt x="1516883" y="406400"/>
                </a:lnTo>
                <a:lnTo>
                  <a:pt x="1495220" y="406400"/>
                </a:lnTo>
                <a:lnTo>
                  <a:pt x="1473424" y="393700"/>
                </a:lnTo>
                <a:lnTo>
                  <a:pt x="1407476" y="393700"/>
                </a:lnTo>
                <a:lnTo>
                  <a:pt x="1385333" y="381000"/>
                </a:lnTo>
                <a:lnTo>
                  <a:pt x="2224183" y="381000"/>
                </a:lnTo>
                <a:lnTo>
                  <a:pt x="2256945" y="419100"/>
                </a:lnTo>
                <a:lnTo>
                  <a:pt x="2298505" y="469900"/>
                </a:lnTo>
                <a:lnTo>
                  <a:pt x="2337653" y="520700"/>
                </a:lnTo>
                <a:lnTo>
                  <a:pt x="2374291" y="571500"/>
                </a:lnTo>
                <a:lnTo>
                  <a:pt x="2408334" y="622300"/>
                </a:lnTo>
                <a:lnTo>
                  <a:pt x="2439696" y="673100"/>
                </a:lnTo>
                <a:lnTo>
                  <a:pt x="2454354" y="711200"/>
                </a:lnTo>
                <a:lnTo>
                  <a:pt x="2468305" y="736600"/>
                </a:lnTo>
                <a:lnTo>
                  <a:pt x="2481551" y="762000"/>
                </a:lnTo>
                <a:lnTo>
                  <a:pt x="2494090" y="787400"/>
                </a:lnTo>
                <a:lnTo>
                  <a:pt x="2505908" y="825500"/>
                </a:lnTo>
                <a:lnTo>
                  <a:pt x="2516991" y="850900"/>
                </a:lnTo>
                <a:lnTo>
                  <a:pt x="2527338" y="876300"/>
                </a:lnTo>
                <a:lnTo>
                  <a:pt x="2536950" y="914400"/>
                </a:lnTo>
                <a:lnTo>
                  <a:pt x="2545814" y="939800"/>
                </a:lnTo>
                <a:lnTo>
                  <a:pt x="2553921" y="977900"/>
                </a:lnTo>
                <a:lnTo>
                  <a:pt x="2561271" y="1003300"/>
                </a:lnTo>
                <a:lnTo>
                  <a:pt x="2567862" y="1041400"/>
                </a:lnTo>
                <a:lnTo>
                  <a:pt x="2573688" y="1066800"/>
                </a:lnTo>
                <a:lnTo>
                  <a:pt x="2578741" y="1092200"/>
                </a:lnTo>
                <a:lnTo>
                  <a:pt x="2583021" y="1130300"/>
                </a:lnTo>
                <a:lnTo>
                  <a:pt x="2586529" y="1155700"/>
                </a:lnTo>
                <a:lnTo>
                  <a:pt x="2589260" y="1193800"/>
                </a:lnTo>
                <a:lnTo>
                  <a:pt x="2591211" y="1219200"/>
                </a:lnTo>
                <a:lnTo>
                  <a:pt x="2592382" y="1257300"/>
                </a:lnTo>
                <a:lnTo>
                  <a:pt x="2592772" y="1282700"/>
                </a:lnTo>
                <a:close/>
              </a:path>
            </a:pathLst>
          </a:custGeom>
          <a:solidFill>
            <a:srgbClr val="FC61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9148340" y="1913601"/>
            <a:ext cx="77470" cy="15176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40" dirty="0">
                <a:solidFill>
                  <a:srgbClr val="777777"/>
                </a:solidFill>
                <a:latin typeface="Arial Narrow"/>
                <a:cs typeface="Arial Narrow"/>
              </a:rPr>
              <a:t>0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1891503" y="1913601"/>
            <a:ext cx="231775" cy="15176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40" dirty="0">
                <a:solidFill>
                  <a:srgbClr val="777777"/>
                </a:solidFill>
                <a:latin typeface="Arial Narrow"/>
                <a:cs typeface="Arial Narrow"/>
              </a:rPr>
              <a:t>1499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0141374" y="1461423"/>
            <a:ext cx="834390" cy="5943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700" spc="-100" dirty="0">
                <a:solidFill>
                  <a:srgbClr val="333333"/>
                </a:solidFill>
                <a:latin typeface="Arial Narrow"/>
                <a:cs typeface="Arial Narrow"/>
              </a:rPr>
              <a:t>1499</a:t>
            </a:r>
            <a:endParaRPr sz="3700">
              <a:latin typeface="Arial Narrow"/>
              <a:cs typeface="Arial Narrow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28600" y="895059"/>
            <a:ext cx="2955290" cy="309880"/>
          </a:xfrm>
          <a:prstGeom prst="rect">
            <a:avLst/>
          </a:prstGeom>
          <a:solidFill>
            <a:srgbClr val="FF000F">
              <a:alpha val="50195"/>
            </a:srgbClr>
          </a:solidFill>
        </p:spPr>
        <p:txBody>
          <a:bodyPr vert="horz" wrap="square" lIns="0" tIns="51435" rIns="0" bIns="0" rtlCol="0">
            <a:spAutoFit/>
          </a:bodyPr>
          <a:lstStyle/>
          <a:p>
            <a:pPr marL="48895">
              <a:lnSpc>
                <a:spcPct val="100000"/>
              </a:lnSpc>
              <a:spcBef>
                <a:spcPts val="405"/>
              </a:spcBef>
            </a:pPr>
            <a:r>
              <a:rPr sz="1250" b="1" spc="-70" dirty="0">
                <a:solidFill>
                  <a:srgbClr val="333333"/>
                </a:solidFill>
                <a:latin typeface="Segoe UI"/>
                <a:cs typeface="Segoe UI"/>
              </a:rPr>
              <a:t>Dados </a:t>
            </a:r>
            <a:r>
              <a:rPr sz="1250" b="1" spc="-85" dirty="0">
                <a:solidFill>
                  <a:srgbClr val="333333"/>
                </a:solidFill>
                <a:latin typeface="Segoe UI"/>
                <a:cs typeface="Segoe UI"/>
              </a:rPr>
              <a:t>em </a:t>
            </a:r>
            <a:r>
              <a:rPr sz="1250" b="1" spc="-80" dirty="0">
                <a:solidFill>
                  <a:srgbClr val="333333"/>
                </a:solidFill>
                <a:latin typeface="Segoe UI"/>
                <a:cs typeface="Segoe UI"/>
              </a:rPr>
              <a:t>fase </a:t>
            </a:r>
            <a:r>
              <a:rPr sz="1250" b="1" spc="-65" dirty="0">
                <a:solidFill>
                  <a:srgbClr val="333333"/>
                </a:solidFill>
                <a:latin typeface="Segoe UI"/>
                <a:cs typeface="Segoe UI"/>
              </a:rPr>
              <a:t>de</a:t>
            </a:r>
            <a:r>
              <a:rPr sz="1250" b="1" spc="200" dirty="0">
                <a:solidFill>
                  <a:srgbClr val="333333"/>
                </a:solidFill>
                <a:latin typeface="Segoe UI"/>
                <a:cs typeface="Segoe UI"/>
              </a:rPr>
              <a:t> </a:t>
            </a:r>
            <a:r>
              <a:rPr sz="1250" b="1" spc="-70" dirty="0">
                <a:solidFill>
                  <a:srgbClr val="333333"/>
                </a:solidFill>
                <a:latin typeface="Segoe UI"/>
                <a:cs typeface="Segoe UI"/>
              </a:rPr>
              <a:t>consolidação</a:t>
            </a:r>
            <a:endParaRPr sz="1250">
              <a:latin typeface="Segoe UI"/>
              <a:cs typeface="Segoe U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52400" y="152400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0" y="0"/>
                </a:moveTo>
                <a:lnTo>
                  <a:pt x="165100" y="0"/>
                </a:lnTo>
                <a:lnTo>
                  <a:pt x="165100" y="165100"/>
                </a:lnTo>
                <a:lnTo>
                  <a:pt x="0" y="165100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43811" y="1348963"/>
            <a:ext cx="2997835" cy="1261745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R="5080" algn="ctr">
              <a:lnSpc>
                <a:spcPct val="100000"/>
              </a:lnSpc>
              <a:spcBef>
                <a:spcPts val="1105"/>
              </a:spcBef>
            </a:pPr>
            <a:r>
              <a:rPr sz="4150" spc="-80" dirty="0">
                <a:latin typeface="Gill Sans MT"/>
                <a:cs typeface="Gill Sans MT"/>
              </a:rPr>
              <a:t>47.042</a:t>
            </a:r>
            <a:endParaRPr sz="4150">
              <a:latin typeface="Gill Sans MT"/>
              <a:cs typeface="Gill Sans MT"/>
            </a:endParaRPr>
          </a:p>
          <a:p>
            <a:pPr marR="5080" algn="ctr">
              <a:lnSpc>
                <a:spcPct val="100000"/>
              </a:lnSpc>
              <a:spcBef>
                <a:spcPts val="625"/>
              </a:spcBef>
            </a:pPr>
            <a:r>
              <a:rPr sz="2600" spc="-5" dirty="0">
                <a:solidFill>
                  <a:srgbClr val="333333"/>
                </a:solidFill>
                <a:latin typeface="Segoe UI"/>
                <a:cs typeface="Segoe UI"/>
              </a:rPr>
              <a:t>Cadastros de</a:t>
            </a:r>
            <a:r>
              <a:rPr sz="2600" spc="-90" dirty="0">
                <a:solidFill>
                  <a:srgbClr val="333333"/>
                </a:solidFill>
                <a:latin typeface="Segoe UI"/>
                <a:cs typeface="Segoe UI"/>
              </a:rPr>
              <a:t> </a:t>
            </a:r>
            <a:r>
              <a:rPr sz="2600" spc="-5" dirty="0">
                <a:solidFill>
                  <a:srgbClr val="333333"/>
                </a:solidFill>
                <a:latin typeface="Segoe UI"/>
                <a:cs typeface="Segoe UI"/>
              </a:rPr>
              <a:t>Acesso</a:t>
            </a:r>
            <a:endParaRPr sz="2600">
              <a:latin typeface="Segoe UI"/>
              <a:cs typeface="Segoe U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731715" y="1204569"/>
            <a:ext cx="3755390" cy="1606550"/>
          </a:xfrm>
          <a:custGeom>
            <a:avLst/>
            <a:gdLst/>
            <a:ahLst/>
            <a:cxnLst/>
            <a:rect l="l" t="t" r="r" b="b"/>
            <a:pathLst>
              <a:path w="3755390" h="1606550">
                <a:moveTo>
                  <a:pt x="0" y="0"/>
                </a:moveTo>
                <a:lnTo>
                  <a:pt x="3755229" y="0"/>
                </a:lnTo>
                <a:lnTo>
                  <a:pt x="3755229" y="1606448"/>
                </a:lnTo>
                <a:lnTo>
                  <a:pt x="0" y="1606448"/>
                </a:lnTo>
                <a:lnTo>
                  <a:pt x="0" y="0"/>
                </a:lnTo>
                <a:close/>
              </a:path>
            </a:pathLst>
          </a:custGeom>
          <a:solidFill>
            <a:srgbClr val="F7DE6E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990314" y="1348963"/>
            <a:ext cx="3251200" cy="1261745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R="5080" algn="ctr">
              <a:lnSpc>
                <a:spcPct val="100000"/>
              </a:lnSpc>
              <a:spcBef>
                <a:spcPts val="1105"/>
              </a:spcBef>
            </a:pPr>
            <a:r>
              <a:rPr sz="4150" spc="85" dirty="0">
                <a:latin typeface="Gill Sans MT"/>
                <a:cs typeface="Gill Sans MT"/>
              </a:rPr>
              <a:t>585</a:t>
            </a:r>
            <a:endParaRPr sz="4150">
              <a:latin typeface="Gill Sans MT"/>
              <a:cs typeface="Gill Sans MT"/>
            </a:endParaRPr>
          </a:p>
          <a:p>
            <a:pPr marR="5080" algn="ctr">
              <a:lnSpc>
                <a:spcPct val="100000"/>
              </a:lnSpc>
              <a:spcBef>
                <a:spcPts val="625"/>
              </a:spcBef>
            </a:pPr>
            <a:r>
              <a:rPr sz="2600" spc="-5" dirty="0">
                <a:solidFill>
                  <a:srgbClr val="333333"/>
                </a:solidFill>
                <a:latin typeface="Segoe UI"/>
                <a:cs typeface="Segoe UI"/>
              </a:rPr>
              <a:t>Cadastros de</a:t>
            </a:r>
            <a:r>
              <a:rPr sz="2600" spc="-65" dirty="0">
                <a:solidFill>
                  <a:srgbClr val="333333"/>
                </a:solidFill>
                <a:latin typeface="Segoe UI"/>
                <a:cs typeface="Segoe UI"/>
              </a:rPr>
              <a:t> </a:t>
            </a:r>
            <a:r>
              <a:rPr sz="2600" spc="-20" dirty="0">
                <a:solidFill>
                  <a:srgbClr val="333333"/>
                </a:solidFill>
                <a:latin typeface="Segoe UI"/>
                <a:cs typeface="Segoe UI"/>
              </a:rPr>
              <a:t>Remessa</a:t>
            </a:r>
            <a:endParaRPr sz="2600">
              <a:latin typeface="Segoe UI"/>
              <a:cs typeface="Segoe U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804757" y="1217218"/>
            <a:ext cx="3744595" cy="1593850"/>
          </a:xfrm>
          <a:custGeom>
            <a:avLst/>
            <a:gdLst/>
            <a:ahLst/>
            <a:cxnLst/>
            <a:rect l="l" t="t" r="r" b="b"/>
            <a:pathLst>
              <a:path w="3744595" h="1593850">
                <a:moveTo>
                  <a:pt x="0" y="1593799"/>
                </a:moveTo>
                <a:lnTo>
                  <a:pt x="0" y="0"/>
                </a:lnTo>
                <a:lnTo>
                  <a:pt x="3744162" y="0"/>
                </a:lnTo>
                <a:lnTo>
                  <a:pt x="3744162" y="1593799"/>
                </a:lnTo>
                <a:lnTo>
                  <a:pt x="0" y="1593799"/>
                </a:lnTo>
                <a:close/>
              </a:path>
            </a:pathLst>
          </a:custGeom>
          <a:solidFill>
            <a:srgbClr val="FDA09E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062188" y="1365734"/>
            <a:ext cx="3243580" cy="1232535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R="5080" algn="ctr">
              <a:lnSpc>
                <a:spcPct val="100000"/>
              </a:lnSpc>
              <a:spcBef>
                <a:spcPts val="1150"/>
              </a:spcBef>
            </a:pPr>
            <a:r>
              <a:rPr sz="4150" spc="-85" dirty="0">
                <a:latin typeface="Gill Sans MT"/>
                <a:cs typeface="Gill Sans MT"/>
              </a:rPr>
              <a:t>1.499</a:t>
            </a:r>
            <a:endParaRPr sz="4150">
              <a:latin typeface="Gill Sans MT"/>
              <a:cs typeface="Gill Sans MT"/>
            </a:endParaRPr>
          </a:p>
          <a:p>
            <a:pPr marR="5080" algn="ctr">
              <a:lnSpc>
                <a:spcPct val="100000"/>
              </a:lnSpc>
              <a:spcBef>
                <a:spcPts val="595"/>
              </a:spcBef>
            </a:pPr>
            <a:r>
              <a:rPr sz="2400" spc="-10" dirty="0">
                <a:solidFill>
                  <a:srgbClr val="333333"/>
                </a:solidFill>
                <a:latin typeface="Segoe UI"/>
                <a:cs typeface="Segoe UI"/>
              </a:rPr>
              <a:t>Notificações de</a:t>
            </a:r>
            <a:r>
              <a:rPr sz="2400" spc="-50" dirty="0">
                <a:solidFill>
                  <a:srgbClr val="333333"/>
                </a:solidFill>
                <a:latin typeface="Segoe UI"/>
                <a:cs typeface="Segoe UI"/>
              </a:rPr>
              <a:t> </a:t>
            </a:r>
            <a:r>
              <a:rPr sz="2400" spc="-10" dirty="0">
                <a:solidFill>
                  <a:srgbClr val="333333"/>
                </a:solidFill>
                <a:latin typeface="Segoe UI"/>
                <a:cs typeface="Segoe UI"/>
              </a:rPr>
              <a:t>Produto</a:t>
            </a:r>
            <a:endParaRPr sz="2400">
              <a:latin typeface="Segoe UI"/>
              <a:cs typeface="Segoe U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58672" y="2811017"/>
            <a:ext cx="3755390" cy="2866390"/>
          </a:xfrm>
          <a:custGeom>
            <a:avLst/>
            <a:gdLst/>
            <a:ahLst/>
            <a:cxnLst/>
            <a:rect l="l" t="t" r="r" b="b"/>
            <a:pathLst>
              <a:path w="3755390" h="2866390">
                <a:moveTo>
                  <a:pt x="0" y="0"/>
                </a:moveTo>
                <a:lnTo>
                  <a:pt x="3755230" y="0"/>
                </a:lnTo>
                <a:lnTo>
                  <a:pt x="3755230" y="2865834"/>
                </a:lnTo>
                <a:lnTo>
                  <a:pt x="0" y="2865834"/>
                </a:lnTo>
                <a:lnTo>
                  <a:pt x="0" y="0"/>
                </a:lnTo>
                <a:close/>
              </a:path>
            </a:pathLst>
          </a:custGeom>
          <a:solidFill>
            <a:srgbClr val="89D3EB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08083" y="3314918"/>
            <a:ext cx="3301365" cy="1638300"/>
          </a:xfrm>
          <a:custGeom>
            <a:avLst/>
            <a:gdLst/>
            <a:ahLst/>
            <a:cxnLst/>
            <a:rect l="l" t="t" r="r" b="b"/>
            <a:pathLst>
              <a:path w="3301365" h="1638300">
                <a:moveTo>
                  <a:pt x="1892559" y="12699"/>
                </a:moveTo>
                <a:lnTo>
                  <a:pt x="1408232" y="12699"/>
                </a:lnTo>
                <a:lnTo>
                  <a:pt x="1448357" y="0"/>
                </a:lnTo>
                <a:lnTo>
                  <a:pt x="1852433" y="0"/>
                </a:lnTo>
                <a:lnTo>
                  <a:pt x="1892559" y="12699"/>
                </a:lnTo>
                <a:close/>
              </a:path>
              <a:path w="3301365" h="1638300">
                <a:moveTo>
                  <a:pt x="2012011" y="38099"/>
                </a:moveTo>
                <a:lnTo>
                  <a:pt x="1288779" y="38099"/>
                </a:lnTo>
                <a:lnTo>
                  <a:pt x="1368252" y="12699"/>
                </a:lnTo>
                <a:lnTo>
                  <a:pt x="1932538" y="12699"/>
                </a:lnTo>
                <a:lnTo>
                  <a:pt x="2012011" y="38099"/>
                </a:lnTo>
                <a:close/>
              </a:path>
              <a:path w="3301365" h="1638300">
                <a:moveTo>
                  <a:pt x="495118" y="1638299"/>
                </a:moveTo>
                <a:lnTo>
                  <a:pt x="0" y="1638299"/>
                </a:lnTo>
                <a:lnTo>
                  <a:pt x="496" y="1600199"/>
                </a:lnTo>
                <a:lnTo>
                  <a:pt x="1986" y="1562099"/>
                </a:lnTo>
                <a:lnTo>
                  <a:pt x="4470" y="1523999"/>
                </a:lnTo>
                <a:lnTo>
                  <a:pt x="7946" y="1485899"/>
                </a:lnTo>
                <a:lnTo>
                  <a:pt x="12412" y="1447799"/>
                </a:lnTo>
                <a:lnTo>
                  <a:pt x="17861" y="1396999"/>
                </a:lnTo>
                <a:lnTo>
                  <a:pt x="24295" y="1358899"/>
                </a:lnTo>
                <a:lnTo>
                  <a:pt x="31712" y="1320799"/>
                </a:lnTo>
                <a:lnTo>
                  <a:pt x="40103" y="1282699"/>
                </a:lnTo>
                <a:lnTo>
                  <a:pt x="49459" y="1244599"/>
                </a:lnTo>
                <a:lnTo>
                  <a:pt x="59779" y="1206499"/>
                </a:lnTo>
                <a:lnTo>
                  <a:pt x="71065" y="1168399"/>
                </a:lnTo>
                <a:lnTo>
                  <a:pt x="83301" y="1130299"/>
                </a:lnTo>
                <a:lnTo>
                  <a:pt x="96474" y="1092199"/>
                </a:lnTo>
                <a:lnTo>
                  <a:pt x="110583" y="1054099"/>
                </a:lnTo>
                <a:lnTo>
                  <a:pt x="125628" y="1015999"/>
                </a:lnTo>
                <a:lnTo>
                  <a:pt x="141592" y="977899"/>
                </a:lnTo>
                <a:lnTo>
                  <a:pt x="158454" y="939799"/>
                </a:lnTo>
                <a:lnTo>
                  <a:pt x="176216" y="901699"/>
                </a:lnTo>
                <a:lnTo>
                  <a:pt x="194876" y="863599"/>
                </a:lnTo>
                <a:lnTo>
                  <a:pt x="214413" y="825499"/>
                </a:lnTo>
                <a:lnTo>
                  <a:pt x="234803" y="800099"/>
                </a:lnTo>
                <a:lnTo>
                  <a:pt x="256046" y="761999"/>
                </a:lnTo>
                <a:lnTo>
                  <a:pt x="278142" y="723899"/>
                </a:lnTo>
                <a:lnTo>
                  <a:pt x="301063" y="698499"/>
                </a:lnTo>
                <a:lnTo>
                  <a:pt x="324784" y="660399"/>
                </a:lnTo>
                <a:lnTo>
                  <a:pt x="349304" y="634999"/>
                </a:lnTo>
                <a:lnTo>
                  <a:pt x="374622" y="596899"/>
                </a:lnTo>
                <a:lnTo>
                  <a:pt x="400709" y="571499"/>
                </a:lnTo>
                <a:lnTo>
                  <a:pt x="427532" y="533399"/>
                </a:lnTo>
                <a:lnTo>
                  <a:pt x="455092" y="507999"/>
                </a:lnTo>
                <a:lnTo>
                  <a:pt x="483389" y="482599"/>
                </a:lnTo>
                <a:lnTo>
                  <a:pt x="512389" y="444499"/>
                </a:lnTo>
                <a:lnTo>
                  <a:pt x="542056" y="419099"/>
                </a:lnTo>
                <a:lnTo>
                  <a:pt x="572392" y="393699"/>
                </a:lnTo>
                <a:lnTo>
                  <a:pt x="603395" y="368299"/>
                </a:lnTo>
                <a:lnTo>
                  <a:pt x="635029" y="342899"/>
                </a:lnTo>
                <a:lnTo>
                  <a:pt x="667255" y="317499"/>
                </a:lnTo>
                <a:lnTo>
                  <a:pt x="700074" y="292099"/>
                </a:lnTo>
                <a:lnTo>
                  <a:pt x="733485" y="266699"/>
                </a:lnTo>
                <a:lnTo>
                  <a:pt x="767448" y="253999"/>
                </a:lnTo>
                <a:lnTo>
                  <a:pt x="801922" y="228599"/>
                </a:lnTo>
                <a:lnTo>
                  <a:pt x="836907" y="203199"/>
                </a:lnTo>
                <a:lnTo>
                  <a:pt x="872404" y="190499"/>
                </a:lnTo>
                <a:lnTo>
                  <a:pt x="908369" y="165099"/>
                </a:lnTo>
                <a:lnTo>
                  <a:pt x="981575" y="139699"/>
                </a:lnTo>
                <a:lnTo>
                  <a:pt x="1018816" y="114299"/>
                </a:lnTo>
                <a:lnTo>
                  <a:pt x="1249382" y="38099"/>
                </a:lnTo>
                <a:lnTo>
                  <a:pt x="2051409" y="38099"/>
                </a:lnTo>
                <a:lnTo>
                  <a:pt x="2281974" y="114299"/>
                </a:lnTo>
                <a:lnTo>
                  <a:pt x="2319215" y="139699"/>
                </a:lnTo>
                <a:lnTo>
                  <a:pt x="2392421" y="165099"/>
                </a:lnTo>
                <a:lnTo>
                  <a:pt x="2428386" y="190499"/>
                </a:lnTo>
                <a:lnTo>
                  <a:pt x="2463883" y="203199"/>
                </a:lnTo>
                <a:lnTo>
                  <a:pt x="2498869" y="228599"/>
                </a:lnTo>
                <a:lnTo>
                  <a:pt x="2533343" y="253999"/>
                </a:lnTo>
                <a:lnTo>
                  <a:pt x="2567306" y="266699"/>
                </a:lnTo>
                <a:lnTo>
                  <a:pt x="2600717" y="292099"/>
                </a:lnTo>
                <a:lnTo>
                  <a:pt x="2633535" y="317499"/>
                </a:lnTo>
                <a:lnTo>
                  <a:pt x="2665762" y="342899"/>
                </a:lnTo>
                <a:lnTo>
                  <a:pt x="2697395" y="368299"/>
                </a:lnTo>
                <a:lnTo>
                  <a:pt x="2728399" y="393699"/>
                </a:lnTo>
                <a:lnTo>
                  <a:pt x="2758734" y="419099"/>
                </a:lnTo>
                <a:lnTo>
                  <a:pt x="2788402" y="444499"/>
                </a:lnTo>
                <a:lnTo>
                  <a:pt x="2817401" y="482599"/>
                </a:lnTo>
                <a:lnTo>
                  <a:pt x="1650395" y="482599"/>
                </a:lnTo>
                <a:lnTo>
                  <a:pt x="1622035" y="495299"/>
                </a:lnTo>
                <a:lnTo>
                  <a:pt x="1480881" y="495299"/>
                </a:lnTo>
                <a:lnTo>
                  <a:pt x="1452895" y="507999"/>
                </a:lnTo>
                <a:lnTo>
                  <a:pt x="1425012" y="507999"/>
                </a:lnTo>
                <a:lnTo>
                  <a:pt x="1397264" y="520699"/>
                </a:lnTo>
                <a:lnTo>
                  <a:pt x="1369686" y="520699"/>
                </a:lnTo>
                <a:lnTo>
                  <a:pt x="1342276" y="533399"/>
                </a:lnTo>
                <a:lnTo>
                  <a:pt x="1315036" y="533399"/>
                </a:lnTo>
                <a:lnTo>
                  <a:pt x="1234625" y="571499"/>
                </a:lnTo>
                <a:lnTo>
                  <a:pt x="1208290" y="571499"/>
                </a:lnTo>
                <a:lnTo>
                  <a:pt x="1130977" y="609599"/>
                </a:lnTo>
                <a:lnTo>
                  <a:pt x="1080954" y="634999"/>
                </a:lnTo>
                <a:lnTo>
                  <a:pt x="1056464" y="647699"/>
                </a:lnTo>
                <a:lnTo>
                  <a:pt x="1032332" y="673099"/>
                </a:lnTo>
                <a:lnTo>
                  <a:pt x="985170" y="698499"/>
                </a:lnTo>
                <a:lnTo>
                  <a:pt x="962197" y="711199"/>
                </a:lnTo>
                <a:lnTo>
                  <a:pt x="939639" y="736599"/>
                </a:lnTo>
                <a:lnTo>
                  <a:pt x="917495" y="749299"/>
                </a:lnTo>
                <a:lnTo>
                  <a:pt x="895793" y="774699"/>
                </a:lnTo>
                <a:lnTo>
                  <a:pt x="874558" y="787399"/>
                </a:lnTo>
                <a:lnTo>
                  <a:pt x="853791" y="812799"/>
                </a:lnTo>
                <a:lnTo>
                  <a:pt x="833491" y="825499"/>
                </a:lnTo>
                <a:lnTo>
                  <a:pt x="813683" y="850899"/>
                </a:lnTo>
                <a:lnTo>
                  <a:pt x="794391" y="863599"/>
                </a:lnTo>
                <a:lnTo>
                  <a:pt x="775615" y="888999"/>
                </a:lnTo>
                <a:lnTo>
                  <a:pt x="757354" y="914399"/>
                </a:lnTo>
                <a:lnTo>
                  <a:pt x="739631" y="939799"/>
                </a:lnTo>
                <a:lnTo>
                  <a:pt x="722468" y="952499"/>
                </a:lnTo>
                <a:lnTo>
                  <a:pt x="689818" y="1003299"/>
                </a:lnTo>
                <a:lnTo>
                  <a:pt x="659481" y="1054099"/>
                </a:lnTo>
                <a:lnTo>
                  <a:pt x="631532" y="1104899"/>
                </a:lnTo>
                <a:lnTo>
                  <a:pt x="606037" y="1155699"/>
                </a:lnTo>
                <a:lnTo>
                  <a:pt x="583059" y="1206499"/>
                </a:lnTo>
                <a:lnTo>
                  <a:pt x="562650" y="1257299"/>
                </a:lnTo>
                <a:lnTo>
                  <a:pt x="544864" y="1308099"/>
                </a:lnTo>
                <a:lnTo>
                  <a:pt x="529740" y="1358899"/>
                </a:lnTo>
                <a:lnTo>
                  <a:pt x="523191" y="1396999"/>
                </a:lnTo>
                <a:lnTo>
                  <a:pt x="517317" y="1422399"/>
                </a:lnTo>
                <a:lnTo>
                  <a:pt x="512125" y="1447799"/>
                </a:lnTo>
                <a:lnTo>
                  <a:pt x="507622" y="1473199"/>
                </a:lnTo>
                <a:lnTo>
                  <a:pt x="503807" y="1498599"/>
                </a:lnTo>
                <a:lnTo>
                  <a:pt x="500681" y="1536699"/>
                </a:lnTo>
                <a:lnTo>
                  <a:pt x="498247" y="1562099"/>
                </a:lnTo>
                <a:lnTo>
                  <a:pt x="496509" y="1587499"/>
                </a:lnTo>
                <a:lnTo>
                  <a:pt x="495466" y="1612899"/>
                </a:lnTo>
                <a:lnTo>
                  <a:pt x="495118" y="1638299"/>
                </a:lnTo>
                <a:close/>
              </a:path>
              <a:path w="3301365" h="1638300">
                <a:moveTo>
                  <a:pt x="3300791" y="1638299"/>
                </a:moveTo>
                <a:lnTo>
                  <a:pt x="2805672" y="1638299"/>
                </a:lnTo>
                <a:lnTo>
                  <a:pt x="2805325" y="1612899"/>
                </a:lnTo>
                <a:lnTo>
                  <a:pt x="2804282" y="1587499"/>
                </a:lnTo>
                <a:lnTo>
                  <a:pt x="2802543" y="1562099"/>
                </a:lnTo>
                <a:lnTo>
                  <a:pt x="2800109" y="1536699"/>
                </a:lnTo>
                <a:lnTo>
                  <a:pt x="2796983" y="1498599"/>
                </a:lnTo>
                <a:lnTo>
                  <a:pt x="2793169" y="1473199"/>
                </a:lnTo>
                <a:lnTo>
                  <a:pt x="2788666" y="1447799"/>
                </a:lnTo>
                <a:lnTo>
                  <a:pt x="2783474" y="1422399"/>
                </a:lnTo>
                <a:lnTo>
                  <a:pt x="2777600" y="1396999"/>
                </a:lnTo>
                <a:lnTo>
                  <a:pt x="2771051" y="1358899"/>
                </a:lnTo>
                <a:lnTo>
                  <a:pt x="2755926" y="1308099"/>
                </a:lnTo>
                <a:lnTo>
                  <a:pt x="2738140" y="1257299"/>
                </a:lnTo>
                <a:lnTo>
                  <a:pt x="2717732" y="1206499"/>
                </a:lnTo>
                <a:lnTo>
                  <a:pt x="2694754" y="1155699"/>
                </a:lnTo>
                <a:lnTo>
                  <a:pt x="2669258" y="1104899"/>
                </a:lnTo>
                <a:lnTo>
                  <a:pt x="2641310" y="1054099"/>
                </a:lnTo>
                <a:lnTo>
                  <a:pt x="2610973" y="1003299"/>
                </a:lnTo>
                <a:lnTo>
                  <a:pt x="2578323" y="952499"/>
                </a:lnTo>
                <a:lnTo>
                  <a:pt x="2561159" y="939799"/>
                </a:lnTo>
                <a:lnTo>
                  <a:pt x="2543436" y="914399"/>
                </a:lnTo>
                <a:lnTo>
                  <a:pt x="2525176" y="888999"/>
                </a:lnTo>
                <a:lnTo>
                  <a:pt x="2506399" y="863599"/>
                </a:lnTo>
                <a:lnTo>
                  <a:pt x="2487107" y="850899"/>
                </a:lnTo>
                <a:lnTo>
                  <a:pt x="2467299" y="825499"/>
                </a:lnTo>
                <a:lnTo>
                  <a:pt x="2447000" y="812799"/>
                </a:lnTo>
                <a:lnTo>
                  <a:pt x="2426232" y="787399"/>
                </a:lnTo>
                <a:lnTo>
                  <a:pt x="2404997" y="774699"/>
                </a:lnTo>
                <a:lnTo>
                  <a:pt x="2383295" y="749299"/>
                </a:lnTo>
                <a:lnTo>
                  <a:pt x="2361152" y="736599"/>
                </a:lnTo>
                <a:lnTo>
                  <a:pt x="2338593" y="711199"/>
                </a:lnTo>
                <a:lnTo>
                  <a:pt x="2315620" y="698499"/>
                </a:lnTo>
                <a:lnTo>
                  <a:pt x="2268459" y="673099"/>
                </a:lnTo>
                <a:lnTo>
                  <a:pt x="2244327" y="647699"/>
                </a:lnTo>
                <a:lnTo>
                  <a:pt x="2219837" y="634999"/>
                </a:lnTo>
                <a:lnTo>
                  <a:pt x="2169813" y="609599"/>
                </a:lnTo>
                <a:lnTo>
                  <a:pt x="2092501" y="571499"/>
                </a:lnTo>
                <a:lnTo>
                  <a:pt x="2066166" y="571499"/>
                </a:lnTo>
                <a:lnTo>
                  <a:pt x="1985754" y="533399"/>
                </a:lnTo>
                <a:lnTo>
                  <a:pt x="1958514" y="533399"/>
                </a:lnTo>
                <a:lnTo>
                  <a:pt x="1931105" y="520699"/>
                </a:lnTo>
                <a:lnTo>
                  <a:pt x="1903526" y="520699"/>
                </a:lnTo>
                <a:lnTo>
                  <a:pt x="1875779" y="507999"/>
                </a:lnTo>
                <a:lnTo>
                  <a:pt x="1847895" y="507999"/>
                </a:lnTo>
                <a:lnTo>
                  <a:pt x="1819910" y="495299"/>
                </a:lnTo>
                <a:lnTo>
                  <a:pt x="1678756" y="495299"/>
                </a:lnTo>
                <a:lnTo>
                  <a:pt x="1650395" y="482599"/>
                </a:lnTo>
                <a:lnTo>
                  <a:pt x="2817401" y="482599"/>
                </a:lnTo>
                <a:lnTo>
                  <a:pt x="2845698" y="507999"/>
                </a:lnTo>
                <a:lnTo>
                  <a:pt x="2873259" y="533399"/>
                </a:lnTo>
                <a:lnTo>
                  <a:pt x="2900082" y="571499"/>
                </a:lnTo>
                <a:lnTo>
                  <a:pt x="2926168" y="596899"/>
                </a:lnTo>
                <a:lnTo>
                  <a:pt x="2951487" y="634999"/>
                </a:lnTo>
                <a:lnTo>
                  <a:pt x="2976006" y="660399"/>
                </a:lnTo>
                <a:lnTo>
                  <a:pt x="2999727" y="698499"/>
                </a:lnTo>
                <a:lnTo>
                  <a:pt x="3022649" y="723899"/>
                </a:lnTo>
                <a:lnTo>
                  <a:pt x="3044745" y="761999"/>
                </a:lnTo>
                <a:lnTo>
                  <a:pt x="3065988" y="800099"/>
                </a:lnTo>
                <a:lnTo>
                  <a:pt x="3086377" y="825499"/>
                </a:lnTo>
                <a:lnTo>
                  <a:pt x="3105914" y="863599"/>
                </a:lnTo>
                <a:lnTo>
                  <a:pt x="3124575" y="901699"/>
                </a:lnTo>
                <a:lnTo>
                  <a:pt x="3142336" y="939799"/>
                </a:lnTo>
                <a:lnTo>
                  <a:pt x="3159199" y="977899"/>
                </a:lnTo>
                <a:lnTo>
                  <a:pt x="3175162" y="1015999"/>
                </a:lnTo>
                <a:lnTo>
                  <a:pt x="3190208" y="1054099"/>
                </a:lnTo>
                <a:lnTo>
                  <a:pt x="3204317" y="1092199"/>
                </a:lnTo>
                <a:lnTo>
                  <a:pt x="3217489" y="1130299"/>
                </a:lnTo>
                <a:lnTo>
                  <a:pt x="3229725" y="1168399"/>
                </a:lnTo>
                <a:lnTo>
                  <a:pt x="3241011" y="1206499"/>
                </a:lnTo>
                <a:lnTo>
                  <a:pt x="3251332" y="1244599"/>
                </a:lnTo>
                <a:lnTo>
                  <a:pt x="3260688" y="1282699"/>
                </a:lnTo>
                <a:lnTo>
                  <a:pt x="3269079" y="1320799"/>
                </a:lnTo>
                <a:lnTo>
                  <a:pt x="3276496" y="1358899"/>
                </a:lnTo>
                <a:lnTo>
                  <a:pt x="3282929" y="1396999"/>
                </a:lnTo>
                <a:lnTo>
                  <a:pt x="3288378" y="1447799"/>
                </a:lnTo>
                <a:lnTo>
                  <a:pt x="3292844" y="1485899"/>
                </a:lnTo>
                <a:lnTo>
                  <a:pt x="3296321" y="1523999"/>
                </a:lnTo>
                <a:lnTo>
                  <a:pt x="3298804" y="1562099"/>
                </a:lnTo>
                <a:lnTo>
                  <a:pt x="3300294" y="1600199"/>
                </a:lnTo>
                <a:lnTo>
                  <a:pt x="3300791" y="1638299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08083" y="3314918"/>
            <a:ext cx="3301365" cy="1638300"/>
          </a:xfrm>
          <a:custGeom>
            <a:avLst/>
            <a:gdLst/>
            <a:ahLst/>
            <a:cxnLst/>
            <a:rect l="l" t="t" r="r" b="b"/>
            <a:pathLst>
              <a:path w="3301365" h="1638300">
                <a:moveTo>
                  <a:pt x="1892559" y="12699"/>
                </a:moveTo>
                <a:lnTo>
                  <a:pt x="1408232" y="12699"/>
                </a:lnTo>
                <a:lnTo>
                  <a:pt x="1448357" y="0"/>
                </a:lnTo>
                <a:lnTo>
                  <a:pt x="1852433" y="0"/>
                </a:lnTo>
                <a:lnTo>
                  <a:pt x="1892559" y="12699"/>
                </a:lnTo>
                <a:close/>
              </a:path>
              <a:path w="3301365" h="1638300">
                <a:moveTo>
                  <a:pt x="2012011" y="38099"/>
                </a:moveTo>
                <a:lnTo>
                  <a:pt x="1288779" y="38099"/>
                </a:lnTo>
                <a:lnTo>
                  <a:pt x="1368252" y="12699"/>
                </a:lnTo>
                <a:lnTo>
                  <a:pt x="1932538" y="12699"/>
                </a:lnTo>
                <a:lnTo>
                  <a:pt x="2012011" y="38099"/>
                </a:lnTo>
                <a:close/>
              </a:path>
              <a:path w="3301365" h="1638300">
                <a:moveTo>
                  <a:pt x="495118" y="1638299"/>
                </a:moveTo>
                <a:lnTo>
                  <a:pt x="0" y="1638299"/>
                </a:lnTo>
                <a:lnTo>
                  <a:pt x="496" y="1600199"/>
                </a:lnTo>
                <a:lnTo>
                  <a:pt x="1986" y="1562099"/>
                </a:lnTo>
                <a:lnTo>
                  <a:pt x="4470" y="1523999"/>
                </a:lnTo>
                <a:lnTo>
                  <a:pt x="7946" y="1485899"/>
                </a:lnTo>
                <a:lnTo>
                  <a:pt x="12412" y="1447799"/>
                </a:lnTo>
                <a:lnTo>
                  <a:pt x="17861" y="1396999"/>
                </a:lnTo>
                <a:lnTo>
                  <a:pt x="24295" y="1358899"/>
                </a:lnTo>
                <a:lnTo>
                  <a:pt x="31712" y="1320799"/>
                </a:lnTo>
                <a:lnTo>
                  <a:pt x="40103" y="1282699"/>
                </a:lnTo>
                <a:lnTo>
                  <a:pt x="49459" y="1244599"/>
                </a:lnTo>
                <a:lnTo>
                  <a:pt x="59779" y="1206499"/>
                </a:lnTo>
                <a:lnTo>
                  <a:pt x="71065" y="1168399"/>
                </a:lnTo>
                <a:lnTo>
                  <a:pt x="83301" y="1130299"/>
                </a:lnTo>
                <a:lnTo>
                  <a:pt x="96474" y="1092199"/>
                </a:lnTo>
                <a:lnTo>
                  <a:pt x="110583" y="1054099"/>
                </a:lnTo>
                <a:lnTo>
                  <a:pt x="125628" y="1015999"/>
                </a:lnTo>
                <a:lnTo>
                  <a:pt x="141592" y="977899"/>
                </a:lnTo>
                <a:lnTo>
                  <a:pt x="158454" y="939799"/>
                </a:lnTo>
                <a:lnTo>
                  <a:pt x="176216" y="901699"/>
                </a:lnTo>
                <a:lnTo>
                  <a:pt x="194876" y="863599"/>
                </a:lnTo>
                <a:lnTo>
                  <a:pt x="214413" y="825499"/>
                </a:lnTo>
                <a:lnTo>
                  <a:pt x="234803" y="800099"/>
                </a:lnTo>
                <a:lnTo>
                  <a:pt x="256046" y="761999"/>
                </a:lnTo>
                <a:lnTo>
                  <a:pt x="278142" y="723899"/>
                </a:lnTo>
                <a:lnTo>
                  <a:pt x="301063" y="698499"/>
                </a:lnTo>
                <a:lnTo>
                  <a:pt x="324784" y="660399"/>
                </a:lnTo>
                <a:lnTo>
                  <a:pt x="349304" y="634999"/>
                </a:lnTo>
                <a:lnTo>
                  <a:pt x="374622" y="596899"/>
                </a:lnTo>
                <a:lnTo>
                  <a:pt x="400709" y="571499"/>
                </a:lnTo>
                <a:lnTo>
                  <a:pt x="427532" y="533399"/>
                </a:lnTo>
                <a:lnTo>
                  <a:pt x="455092" y="507999"/>
                </a:lnTo>
                <a:lnTo>
                  <a:pt x="483389" y="482599"/>
                </a:lnTo>
                <a:lnTo>
                  <a:pt x="512389" y="444499"/>
                </a:lnTo>
                <a:lnTo>
                  <a:pt x="542056" y="419099"/>
                </a:lnTo>
                <a:lnTo>
                  <a:pt x="572392" y="393699"/>
                </a:lnTo>
                <a:lnTo>
                  <a:pt x="603395" y="368299"/>
                </a:lnTo>
                <a:lnTo>
                  <a:pt x="635029" y="342899"/>
                </a:lnTo>
                <a:lnTo>
                  <a:pt x="667255" y="317499"/>
                </a:lnTo>
                <a:lnTo>
                  <a:pt x="700074" y="292099"/>
                </a:lnTo>
                <a:lnTo>
                  <a:pt x="733485" y="266699"/>
                </a:lnTo>
                <a:lnTo>
                  <a:pt x="767448" y="253999"/>
                </a:lnTo>
                <a:lnTo>
                  <a:pt x="801922" y="228599"/>
                </a:lnTo>
                <a:lnTo>
                  <a:pt x="836907" y="203199"/>
                </a:lnTo>
                <a:lnTo>
                  <a:pt x="872404" y="190499"/>
                </a:lnTo>
                <a:lnTo>
                  <a:pt x="908369" y="165099"/>
                </a:lnTo>
                <a:lnTo>
                  <a:pt x="981575" y="139699"/>
                </a:lnTo>
                <a:lnTo>
                  <a:pt x="1018816" y="114299"/>
                </a:lnTo>
                <a:lnTo>
                  <a:pt x="1249382" y="38099"/>
                </a:lnTo>
                <a:lnTo>
                  <a:pt x="2051409" y="38099"/>
                </a:lnTo>
                <a:lnTo>
                  <a:pt x="2281974" y="114299"/>
                </a:lnTo>
                <a:lnTo>
                  <a:pt x="2319215" y="139699"/>
                </a:lnTo>
                <a:lnTo>
                  <a:pt x="2392421" y="165099"/>
                </a:lnTo>
                <a:lnTo>
                  <a:pt x="2428386" y="190499"/>
                </a:lnTo>
                <a:lnTo>
                  <a:pt x="2463883" y="203199"/>
                </a:lnTo>
                <a:lnTo>
                  <a:pt x="2498869" y="228599"/>
                </a:lnTo>
                <a:lnTo>
                  <a:pt x="2533343" y="253999"/>
                </a:lnTo>
                <a:lnTo>
                  <a:pt x="2567306" y="266699"/>
                </a:lnTo>
                <a:lnTo>
                  <a:pt x="2600717" y="292099"/>
                </a:lnTo>
                <a:lnTo>
                  <a:pt x="2633535" y="317499"/>
                </a:lnTo>
                <a:lnTo>
                  <a:pt x="2665762" y="342899"/>
                </a:lnTo>
                <a:lnTo>
                  <a:pt x="2697395" y="368299"/>
                </a:lnTo>
                <a:lnTo>
                  <a:pt x="2728399" y="393699"/>
                </a:lnTo>
                <a:lnTo>
                  <a:pt x="2758734" y="419099"/>
                </a:lnTo>
                <a:lnTo>
                  <a:pt x="2788402" y="444499"/>
                </a:lnTo>
                <a:lnTo>
                  <a:pt x="2817401" y="482599"/>
                </a:lnTo>
                <a:lnTo>
                  <a:pt x="1650395" y="482599"/>
                </a:lnTo>
                <a:lnTo>
                  <a:pt x="1622035" y="495299"/>
                </a:lnTo>
                <a:lnTo>
                  <a:pt x="1480881" y="495299"/>
                </a:lnTo>
                <a:lnTo>
                  <a:pt x="1452895" y="507999"/>
                </a:lnTo>
                <a:lnTo>
                  <a:pt x="1425012" y="507999"/>
                </a:lnTo>
                <a:lnTo>
                  <a:pt x="1397264" y="520699"/>
                </a:lnTo>
                <a:lnTo>
                  <a:pt x="1369686" y="520699"/>
                </a:lnTo>
                <a:lnTo>
                  <a:pt x="1342276" y="533399"/>
                </a:lnTo>
                <a:lnTo>
                  <a:pt x="1315036" y="533399"/>
                </a:lnTo>
                <a:lnTo>
                  <a:pt x="1234625" y="571499"/>
                </a:lnTo>
                <a:lnTo>
                  <a:pt x="1208290" y="571499"/>
                </a:lnTo>
                <a:lnTo>
                  <a:pt x="1130977" y="609599"/>
                </a:lnTo>
                <a:lnTo>
                  <a:pt x="1080954" y="634999"/>
                </a:lnTo>
                <a:lnTo>
                  <a:pt x="1056464" y="647699"/>
                </a:lnTo>
                <a:lnTo>
                  <a:pt x="1032332" y="673099"/>
                </a:lnTo>
                <a:lnTo>
                  <a:pt x="985170" y="698499"/>
                </a:lnTo>
                <a:lnTo>
                  <a:pt x="962197" y="711199"/>
                </a:lnTo>
                <a:lnTo>
                  <a:pt x="939639" y="736599"/>
                </a:lnTo>
                <a:lnTo>
                  <a:pt x="917495" y="749299"/>
                </a:lnTo>
                <a:lnTo>
                  <a:pt x="895793" y="774699"/>
                </a:lnTo>
                <a:lnTo>
                  <a:pt x="874558" y="787399"/>
                </a:lnTo>
                <a:lnTo>
                  <a:pt x="853791" y="812799"/>
                </a:lnTo>
                <a:lnTo>
                  <a:pt x="833491" y="825499"/>
                </a:lnTo>
                <a:lnTo>
                  <a:pt x="813683" y="850899"/>
                </a:lnTo>
                <a:lnTo>
                  <a:pt x="794391" y="863599"/>
                </a:lnTo>
                <a:lnTo>
                  <a:pt x="775615" y="888999"/>
                </a:lnTo>
                <a:lnTo>
                  <a:pt x="757354" y="914399"/>
                </a:lnTo>
                <a:lnTo>
                  <a:pt x="739631" y="939799"/>
                </a:lnTo>
                <a:lnTo>
                  <a:pt x="722468" y="952499"/>
                </a:lnTo>
                <a:lnTo>
                  <a:pt x="689818" y="1003299"/>
                </a:lnTo>
                <a:lnTo>
                  <a:pt x="659481" y="1054099"/>
                </a:lnTo>
                <a:lnTo>
                  <a:pt x="631532" y="1104899"/>
                </a:lnTo>
                <a:lnTo>
                  <a:pt x="606037" y="1155699"/>
                </a:lnTo>
                <a:lnTo>
                  <a:pt x="583059" y="1206499"/>
                </a:lnTo>
                <a:lnTo>
                  <a:pt x="562650" y="1257299"/>
                </a:lnTo>
                <a:lnTo>
                  <a:pt x="544864" y="1308099"/>
                </a:lnTo>
                <a:lnTo>
                  <a:pt x="529740" y="1358899"/>
                </a:lnTo>
                <a:lnTo>
                  <a:pt x="523191" y="1396999"/>
                </a:lnTo>
                <a:lnTo>
                  <a:pt x="517317" y="1422399"/>
                </a:lnTo>
                <a:lnTo>
                  <a:pt x="512125" y="1447799"/>
                </a:lnTo>
                <a:lnTo>
                  <a:pt x="507622" y="1473199"/>
                </a:lnTo>
                <a:lnTo>
                  <a:pt x="503807" y="1498599"/>
                </a:lnTo>
                <a:lnTo>
                  <a:pt x="500681" y="1536699"/>
                </a:lnTo>
                <a:lnTo>
                  <a:pt x="498247" y="1562099"/>
                </a:lnTo>
                <a:lnTo>
                  <a:pt x="496509" y="1587499"/>
                </a:lnTo>
                <a:lnTo>
                  <a:pt x="495466" y="1612899"/>
                </a:lnTo>
                <a:lnTo>
                  <a:pt x="495118" y="1638299"/>
                </a:lnTo>
                <a:close/>
              </a:path>
              <a:path w="3301365" h="1638300">
                <a:moveTo>
                  <a:pt x="3300791" y="1638299"/>
                </a:moveTo>
                <a:lnTo>
                  <a:pt x="2805672" y="1638299"/>
                </a:lnTo>
                <a:lnTo>
                  <a:pt x="2805325" y="1612899"/>
                </a:lnTo>
                <a:lnTo>
                  <a:pt x="2804282" y="1587499"/>
                </a:lnTo>
                <a:lnTo>
                  <a:pt x="2802543" y="1562099"/>
                </a:lnTo>
                <a:lnTo>
                  <a:pt x="2800109" y="1536699"/>
                </a:lnTo>
                <a:lnTo>
                  <a:pt x="2796983" y="1498599"/>
                </a:lnTo>
                <a:lnTo>
                  <a:pt x="2793169" y="1473199"/>
                </a:lnTo>
                <a:lnTo>
                  <a:pt x="2788666" y="1447799"/>
                </a:lnTo>
                <a:lnTo>
                  <a:pt x="2783474" y="1422399"/>
                </a:lnTo>
                <a:lnTo>
                  <a:pt x="2777600" y="1396999"/>
                </a:lnTo>
                <a:lnTo>
                  <a:pt x="2771051" y="1358899"/>
                </a:lnTo>
                <a:lnTo>
                  <a:pt x="2755926" y="1308099"/>
                </a:lnTo>
                <a:lnTo>
                  <a:pt x="2738140" y="1257299"/>
                </a:lnTo>
                <a:lnTo>
                  <a:pt x="2717732" y="1206499"/>
                </a:lnTo>
                <a:lnTo>
                  <a:pt x="2694754" y="1155699"/>
                </a:lnTo>
                <a:lnTo>
                  <a:pt x="2669258" y="1104899"/>
                </a:lnTo>
                <a:lnTo>
                  <a:pt x="2641310" y="1054099"/>
                </a:lnTo>
                <a:lnTo>
                  <a:pt x="2610973" y="1003299"/>
                </a:lnTo>
                <a:lnTo>
                  <a:pt x="2578323" y="952499"/>
                </a:lnTo>
                <a:lnTo>
                  <a:pt x="2561159" y="939799"/>
                </a:lnTo>
                <a:lnTo>
                  <a:pt x="2543436" y="914399"/>
                </a:lnTo>
                <a:lnTo>
                  <a:pt x="2525176" y="888999"/>
                </a:lnTo>
                <a:lnTo>
                  <a:pt x="2506399" y="863599"/>
                </a:lnTo>
                <a:lnTo>
                  <a:pt x="2487107" y="850899"/>
                </a:lnTo>
                <a:lnTo>
                  <a:pt x="2467299" y="825499"/>
                </a:lnTo>
                <a:lnTo>
                  <a:pt x="2447000" y="812799"/>
                </a:lnTo>
                <a:lnTo>
                  <a:pt x="2426232" y="787399"/>
                </a:lnTo>
                <a:lnTo>
                  <a:pt x="2404997" y="774699"/>
                </a:lnTo>
                <a:lnTo>
                  <a:pt x="2383295" y="749299"/>
                </a:lnTo>
                <a:lnTo>
                  <a:pt x="2361152" y="736599"/>
                </a:lnTo>
                <a:lnTo>
                  <a:pt x="2338593" y="711199"/>
                </a:lnTo>
                <a:lnTo>
                  <a:pt x="2315620" y="698499"/>
                </a:lnTo>
                <a:lnTo>
                  <a:pt x="2268459" y="673099"/>
                </a:lnTo>
                <a:lnTo>
                  <a:pt x="2244327" y="647699"/>
                </a:lnTo>
                <a:lnTo>
                  <a:pt x="2219837" y="634999"/>
                </a:lnTo>
                <a:lnTo>
                  <a:pt x="2169813" y="609599"/>
                </a:lnTo>
                <a:lnTo>
                  <a:pt x="2092501" y="571499"/>
                </a:lnTo>
                <a:lnTo>
                  <a:pt x="2066166" y="571499"/>
                </a:lnTo>
                <a:lnTo>
                  <a:pt x="1985754" y="533399"/>
                </a:lnTo>
                <a:lnTo>
                  <a:pt x="1958514" y="533399"/>
                </a:lnTo>
                <a:lnTo>
                  <a:pt x="1931105" y="520699"/>
                </a:lnTo>
                <a:lnTo>
                  <a:pt x="1903526" y="520699"/>
                </a:lnTo>
                <a:lnTo>
                  <a:pt x="1875779" y="507999"/>
                </a:lnTo>
                <a:lnTo>
                  <a:pt x="1847895" y="507999"/>
                </a:lnTo>
                <a:lnTo>
                  <a:pt x="1819910" y="495299"/>
                </a:lnTo>
                <a:lnTo>
                  <a:pt x="1678756" y="495299"/>
                </a:lnTo>
                <a:lnTo>
                  <a:pt x="1650395" y="482599"/>
                </a:lnTo>
                <a:lnTo>
                  <a:pt x="2817401" y="482599"/>
                </a:lnTo>
                <a:lnTo>
                  <a:pt x="2845698" y="507999"/>
                </a:lnTo>
                <a:lnTo>
                  <a:pt x="2873259" y="533399"/>
                </a:lnTo>
                <a:lnTo>
                  <a:pt x="2900082" y="571499"/>
                </a:lnTo>
                <a:lnTo>
                  <a:pt x="2926168" y="596899"/>
                </a:lnTo>
                <a:lnTo>
                  <a:pt x="2951487" y="634999"/>
                </a:lnTo>
                <a:lnTo>
                  <a:pt x="2976006" y="660399"/>
                </a:lnTo>
                <a:lnTo>
                  <a:pt x="2999727" y="698499"/>
                </a:lnTo>
                <a:lnTo>
                  <a:pt x="3022649" y="723899"/>
                </a:lnTo>
                <a:lnTo>
                  <a:pt x="3044745" y="761999"/>
                </a:lnTo>
                <a:lnTo>
                  <a:pt x="3065988" y="800099"/>
                </a:lnTo>
                <a:lnTo>
                  <a:pt x="3086377" y="825499"/>
                </a:lnTo>
                <a:lnTo>
                  <a:pt x="3105914" y="863599"/>
                </a:lnTo>
                <a:lnTo>
                  <a:pt x="3124575" y="901699"/>
                </a:lnTo>
                <a:lnTo>
                  <a:pt x="3142336" y="939799"/>
                </a:lnTo>
                <a:lnTo>
                  <a:pt x="3159199" y="977899"/>
                </a:lnTo>
                <a:lnTo>
                  <a:pt x="3175162" y="1015999"/>
                </a:lnTo>
                <a:lnTo>
                  <a:pt x="3190208" y="1054099"/>
                </a:lnTo>
                <a:lnTo>
                  <a:pt x="3204317" y="1092199"/>
                </a:lnTo>
                <a:lnTo>
                  <a:pt x="3217489" y="1130299"/>
                </a:lnTo>
                <a:lnTo>
                  <a:pt x="3229725" y="1168399"/>
                </a:lnTo>
                <a:lnTo>
                  <a:pt x="3241011" y="1206499"/>
                </a:lnTo>
                <a:lnTo>
                  <a:pt x="3251332" y="1244599"/>
                </a:lnTo>
                <a:lnTo>
                  <a:pt x="3260688" y="1282699"/>
                </a:lnTo>
                <a:lnTo>
                  <a:pt x="3269079" y="1320799"/>
                </a:lnTo>
                <a:lnTo>
                  <a:pt x="3276496" y="1358899"/>
                </a:lnTo>
                <a:lnTo>
                  <a:pt x="3282929" y="1396999"/>
                </a:lnTo>
                <a:lnTo>
                  <a:pt x="3288378" y="1447799"/>
                </a:lnTo>
                <a:lnTo>
                  <a:pt x="3292844" y="1485899"/>
                </a:lnTo>
                <a:lnTo>
                  <a:pt x="3296321" y="1523999"/>
                </a:lnTo>
                <a:lnTo>
                  <a:pt x="3298804" y="1562099"/>
                </a:lnTo>
                <a:lnTo>
                  <a:pt x="3300294" y="1600199"/>
                </a:lnTo>
                <a:lnTo>
                  <a:pt x="3300791" y="1638299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008875" y="4863962"/>
            <a:ext cx="46355" cy="102235"/>
          </a:xfrm>
          <a:custGeom>
            <a:avLst/>
            <a:gdLst/>
            <a:ahLst/>
            <a:cxnLst/>
            <a:rect l="l" t="t" r="r" b="b"/>
            <a:pathLst>
              <a:path w="46354" h="102235">
                <a:moveTo>
                  <a:pt x="0" y="101709"/>
                </a:moveTo>
                <a:lnTo>
                  <a:pt x="46322" y="0"/>
                </a:lnTo>
              </a:path>
            </a:pathLst>
          </a:custGeom>
          <a:ln w="19747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08083" y="5002416"/>
            <a:ext cx="64135" cy="1517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sz="800" dirty="0">
                <a:solidFill>
                  <a:srgbClr val="777777"/>
                </a:solidFill>
                <a:latin typeface="Gill Sans MT"/>
                <a:cs typeface="Gill Sans MT"/>
              </a:rPr>
              <a:t>0</a:t>
            </a:r>
            <a:endParaRPr sz="800">
              <a:latin typeface="Gill Sans MT"/>
              <a:cs typeface="Gill Sans MT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731715" y="2811017"/>
            <a:ext cx="3755390" cy="2846070"/>
          </a:xfrm>
          <a:custGeom>
            <a:avLst/>
            <a:gdLst/>
            <a:ahLst/>
            <a:cxnLst/>
            <a:rect l="l" t="t" r="r" b="b"/>
            <a:pathLst>
              <a:path w="3755390" h="2846070">
                <a:moveTo>
                  <a:pt x="0" y="0"/>
                </a:moveTo>
                <a:lnTo>
                  <a:pt x="3755230" y="0"/>
                </a:lnTo>
                <a:lnTo>
                  <a:pt x="3755230" y="2846069"/>
                </a:lnTo>
                <a:lnTo>
                  <a:pt x="0" y="2846069"/>
                </a:lnTo>
                <a:lnTo>
                  <a:pt x="0" y="0"/>
                </a:lnTo>
                <a:close/>
              </a:path>
            </a:pathLst>
          </a:custGeom>
          <a:solidFill>
            <a:srgbClr val="F7DE6E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727891" y="4074974"/>
            <a:ext cx="2597150" cy="1079500"/>
          </a:xfrm>
          <a:prstGeom prst="rect">
            <a:avLst/>
          </a:prstGeom>
        </p:spPr>
        <p:txBody>
          <a:bodyPr vert="horz" wrap="square" lIns="0" tIns="19812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60"/>
              </a:spcBef>
              <a:tabLst>
                <a:tab pos="1785620" algn="l"/>
                <a:tab pos="2326640" algn="l"/>
              </a:tabLst>
            </a:pPr>
            <a:r>
              <a:rPr sz="6975" spc="-202" baseline="1194" dirty="0">
                <a:solidFill>
                  <a:srgbClr val="333333"/>
                </a:solidFill>
                <a:latin typeface="Arial Narrow"/>
                <a:cs typeface="Arial Narrow"/>
              </a:rPr>
              <a:t>47042	</a:t>
            </a:r>
            <a:r>
              <a:rPr sz="6975" u="sng" baseline="1194" dirty="0">
                <a:solidFill>
                  <a:srgbClr val="333333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800" dirty="0">
                <a:solidFill>
                  <a:srgbClr val="777777"/>
                </a:solidFill>
                <a:latin typeface="Gill Sans MT"/>
                <a:cs typeface="Gill Sans MT"/>
              </a:rPr>
              <a:t>47042</a:t>
            </a:r>
            <a:endParaRPr sz="800">
              <a:latin typeface="Gill Sans MT"/>
              <a:cs typeface="Gill Sans MT"/>
            </a:endParaRPr>
          </a:p>
          <a:p>
            <a:pPr marR="307975" algn="r">
              <a:lnSpc>
                <a:spcPct val="100000"/>
              </a:lnSpc>
              <a:spcBef>
                <a:spcPts val="290"/>
              </a:spcBef>
            </a:pPr>
            <a:r>
              <a:rPr sz="800" dirty="0">
                <a:solidFill>
                  <a:srgbClr val="777777"/>
                </a:solidFill>
                <a:latin typeface="Gill Sans MT"/>
                <a:cs typeface="Gill Sans MT"/>
              </a:rPr>
              <a:t>47042</a:t>
            </a:r>
            <a:endParaRPr sz="800">
              <a:latin typeface="Gill Sans MT"/>
              <a:cs typeface="Gill Sans MT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781125" y="3281315"/>
            <a:ext cx="3393440" cy="1689100"/>
          </a:xfrm>
          <a:custGeom>
            <a:avLst/>
            <a:gdLst/>
            <a:ahLst/>
            <a:cxnLst/>
            <a:rect l="l" t="t" r="r" b="b"/>
            <a:pathLst>
              <a:path w="3393440" h="1689100">
                <a:moveTo>
                  <a:pt x="1904118" y="12699"/>
                </a:moveTo>
                <a:lnTo>
                  <a:pt x="1488767" y="12699"/>
                </a:lnTo>
                <a:lnTo>
                  <a:pt x="1530162" y="0"/>
                </a:lnTo>
                <a:lnTo>
                  <a:pt x="1862723" y="0"/>
                </a:lnTo>
                <a:lnTo>
                  <a:pt x="1904118" y="12699"/>
                </a:lnTo>
                <a:close/>
              </a:path>
              <a:path w="3393440" h="1689100">
                <a:moveTo>
                  <a:pt x="2108645" y="50799"/>
                </a:moveTo>
                <a:lnTo>
                  <a:pt x="1284240" y="50799"/>
                </a:lnTo>
                <a:lnTo>
                  <a:pt x="1406428" y="12699"/>
                </a:lnTo>
                <a:lnTo>
                  <a:pt x="1986457" y="12699"/>
                </a:lnTo>
                <a:lnTo>
                  <a:pt x="2108645" y="50799"/>
                </a:lnTo>
                <a:close/>
              </a:path>
              <a:path w="3393440" h="1689100">
                <a:moveTo>
                  <a:pt x="508932" y="1689099"/>
                </a:moveTo>
                <a:lnTo>
                  <a:pt x="0" y="1689099"/>
                </a:lnTo>
                <a:lnTo>
                  <a:pt x="510" y="1650999"/>
                </a:lnTo>
                <a:lnTo>
                  <a:pt x="2042" y="1612899"/>
                </a:lnTo>
                <a:lnTo>
                  <a:pt x="4594" y="1562099"/>
                </a:lnTo>
                <a:lnTo>
                  <a:pt x="8168" y="1523999"/>
                </a:lnTo>
                <a:lnTo>
                  <a:pt x="12758" y="1485899"/>
                </a:lnTo>
                <a:lnTo>
                  <a:pt x="18360" y="1447799"/>
                </a:lnTo>
                <a:lnTo>
                  <a:pt x="24972" y="1396999"/>
                </a:lnTo>
                <a:lnTo>
                  <a:pt x="32596" y="1358899"/>
                </a:lnTo>
                <a:lnTo>
                  <a:pt x="41222" y="1320799"/>
                </a:lnTo>
                <a:lnTo>
                  <a:pt x="50839" y="1282699"/>
                </a:lnTo>
                <a:lnTo>
                  <a:pt x="61447" y="1244599"/>
                </a:lnTo>
                <a:lnTo>
                  <a:pt x="73048" y="1193799"/>
                </a:lnTo>
                <a:lnTo>
                  <a:pt x="85626" y="1155699"/>
                </a:lnTo>
                <a:lnTo>
                  <a:pt x="99166" y="1117599"/>
                </a:lnTo>
                <a:lnTo>
                  <a:pt x="113668" y="1079499"/>
                </a:lnTo>
                <a:lnTo>
                  <a:pt x="129134" y="1041399"/>
                </a:lnTo>
                <a:lnTo>
                  <a:pt x="145542" y="1003299"/>
                </a:lnTo>
                <a:lnTo>
                  <a:pt x="162875" y="965199"/>
                </a:lnTo>
                <a:lnTo>
                  <a:pt x="181132" y="927099"/>
                </a:lnTo>
                <a:lnTo>
                  <a:pt x="200313" y="888999"/>
                </a:lnTo>
                <a:lnTo>
                  <a:pt x="220395" y="850899"/>
                </a:lnTo>
                <a:lnTo>
                  <a:pt x="241354" y="812799"/>
                </a:lnTo>
                <a:lnTo>
                  <a:pt x="263189" y="787399"/>
                </a:lnTo>
                <a:lnTo>
                  <a:pt x="285902" y="749299"/>
                </a:lnTo>
                <a:lnTo>
                  <a:pt x="309463" y="711199"/>
                </a:lnTo>
                <a:lnTo>
                  <a:pt x="333846" y="685799"/>
                </a:lnTo>
                <a:lnTo>
                  <a:pt x="359050" y="647699"/>
                </a:lnTo>
                <a:lnTo>
                  <a:pt x="385074" y="609599"/>
                </a:lnTo>
                <a:lnTo>
                  <a:pt x="411889" y="584199"/>
                </a:lnTo>
                <a:lnTo>
                  <a:pt x="439460" y="546099"/>
                </a:lnTo>
                <a:lnTo>
                  <a:pt x="467790" y="520699"/>
                </a:lnTo>
                <a:lnTo>
                  <a:pt x="496876" y="495299"/>
                </a:lnTo>
                <a:lnTo>
                  <a:pt x="526685" y="457199"/>
                </a:lnTo>
                <a:lnTo>
                  <a:pt x="557180" y="431799"/>
                </a:lnTo>
                <a:lnTo>
                  <a:pt x="588362" y="406399"/>
                </a:lnTo>
                <a:lnTo>
                  <a:pt x="620230" y="380999"/>
                </a:lnTo>
                <a:lnTo>
                  <a:pt x="652747" y="355599"/>
                </a:lnTo>
                <a:lnTo>
                  <a:pt x="685872" y="330199"/>
                </a:lnTo>
                <a:lnTo>
                  <a:pt x="719606" y="304799"/>
                </a:lnTo>
                <a:lnTo>
                  <a:pt x="753949" y="279399"/>
                </a:lnTo>
                <a:lnTo>
                  <a:pt x="788860" y="253999"/>
                </a:lnTo>
                <a:lnTo>
                  <a:pt x="824296" y="241299"/>
                </a:lnTo>
                <a:lnTo>
                  <a:pt x="860258" y="215899"/>
                </a:lnTo>
                <a:lnTo>
                  <a:pt x="896745" y="190499"/>
                </a:lnTo>
                <a:lnTo>
                  <a:pt x="933713" y="177799"/>
                </a:lnTo>
                <a:lnTo>
                  <a:pt x="971119" y="152399"/>
                </a:lnTo>
                <a:lnTo>
                  <a:pt x="1047242" y="126999"/>
                </a:lnTo>
                <a:lnTo>
                  <a:pt x="1085913" y="101599"/>
                </a:lnTo>
                <a:lnTo>
                  <a:pt x="1243991" y="50799"/>
                </a:lnTo>
                <a:lnTo>
                  <a:pt x="2148894" y="50799"/>
                </a:lnTo>
                <a:lnTo>
                  <a:pt x="2306972" y="101599"/>
                </a:lnTo>
                <a:lnTo>
                  <a:pt x="2345643" y="126999"/>
                </a:lnTo>
                <a:lnTo>
                  <a:pt x="2421766" y="152399"/>
                </a:lnTo>
                <a:lnTo>
                  <a:pt x="2459172" y="177799"/>
                </a:lnTo>
                <a:lnTo>
                  <a:pt x="2496140" y="190499"/>
                </a:lnTo>
                <a:lnTo>
                  <a:pt x="2532627" y="215899"/>
                </a:lnTo>
                <a:lnTo>
                  <a:pt x="2568589" y="241299"/>
                </a:lnTo>
                <a:lnTo>
                  <a:pt x="2604025" y="253999"/>
                </a:lnTo>
                <a:lnTo>
                  <a:pt x="2638936" y="279399"/>
                </a:lnTo>
                <a:lnTo>
                  <a:pt x="2673279" y="304799"/>
                </a:lnTo>
                <a:lnTo>
                  <a:pt x="2707013" y="330199"/>
                </a:lnTo>
                <a:lnTo>
                  <a:pt x="2740138" y="355599"/>
                </a:lnTo>
                <a:lnTo>
                  <a:pt x="2772655" y="380999"/>
                </a:lnTo>
                <a:lnTo>
                  <a:pt x="2804523" y="406399"/>
                </a:lnTo>
                <a:lnTo>
                  <a:pt x="2835705" y="431799"/>
                </a:lnTo>
                <a:lnTo>
                  <a:pt x="2866200" y="457199"/>
                </a:lnTo>
                <a:lnTo>
                  <a:pt x="2896009" y="495299"/>
                </a:lnTo>
                <a:lnTo>
                  <a:pt x="2910552" y="507999"/>
                </a:lnTo>
                <a:lnTo>
                  <a:pt x="1551070" y="507999"/>
                </a:lnTo>
                <a:lnTo>
                  <a:pt x="1522198" y="520699"/>
                </a:lnTo>
                <a:lnTo>
                  <a:pt x="1464771" y="520699"/>
                </a:lnTo>
                <a:lnTo>
                  <a:pt x="1436249" y="533399"/>
                </a:lnTo>
                <a:lnTo>
                  <a:pt x="1407901" y="533399"/>
                </a:lnTo>
                <a:lnTo>
                  <a:pt x="1351727" y="558799"/>
                </a:lnTo>
                <a:lnTo>
                  <a:pt x="1323934" y="558799"/>
                </a:lnTo>
                <a:lnTo>
                  <a:pt x="1215206" y="609599"/>
                </a:lnTo>
                <a:lnTo>
                  <a:pt x="1136654" y="647699"/>
                </a:lnTo>
                <a:lnTo>
                  <a:pt x="1085940" y="673099"/>
                </a:lnTo>
                <a:lnTo>
                  <a:pt x="1036697" y="698499"/>
                </a:lnTo>
                <a:lnTo>
                  <a:pt x="1012657" y="723899"/>
                </a:lnTo>
                <a:lnTo>
                  <a:pt x="965855" y="749299"/>
                </a:lnTo>
                <a:lnTo>
                  <a:pt x="943094" y="774699"/>
                </a:lnTo>
                <a:lnTo>
                  <a:pt x="920786" y="787399"/>
                </a:lnTo>
                <a:lnTo>
                  <a:pt x="898959" y="812799"/>
                </a:lnTo>
                <a:lnTo>
                  <a:pt x="877612" y="825499"/>
                </a:lnTo>
                <a:lnTo>
                  <a:pt x="856746" y="850899"/>
                </a:lnTo>
                <a:lnTo>
                  <a:pt x="836385" y="876299"/>
                </a:lnTo>
                <a:lnTo>
                  <a:pt x="816555" y="888999"/>
                </a:lnTo>
                <a:lnTo>
                  <a:pt x="797255" y="914399"/>
                </a:lnTo>
                <a:lnTo>
                  <a:pt x="778485" y="939799"/>
                </a:lnTo>
                <a:lnTo>
                  <a:pt x="760267" y="965199"/>
                </a:lnTo>
                <a:lnTo>
                  <a:pt x="742625" y="977899"/>
                </a:lnTo>
                <a:lnTo>
                  <a:pt x="709064" y="1028699"/>
                </a:lnTo>
                <a:lnTo>
                  <a:pt x="677880" y="1079499"/>
                </a:lnTo>
                <a:lnTo>
                  <a:pt x="649152" y="1130299"/>
                </a:lnTo>
                <a:lnTo>
                  <a:pt x="622945" y="1181099"/>
                </a:lnTo>
                <a:lnTo>
                  <a:pt x="599326" y="1231899"/>
                </a:lnTo>
                <a:lnTo>
                  <a:pt x="588501" y="1269999"/>
                </a:lnTo>
                <a:lnTo>
                  <a:pt x="578349" y="1295399"/>
                </a:lnTo>
                <a:lnTo>
                  <a:pt x="560066" y="1346199"/>
                </a:lnTo>
                <a:lnTo>
                  <a:pt x="544520" y="1396999"/>
                </a:lnTo>
                <a:lnTo>
                  <a:pt x="537788" y="1435099"/>
                </a:lnTo>
                <a:lnTo>
                  <a:pt x="531750" y="1460499"/>
                </a:lnTo>
                <a:lnTo>
                  <a:pt x="526413" y="1485899"/>
                </a:lnTo>
                <a:lnTo>
                  <a:pt x="521785" y="1511299"/>
                </a:lnTo>
                <a:lnTo>
                  <a:pt x="517864" y="1549399"/>
                </a:lnTo>
                <a:lnTo>
                  <a:pt x="514651" y="1574799"/>
                </a:lnTo>
                <a:lnTo>
                  <a:pt x="512149" y="1600199"/>
                </a:lnTo>
                <a:lnTo>
                  <a:pt x="510362" y="1638299"/>
                </a:lnTo>
                <a:lnTo>
                  <a:pt x="509290" y="1663699"/>
                </a:lnTo>
                <a:lnTo>
                  <a:pt x="508932" y="1689099"/>
                </a:lnTo>
                <a:close/>
              </a:path>
              <a:path w="3393440" h="1689100">
                <a:moveTo>
                  <a:pt x="3392886" y="1689099"/>
                </a:moveTo>
                <a:lnTo>
                  <a:pt x="2883953" y="1689099"/>
                </a:lnTo>
                <a:lnTo>
                  <a:pt x="2883595" y="1663699"/>
                </a:lnTo>
                <a:lnTo>
                  <a:pt x="2882523" y="1638299"/>
                </a:lnTo>
                <a:lnTo>
                  <a:pt x="2880736" y="1600199"/>
                </a:lnTo>
                <a:lnTo>
                  <a:pt x="2878234" y="1574799"/>
                </a:lnTo>
                <a:lnTo>
                  <a:pt x="2875021" y="1549399"/>
                </a:lnTo>
                <a:lnTo>
                  <a:pt x="2871100" y="1511299"/>
                </a:lnTo>
                <a:lnTo>
                  <a:pt x="2866472" y="1485899"/>
                </a:lnTo>
                <a:lnTo>
                  <a:pt x="2861135" y="1460499"/>
                </a:lnTo>
                <a:lnTo>
                  <a:pt x="2855097" y="1435099"/>
                </a:lnTo>
                <a:lnTo>
                  <a:pt x="2848365" y="1396999"/>
                </a:lnTo>
                <a:lnTo>
                  <a:pt x="2832819" y="1346199"/>
                </a:lnTo>
                <a:lnTo>
                  <a:pt x="2814536" y="1295399"/>
                </a:lnTo>
                <a:lnTo>
                  <a:pt x="2804384" y="1269999"/>
                </a:lnTo>
                <a:lnTo>
                  <a:pt x="2793559" y="1231899"/>
                </a:lnTo>
                <a:lnTo>
                  <a:pt x="2769940" y="1181099"/>
                </a:lnTo>
                <a:lnTo>
                  <a:pt x="2743733" y="1130299"/>
                </a:lnTo>
                <a:lnTo>
                  <a:pt x="2715004" y="1079499"/>
                </a:lnTo>
                <a:lnTo>
                  <a:pt x="2683821" y="1028699"/>
                </a:lnTo>
                <a:lnTo>
                  <a:pt x="2650260" y="977899"/>
                </a:lnTo>
                <a:lnTo>
                  <a:pt x="2632618" y="965199"/>
                </a:lnTo>
                <a:lnTo>
                  <a:pt x="2614400" y="939799"/>
                </a:lnTo>
                <a:lnTo>
                  <a:pt x="2595630" y="914399"/>
                </a:lnTo>
                <a:lnTo>
                  <a:pt x="2576330" y="888999"/>
                </a:lnTo>
                <a:lnTo>
                  <a:pt x="2556500" y="876299"/>
                </a:lnTo>
                <a:lnTo>
                  <a:pt x="2536139" y="850899"/>
                </a:lnTo>
                <a:lnTo>
                  <a:pt x="2515273" y="825499"/>
                </a:lnTo>
                <a:lnTo>
                  <a:pt x="2493926" y="812799"/>
                </a:lnTo>
                <a:lnTo>
                  <a:pt x="2472099" y="787399"/>
                </a:lnTo>
                <a:lnTo>
                  <a:pt x="2449791" y="774699"/>
                </a:lnTo>
                <a:lnTo>
                  <a:pt x="2427030" y="749299"/>
                </a:lnTo>
                <a:lnTo>
                  <a:pt x="2380228" y="723899"/>
                </a:lnTo>
                <a:lnTo>
                  <a:pt x="2306945" y="673099"/>
                </a:lnTo>
                <a:lnTo>
                  <a:pt x="2256231" y="647699"/>
                </a:lnTo>
                <a:lnTo>
                  <a:pt x="2177679" y="609599"/>
                </a:lnTo>
                <a:lnTo>
                  <a:pt x="2068951" y="558799"/>
                </a:lnTo>
                <a:lnTo>
                  <a:pt x="2041158" y="558799"/>
                </a:lnTo>
                <a:lnTo>
                  <a:pt x="1984984" y="533399"/>
                </a:lnTo>
                <a:lnTo>
                  <a:pt x="1956636" y="533399"/>
                </a:lnTo>
                <a:lnTo>
                  <a:pt x="1928114" y="520699"/>
                </a:lnTo>
                <a:lnTo>
                  <a:pt x="1870687" y="520699"/>
                </a:lnTo>
                <a:lnTo>
                  <a:pt x="1841815" y="507999"/>
                </a:lnTo>
                <a:lnTo>
                  <a:pt x="2910552" y="507999"/>
                </a:lnTo>
                <a:lnTo>
                  <a:pt x="2925095" y="520699"/>
                </a:lnTo>
                <a:lnTo>
                  <a:pt x="2953425" y="546099"/>
                </a:lnTo>
                <a:lnTo>
                  <a:pt x="2980996" y="584199"/>
                </a:lnTo>
                <a:lnTo>
                  <a:pt x="3007810" y="609599"/>
                </a:lnTo>
                <a:lnTo>
                  <a:pt x="3033835" y="647699"/>
                </a:lnTo>
                <a:lnTo>
                  <a:pt x="3059039" y="685799"/>
                </a:lnTo>
                <a:lnTo>
                  <a:pt x="3083422" y="711199"/>
                </a:lnTo>
                <a:lnTo>
                  <a:pt x="3106983" y="749299"/>
                </a:lnTo>
                <a:lnTo>
                  <a:pt x="3129696" y="787399"/>
                </a:lnTo>
                <a:lnTo>
                  <a:pt x="3151531" y="812799"/>
                </a:lnTo>
                <a:lnTo>
                  <a:pt x="3172490" y="850899"/>
                </a:lnTo>
                <a:lnTo>
                  <a:pt x="3192571" y="888999"/>
                </a:lnTo>
                <a:lnTo>
                  <a:pt x="3211753" y="927099"/>
                </a:lnTo>
                <a:lnTo>
                  <a:pt x="3230010" y="965199"/>
                </a:lnTo>
                <a:lnTo>
                  <a:pt x="3247343" y="1003299"/>
                </a:lnTo>
                <a:lnTo>
                  <a:pt x="3263751" y="1041399"/>
                </a:lnTo>
                <a:lnTo>
                  <a:pt x="3279217" y="1079499"/>
                </a:lnTo>
                <a:lnTo>
                  <a:pt x="3293719" y="1117599"/>
                </a:lnTo>
                <a:lnTo>
                  <a:pt x="3307259" y="1155699"/>
                </a:lnTo>
                <a:lnTo>
                  <a:pt x="3319837" y="1193799"/>
                </a:lnTo>
                <a:lnTo>
                  <a:pt x="3331438" y="1244599"/>
                </a:lnTo>
                <a:lnTo>
                  <a:pt x="3342046" y="1282699"/>
                </a:lnTo>
                <a:lnTo>
                  <a:pt x="3351663" y="1320799"/>
                </a:lnTo>
                <a:lnTo>
                  <a:pt x="3360289" y="1358899"/>
                </a:lnTo>
                <a:lnTo>
                  <a:pt x="3367913" y="1396999"/>
                </a:lnTo>
                <a:lnTo>
                  <a:pt x="3374525" y="1447799"/>
                </a:lnTo>
                <a:lnTo>
                  <a:pt x="3380127" y="1485899"/>
                </a:lnTo>
                <a:lnTo>
                  <a:pt x="3384717" y="1523999"/>
                </a:lnTo>
                <a:lnTo>
                  <a:pt x="3388291" y="1562099"/>
                </a:lnTo>
                <a:lnTo>
                  <a:pt x="3390843" y="1612899"/>
                </a:lnTo>
                <a:lnTo>
                  <a:pt x="3392375" y="1650999"/>
                </a:lnTo>
                <a:lnTo>
                  <a:pt x="3392886" y="1689099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781125" y="3281315"/>
            <a:ext cx="3393440" cy="1689100"/>
          </a:xfrm>
          <a:custGeom>
            <a:avLst/>
            <a:gdLst/>
            <a:ahLst/>
            <a:cxnLst/>
            <a:rect l="l" t="t" r="r" b="b"/>
            <a:pathLst>
              <a:path w="3393440" h="1689100">
                <a:moveTo>
                  <a:pt x="1904118" y="12699"/>
                </a:moveTo>
                <a:lnTo>
                  <a:pt x="1488767" y="12699"/>
                </a:lnTo>
                <a:lnTo>
                  <a:pt x="1530162" y="0"/>
                </a:lnTo>
                <a:lnTo>
                  <a:pt x="1862723" y="0"/>
                </a:lnTo>
                <a:lnTo>
                  <a:pt x="1904118" y="12699"/>
                </a:lnTo>
                <a:close/>
              </a:path>
              <a:path w="3393440" h="1689100">
                <a:moveTo>
                  <a:pt x="2108645" y="50799"/>
                </a:moveTo>
                <a:lnTo>
                  <a:pt x="1284240" y="50799"/>
                </a:lnTo>
                <a:lnTo>
                  <a:pt x="1406428" y="12699"/>
                </a:lnTo>
                <a:lnTo>
                  <a:pt x="1986457" y="12699"/>
                </a:lnTo>
                <a:lnTo>
                  <a:pt x="2108645" y="50799"/>
                </a:lnTo>
                <a:close/>
              </a:path>
              <a:path w="3393440" h="1689100">
                <a:moveTo>
                  <a:pt x="508932" y="1689099"/>
                </a:moveTo>
                <a:lnTo>
                  <a:pt x="0" y="1689099"/>
                </a:lnTo>
                <a:lnTo>
                  <a:pt x="510" y="1650999"/>
                </a:lnTo>
                <a:lnTo>
                  <a:pt x="2042" y="1612899"/>
                </a:lnTo>
                <a:lnTo>
                  <a:pt x="4594" y="1562099"/>
                </a:lnTo>
                <a:lnTo>
                  <a:pt x="8168" y="1523999"/>
                </a:lnTo>
                <a:lnTo>
                  <a:pt x="12758" y="1485899"/>
                </a:lnTo>
                <a:lnTo>
                  <a:pt x="18360" y="1447799"/>
                </a:lnTo>
                <a:lnTo>
                  <a:pt x="24972" y="1396999"/>
                </a:lnTo>
                <a:lnTo>
                  <a:pt x="32596" y="1358899"/>
                </a:lnTo>
                <a:lnTo>
                  <a:pt x="41222" y="1320799"/>
                </a:lnTo>
                <a:lnTo>
                  <a:pt x="50839" y="1282699"/>
                </a:lnTo>
                <a:lnTo>
                  <a:pt x="61447" y="1244599"/>
                </a:lnTo>
                <a:lnTo>
                  <a:pt x="73048" y="1193799"/>
                </a:lnTo>
                <a:lnTo>
                  <a:pt x="85626" y="1155699"/>
                </a:lnTo>
                <a:lnTo>
                  <a:pt x="99166" y="1117599"/>
                </a:lnTo>
                <a:lnTo>
                  <a:pt x="113668" y="1079499"/>
                </a:lnTo>
                <a:lnTo>
                  <a:pt x="129134" y="1041399"/>
                </a:lnTo>
                <a:lnTo>
                  <a:pt x="145542" y="1003299"/>
                </a:lnTo>
                <a:lnTo>
                  <a:pt x="162875" y="965199"/>
                </a:lnTo>
                <a:lnTo>
                  <a:pt x="181132" y="927099"/>
                </a:lnTo>
                <a:lnTo>
                  <a:pt x="200313" y="888999"/>
                </a:lnTo>
                <a:lnTo>
                  <a:pt x="220395" y="850899"/>
                </a:lnTo>
                <a:lnTo>
                  <a:pt x="241354" y="812799"/>
                </a:lnTo>
                <a:lnTo>
                  <a:pt x="263189" y="787399"/>
                </a:lnTo>
                <a:lnTo>
                  <a:pt x="285902" y="749299"/>
                </a:lnTo>
                <a:lnTo>
                  <a:pt x="309463" y="711199"/>
                </a:lnTo>
                <a:lnTo>
                  <a:pt x="333846" y="685799"/>
                </a:lnTo>
                <a:lnTo>
                  <a:pt x="359050" y="647699"/>
                </a:lnTo>
                <a:lnTo>
                  <a:pt x="385074" y="609599"/>
                </a:lnTo>
                <a:lnTo>
                  <a:pt x="411889" y="584199"/>
                </a:lnTo>
                <a:lnTo>
                  <a:pt x="439460" y="546099"/>
                </a:lnTo>
                <a:lnTo>
                  <a:pt x="467790" y="520699"/>
                </a:lnTo>
                <a:lnTo>
                  <a:pt x="496876" y="495299"/>
                </a:lnTo>
                <a:lnTo>
                  <a:pt x="526685" y="457199"/>
                </a:lnTo>
                <a:lnTo>
                  <a:pt x="557180" y="431799"/>
                </a:lnTo>
                <a:lnTo>
                  <a:pt x="588362" y="406399"/>
                </a:lnTo>
                <a:lnTo>
                  <a:pt x="620230" y="380999"/>
                </a:lnTo>
                <a:lnTo>
                  <a:pt x="652747" y="355599"/>
                </a:lnTo>
                <a:lnTo>
                  <a:pt x="685872" y="330199"/>
                </a:lnTo>
                <a:lnTo>
                  <a:pt x="719606" y="304799"/>
                </a:lnTo>
                <a:lnTo>
                  <a:pt x="753949" y="279399"/>
                </a:lnTo>
                <a:lnTo>
                  <a:pt x="788860" y="253999"/>
                </a:lnTo>
                <a:lnTo>
                  <a:pt x="824296" y="241299"/>
                </a:lnTo>
                <a:lnTo>
                  <a:pt x="860258" y="215899"/>
                </a:lnTo>
                <a:lnTo>
                  <a:pt x="896745" y="190499"/>
                </a:lnTo>
                <a:lnTo>
                  <a:pt x="933713" y="177799"/>
                </a:lnTo>
                <a:lnTo>
                  <a:pt x="971119" y="152399"/>
                </a:lnTo>
                <a:lnTo>
                  <a:pt x="1047242" y="126999"/>
                </a:lnTo>
                <a:lnTo>
                  <a:pt x="1085913" y="101599"/>
                </a:lnTo>
                <a:lnTo>
                  <a:pt x="1243991" y="50799"/>
                </a:lnTo>
                <a:lnTo>
                  <a:pt x="2148894" y="50799"/>
                </a:lnTo>
                <a:lnTo>
                  <a:pt x="2306972" y="101599"/>
                </a:lnTo>
                <a:lnTo>
                  <a:pt x="2345643" y="126999"/>
                </a:lnTo>
                <a:lnTo>
                  <a:pt x="2421766" y="152399"/>
                </a:lnTo>
                <a:lnTo>
                  <a:pt x="2459172" y="177799"/>
                </a:lnTo>
                <a:lnTo>
                  <a:pt x="2496140" y="190499"/>
                </a:lnTo>
                <a:lnTo>
                  <a:pt x="2532627" y="215899"/>
                </a:lnTo>
                <a:lnTo>
                  <a:pt x="2568589" y="241299"/>
                </a:lnTo>
                <a:lnTo>
                  <a:pt x="2604025" y="253999"/>
                </a:lnTo>
                <a:lnTo>
                  <a:pt x="2638936" y="279399"/>
                </a:lnTo>
                <a:lnTo>
                  <a:pt x="2673279" y="304799"/>
                </a:lnTo>
                <a:lnTo>
                  <a:pt x="2707013" y="330199"/>
                </a:lnTo>
                <a:lnTo>
                  <a:pt x="2740138" y="355599"/>
                </a:lnTo>
                <a:lnTo>
                  <a:pt x="2772655" y="380999"/>
                </a:lnTo>
                <a:lnTo>
                  <a:pt x="2804523" y="406399"/>
                </a:lnTo>
                <a:lnTo>
                  <a:pt x="2835705" y="431799"/>
                </a:lnTo>
                <a:lnTo>
                  <a:pt x="2866200" y="457199"/>
                </a:lnTo>
                <a:lnTo>
                  <a:pt x="2896009" y="495299"/>
                </a:lnTo>
                <a:lnTo>
                  <a:pt x="2910552" y="507999"/>
                </a:lnTo>
                <a:lnTo>
                  <a:pt x="1551070" y="507999"/>
                </a:lnTo>
                <a:lnTo>
                  <a:pt x="1522198" y="520699"/>
                </a:lnTo>
                <a:lnTo>
                  <a:pt x="1464771" y="520699"/>
                </a:lnTo>
                <a:lnTo>
                  <a:pt x="1436249" y="533399"/>
                </a:lnTo>
                <a:lnTo>
                  <a:pt x="1407901" y="533399"/>
                </a:lnTo>
                <a:lnTo>
                  <a:pt x="1351727" y="558799"/>
                </a:lnTo>
                <a:lnTo>
                  <a:pt x="1323934" y="558799"/>
                </a:lnTo>
                <a:lnTo>
                  <a:pt x="1215206" y="609599"/>
                </a:lnTo>
                <a:lnTo>
                  <a:pt x="1136654" y="647699"/>
                </a:lnTo>
                <a:lnTo>
                  <a:pt x="1085940" y="673099"/>
                </a:lnTo>
                <a:lnTo>
                  <a:pt x="1036697" y="698499"/>
                </a:lnTo>
                <a:lnTo>
                  <a:pt x="1012657" y="723899"/>
                </a:lnTo>
                <a:lnTo>
                  <a:pt x="965855" y="749299"/>
                </a:lnTo>
                <a:lnTo>
                  <a:pt x="943094" y="774699"/>
                </a:lnTo>
                <a:lnTo>
                  <a:pt x="920786" y="787399"/>
                </a:lnTo>
                <a:lnTo>
                  <a:pt x="898959" y="812799"/>
                </a:lnTo>
                <a:lnTo>
                  <a:pt x="877612" y="825499"/>
                </a:lnTo>
                <a:lnTo>
                  <a:pt x="856746" y="850899"/>
                </a:lnTo>
                <a:lnTo>
                  <a:pt x="836385" y="876299"/>
                </a:lnTo>
                <a:lnTo>
                  <a:pt x="816555" y="888999"/>
                </a:lnTo>
                <a:lnTo>
                  <a:pt x="797255" y="914399"/>
                </a:lnTo>
                <a:lnTo>
                  <a:pt x="778485" y="939799"/>
                </a:lnTo>
                <a:lnTo>
                  <a:pt x="760267" y="965199"/>
                </a:lnTo>
                <a:lnTo>
                  <a:pt x="742625" y="977899"/>
                </a:lnTo>
                <a:lnTo>
                  <a:pt x="709064" y="1028699"/>
                </a:lnTo>
                <a:lnTo>
                  <a:pt x="677880" y="1079499"/>
                </a:lnTo>
                <a:lnTo>
                  <a:pt x="649152" y="1130299"/>
                </a:lnTo>
                <a:lnTo>
                  <a:pt x="622945" y="1181099"/>
                </a:lnTo>
                <a:lnTo>
                  <a:pt x="599326" y="1231899"/>
                </a:lnTo>
                <a:lnTo>
                  <a:pt x="588501" y="1269999"/>
                </a:lnTo>
                <a:lnTo>
                  <a:pt x="578349" y="1295399"/>
                </a:lnTo>
                <a:lnTo>
                  <a:pt x="560066" y="1346199"/>
                </a:lnTo>
                <a:lnTo>
                  <a:pt x="544520" y="1396999"/>
                </a:lnTo>
                <a:lnTo>
                  <a:pt x="537788" y="1435099"/>
                </a:lnTo>
                <a:lnTo>
                  <a:pt x="531750" y="1460499"/>
                </a:lnTo>
                <a:lnTo>
                  <a:pt x="526413" y="1485899"/>
                </a:lnTo>
                <a:lnTo>
                  <a:pt x="521785" y="1511299"/>
                </a:lnTo>
                <a:lnTo>
                  <a:pt x="517864" y="1549399"/>
                </a:lnTo>
                <a:lnTo>
                  <a:pt x="514651" y="1574799"/>
                </a:lnTo>
                <a:lnTo>
                  <a:pt x="512149" y="1600199"/>
                </a:lnTo>
                <a:lnTo>
                  <a:pt x="510362" y="1638299"/>
                </a:lnTo>
                <a:lnTo>
                  <a:pt x="509290" y="1663699"/>
                </a:lnTo>
                <a:lnTo>
                  <a:pt x="508932" y="1689099"/>
                </a:lnTo>
                <a:close/>
              </a:path>
              <a:path w="3393440" h="1689100">
                <a:moveTo>
                  <a:pt x="3392886" y="1689099"/>
                </a:moveTo>
                <a:lnTo>
                  <a:pt x="2883953" y="1689099"/>
                </a:lnTo>
                <a:lnTo>
                  <a:pt x="2883595" y="1663699"/>
                </a:lnTo>
                <a:lnTo>
                  <a:pt x="2882523" y="1638299"/>
                </a:lnTo>
                <a:lnTo>
                  <a:pt x="2880736" y="1600199"/>
                </a:lnTo>
                <a:lnTo>
                  <a:pt x="2878234" y="1574799"/>
                </a:lnTo>
                <a:lnTo>
                  <a:pt x="2875021" y="1549399"/>
                </a:lnTo>
                <a:lnTo>
                  <a:pt x="2871100" y="1511299"/>
                </a:lnTo>
                <a:lnTo>
                  <a:pt x="2866472" y="1485899"/>
                </a:lnTo>
                <a:lnTo>
                  <a:pt x="2861135" y="1460499"/>
                </a:lnTo>
                <a:lnTo>
                  <a:pt x="2855097" y="1435099"/>
                </a:lnTo>
                <a:lnTo>
                  <a:pt x="2848365" y="1396999"/>
                </a:lnTo>
                <a:lnTo>
                  <a:pt x="2832819" y="1346199"/>
                </a:lnTo>
                <a:lnTo>
                  <a:pt x="2814536" y="1295399"/>
                </a:lnTo>
                <a:lnTo>
                  <a:pt x="2804384" y="1269999"/>
                </a:lnTo>
                <a:lnTo>
                  <a:pt x="2793559" y="1231899"/>
                </a:lnTo>
                <a:lnTo>
                  <a:pt x="2769940" y="1181099"/>
                </a:lnTo>
                <a:lnTo>
                  <a:pt x="2743733" y="1130299"/>
                </a:lnTo>
                <a:lnTo>
                  <a:pt x="2715004" y="1079499"/>
                </a:lnTo>
                <a:lnTo>
                  <a:pt x="2683821" y="1028699"/>
                </a:lnTo>
                <a:lnTo>
                  <a:pt x="2650260" y="977899"/>
                </a:lnTo>
                <a:lnTo>
                  <a:pt x="2632618" y="965199"/>
                </a:lnTo>
                <a:lnTo>
                  <a:pt x="2614400" y="939799"/>
                </a:lnTo>
                <a:lnTo>
                  <a:pt x="2595630" y="914399"/>
                </a:lnTo>
                <a:lnTo>
                  <a:pt x="2576330" y="888999"/>
                </a:lnTo>
                <a:lnTo>
                  <a:pt x="2556500" y="876299"/>
                </a:lnTo>
                <a:lnTo>
                  <a:pt x="2536139" y="850899"/>
                </a:lnTo>
                <a:lnTo>
                  <a:pt x="2515273" y="825499"/>
                </a:lnTo>
                <a:lnTo>
                  <a:pt x="2493926" y="812799"/>
                </a:lnTo>
                <a:lnTo>
                  <a:pt x="2472099" y="787399"/>
                </a:lnTo>
                <a:lnTo>
                  <a:pt x="2449791" y="774699"/>
                </a:lnTo>
                <a:lnTo>
                  <a:pt x="2427030" y="749299"/>
                </a:lnTo>
                <a:lnTo>
                  <a:pt x="2380228" y="723899"/>
                </a:lnTo>
                <a:lnTo>
                  <a:pt x="2306945" y="673099"/>
                </a:lnTo>
                <a:lnTo>
                  <a:pt x="2256231" y="647699"/>
                </a:lnTo>
                <a:lnTo>
                  <a:pt x="2177679" y="609599"/>
                </a:lnTo>
                <a:lnTo>
                  <a:pt x="2068951" y="558799"/>
                </a:lnTo>
                <a:lnTo>
                  <a:pt x="2041158" y="558799"/>
                </a:lnTo>
                <a:lnTo>
                  <a:pt x="1984984" y="533399"/>
                </a:lnTo>
                <a:lnTo>
                  <a:pt x="1956636" y="533399"/>
                </a:lnTo>
                <a:lnTo>
                  <a:pt x="1928114" y="520699"/>
                </a:lnTo>
                <a:lnTo>
                  <a:pt x="1870687" y="520699"/>
                </a:lnTo>
                <a:lnTo>
                  <a:pt x="1841815" y="507999"/>
                </a:lnTo>
                <a:lnTo>
                  <a:pt x="2910552" y="507999"/>
                </a:lnTo>
                <a:lnTo>
                  <a:pt x="2925095" y="520699"/>
                </a:lnTo>
                <a:lnTo>
                  <a:pt x="2953425" y="546099"/>
                </a:lnTo>
                <a:lnTo>
                  <a:pt x="2980996" y="584199"/>
                </a:lnTo>
                <a:lnTo>
                  <a:pt x="3007810" y="609599"/>
                </a:lnTo>
                <a:lnTo>
                  <a:pt x="3033835" y="647699"/>
                </a:lnTo>
                <a:lnTo>
                  <a:pt x="3059039" y="685799"/>
                </a:lnTo>
                <a:lnTo>
                  <a:pt x="3083422" y="711199"/>
                </a:lnTo>
                <a:lnTo>
                  <a:pt x="3106983" y="749299"/>
                </a:lnTo>
                <a:lnTo>
                  <a:pt x="3129696" y="787399"/>
                </a:lnTo>
                <a:lnTo>
                  <a:pt x="3151531" y="812799"/>
                </a:lnTo>
                <a:lnTo>
                  <a:pt x="3172490" y="850899"/>
                </a:lnTo>
                <a:lnTo>
                  <a:pt x="3192571" y="888999"/>
                </a:lnTo>
                <a:lnTo>
                  <a:pt x="3211753" y="927099"/>
                </a:lnTo>
                <a:lnTo>
                  <a:pt x="3230010" y="965199"/>
                </a:lnTo>
                <a:lnTo>
                  <a:pt x="3247343" y="1003299"/>
                </a:lnTo>
                <a:lnTo>
                  <a:pt x="3263751" y="1041399"/>
                </a:lnTo>
                <a:lnTo>
                  <a:pt x="3279217" y="1079499"/>
                </a:lnTo>
                <a:lnTo>
                  <a:pt x="3293719" y="1117599"/>
                </a:lnTo>
                <a:lnTo>
                  <a:pt x="3307259" y="1155699"/>
                </a:lnTo>
                <a:lnTo>
                  <a:pt x="3319837" y="1193799"/>
                </a:lnTo>
                <a:lnTo>
                  <a:pt x="3331438" y="1244599"/>
                </a:lnTo>
                <a:lnTo>
                  <a:pt x="3342046" y="1282699"/>
                </a:lnTo>
                <a:lnTo>
                  <a:pt x="3351663" y="1320799"/>
                </a:lnTo>
                <a:lnTo>
                  <a:pt x="3360289" y="1358899"/>
                </a:lnTo>
                <a:lnTo>
                  <a:pt x="3367913" y="1396999"/>
                </a:lnTo>
                <a:lnTo>
                  <a:pt x="3374525" y="1447799"/>
                </a:lnTo>
                <a:lnTo>
                  <a:pt x="3380127" y="1485899"/>
                </a:lnTo>
                <a:lnTo>
                  <a:pt x="3384717" y="1523999"/>
                </a:lnTo>
                <a:lnTo>
                  <a:pt x="3388291" y="1562099"/>
                </a:lnTo>
                <a:lnTo>
                  <a:pt x="3390843" y="1612899"/>
                </a:lnTo>
                <a:lnTo>
                  <a:pt x="3392375" y="1650999"/>
                </a:lnTo>
                <a:lnTo>
                  <a:pt x="3392886" y="1689099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174011" y="4877565"/>
            <a:ext cx="46990" cy="102235"/>
          </a:xfrm>
          <a:custGeom>
            <a:avLst/>
            <a:gdLst/>
            <a:ahLst/>
            <a:cxnLst/>
            <a:rect l="l" t="t" r="r" b="b"/>
            <a:pathLst>
              <a:path w="46990" h="102235">
                <a:moveTo>
                  <a:pt x="0" y="101697"/>
                </a:moveTo>
                <a:lnTo>
                  <a:pt x="46407" y="0"/>
                </a:lnTo>
              </a:path>
            </a:pathLst>
          </a:custGeom>
          <a:ln w="19749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781125" y="5016040"/>
            <a:ext cx="64135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800" dirty="0">
                <a:solidFill>
                  <a:srgbClr val="777777"/>
                </a:solidFill>
                <a:latin typeface="Gill Sans MT"/>
                <a:cs typeface="Gill Sans MT"/>
              </a:rPr>
              <a:t>0</a:t>
            </a:r>
            <a:endParaRPr sz="800">
              <a:latin typeface="Gill Sans MT"/>
              <a:cs typeface="Gill Sans M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099216" y="4249877"/>
            <a:ext cx="769620" cy="737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sz="4650" spc="-135" dirty="0">
                <a:solidFill>
                  <a:srgbClr val="333333"/>
                </a:solidFill>
                <a:latin typeface="Arial Narrow"/>
                <a:cs typeface="Arial Narrow"/>
              </a:rPr>
              <a:t>585</a:t>
            </a:r>
            <a:endParaRPr sz="4650">
              <a:latin typeface="Arial Narrow"/>
              <a:cs typeface="Arial Narrow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8804757" y="2811017"/>
            <a:ext cx="3755390" cy="2856230"/>
          </a:xfrm>
          <a:custGeom>
            <a:avLst/>
            <a:gdLst/>
            <a:ahLst/>
            <a:cxnLst/>
            <a:rect l="l" t="t" r="r" b="b"/>
            <a:pathLst>
              <a:path w="3755390" h="2856229">
                <a:moveTo>
                  <a:pt x="0" y="0"/>
                </a:moveTo>
                <a:lnTo>
                  <a:pt x="3755230" y="0"/>
                </a:lnTo>
                <a:lnTo>
                  <a:pt x="3755230" y="2855951"/>
                </a:lnTo>
                <a:lnTo>
                  <a:pt x="0" y="2855951"/>
                </a:lnTo>
                <a:lnTo>
                  <a:pt x="0" y="0"/>
                </a:lnTo>
                <a:close/>
              </a:path>
            </a:pathLst>
          </a:custGeom>
          <a:solidFill>
            <a:srgbClr val="FDA09E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7665079" y="4088512"/>
            <a:ext cx="733425" cy="107950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47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tabLst>
                <a:tab pos="554990" algn="l"/>
              </a:tabLst>
            </a:pPr>
            <a:r>
              <a:rPr sz="6975" u="sng" baseline="1792" dirty="0">
                <a:solidFill>
                  <a:srgbClr val="333333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800" spc="45" dirty="0">
                <a:solidFill>
                  <a:srgbClr val="777777"/>
                </a:solidFill>
                <a:latin typeface="Gill Sans MT"/>
                <a:cs typeface="Gill Sans MT"/>
              </a:rPr>
              <a:t>5</a:t>
            </a:r>
            <a:r>
              <a:rPr sz="800" spc="25" dirty="0">
                <a:solidFill>
                  <a:srgbClr val="777777"/>
                </a:solidFill>
                <a:latin typeface="Gill Sans MT"/>
                <a:cs typeface="Gill Sans MT"/>
              </a:rPr>
              <a:t>85</a:t>
            </a:r>
            <a:endParaRPr sz="800" dirty="0">
              <a:latin typeface="Gill Sans MT"/>
              <a:cs typeface="Gill Sans MT"/>
            </a:endParaRPr>
          </a:p>
          <a:p>
            <a:pPr marL="343535">
              <a:lnSpc>
                <a:spcPct val="100000"/>
              </a:lnSpc>
              <a:spcBef>
                <a:spcPts val="1060"/>
              </a:spcBef>
            </a:pPr>
            <a:r>
              <a:rPr sz="800" spc="30" dirty="0">
                <a:solidFill>
                  <a:srgbClr val="777777"/>
                </a:solidFill>
                <a:latin typeface="Gill Sans MT"/>
                <a:cs typeface="Gill Sans MT"/>
              </a:rPr>
              <a:t>585</a:t>
            </a:r>
            <a:endParaRPr sz="800" dirty="0">
              <a:latin typeface="Gill Sans MT"/>
              <a:cs typeface="Gill Sans MT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8854168" y="3296785"/>
            <a:ext cx="3352800" cy="1676400"/>
          </a:xfrm>
          <a:custGeom>
            <a:avLst/>
            <a:gdLst/>
            <a:ahLst/>
            <a:cxnLst/>
            <a:rect l="l" t="t" r="r" b="b"/>
            <a:pathLst>
              <a:path w="3352800" h="1676400">
                <a:moveTo>
                  <a:pt x="1922025" y="12700"/>
                </a:moveTo>
                <a:lnTo>
                  <a:pt x="1430157" y="12700"/>
                </a:lnTo>
                <a:lnTo>
                  <a:pt x="1470907" y="0"/>
                </a:lnTo>
                <a:lnTo>
                  <a:pt x="1881275" y="0"/>
                </a:lnTo>
                <a:lnTo>
                  <a:pt x="1922025" y="12700"/>
                </a:lnTo>
                <a:close/>
              </a:path>
              <a:path w="3352800" h="1676400">
                <a:moveTo>
                  <a:pt x="2043337" y="38100"/>
                </a:moveTo>
                <a:lnTo>
                  <a:pt x="1308845" y="38100"/>
                </a:lnTo>
                <a:lnTo>
                  <a:pt x="1389556" y="12700"/>
                </a:lnTo>
                <a:lnTo>
                  <a:pt x="1962627" y="12700"/>
                </a:lnTo>
                <a:lnTo>
                  <a:pt x="2043337" y="38100"/>
                </a:lnTo>
                <a:close/>
              </a:path>
              <a:path w="3352800" h="1676400">
                <a:moveTo>
                  <a:pt x="502827" y="1676400"/>
                </a:moveTo>
                <a:lnTo>
                  <a:pt x="0" y="1676400"/>
                </a:lnTo>
                <a:lnTo>
                  <a:pt x="504" y="1625600"/>
                </a:lnTo>
                <a:lnTo>
                  <a:pt x="2017" y="1587500"/>
                </a:lnTo>
                <a:lnTo>
                  <a:pt x="4539" y="1549400"/>
                </a:lnTo>
                <a:lnTo>
                  <a:pt x="8070" y="1511300"/>
                </a:lnTo>
                <a:lnTo>
                  <a:pt x="12605" y="1460500"/>
                </a:lnTo>
                <a:lnTo>
                  <a:pt x="18140" y="1422400"/>
                </a:lnTo>
                <a:lnTo>
                  <a:pt x="24673" y="1384300"/>
                </a:lnTo>
                <a:lnTo>
                  <a:pt x="32205" y="1346200"/>
                </a:lnTo>
                <a:lnTo>
                  <a:pt x="40727" y="1308100"/>
                </a:lnTo>
                <a:lnTo>
                  <a:pt x="50229" y="1257300"/>
                </a:lnTo>
                <a:lnTo>
                  <a:pt x="60710" y="1219200"/>
                </a:lnTo>
                <a:lnTo>
                  <a:pt x="72171" y="1181100"/>
                </a:lnTo>
                <a:lnTo>
                  <a:pt x="84598" y="1143000"/>
                </a:lnTo>
                <a:lnTo>
                  <a:pt x="97976" y="1104900"/>
                </a:lnTo>
                <a:lnTo>
                  <a:pt x="112305" y="1066800"/>
                </a:lnTo>
                <a:lnTo>
                  <a:pt x="127585" y="1028700"/>
                </a:lnTo>
                <a:lnTo>
                  <a:pt x="143796" y="990600"/>
                </a:lnTo>
                <a:lnTo>
                  <a:pt x="160921" y="952500"/>
                </a:lnTo>
                <a:lnTo>
                  <a:pt x="178959" y="914400"/>
                </a:lnTo>
                <a:lnTo>
                  <a:pt x="197910" y="876300"/>
                </a:lnTo>
                <a:lnTo>
                  <a:pt x="217751" y="838200"/>
                </a:lnTo>
                <a:lnTo>
                  <a:pt x="238458" y="812800"/>
                </a:lnTo>
                <a:lnTo>
                  <a:pt x="260032" y="774700"/>
                </a:lnTo>
                <a:lnTo>
                  <a:pt x="282472" y="736600"/>
                </a:lnTo>
                <a:lnTo>
                  <a:pt x="305751" y="711200"/>
                </a:lnTo>
                <a:lnTo>
                  <a:pt x="329841" y="673100"/>
                </a:lnTo>
                <a:lnTo>
                  <a:pt x="354742" y="635000"/>
                </a:lnTo>
                <a:lnTo>
                  <a:pt x="380455" y="609600"/>
                </a:lnTo>
                <a:lnTo>
                  <a:pt x="406947" y="571500"/>
                </a:lnTo>
                <a:lnTo>
                  <a:pt x="434188" y="546100"/>
                </a:lnTo>
                <a:lnTo>
                  <a:pt x="462178" y="508000"/>
                </a:lnTo>
                <a:lnTo>
                  <a:pt x="490915" y="482600"/>
                </a:lnTo>
                <a:lnTo>
                  <a:pt x="520367" y="457200"/>
                </a:lnTo>
                <a:lnTo>
                  <a:pt x="550496" y="431800"/>
                </a:lnTo>
                <a:lnTo>
                  <a:pt x="581304" y="406400"/>
                </a:lnTo>
                <a:lnTo>
                  <a:pt x="612790" y="368300"/>
                </a:lnTo>
                <a:lnTo>
                  <a:pt x="644916" y="342900"/>
                </a:lnTo>
                <a:lnTo>
                  <a:pt x="677644" y="317500"/>
                </a:lnTo>
                <a:lnTo>
                  <a:pt x="710973" y="304800"/>
                </a:lnTo>
                <a:lnTo>
                  <a:pt x="744905" y="279400"/>
                </a:lnTo>
                <a:lnTo>
                  <a:pt x="779396" y="254000"/>
                </a:lnTo>
                <a:lnTo>
                  <a:pt x="814407" y="228600"/>
                </a:lnTo>
                <a:lnTo>
                  <a:pt x="849938" y="215900"/>
                </a:lnTo>
                <a:lnTo>
                  <a:pt x="885987" y="190500"/>
                </a:lnTo>
                <a:lnTo>
                  <a:pt x="922512" y="177800"/>
                </a:lnTo>
                <a:lnTo>
                  <a:pt x="959469" y="152400"/>
                </a:lnTo>
                <a:lnTo>
                  <a:pt x="1034679" y="127000"/>
                </a:lnTo>
                <a:lnTo>
                  <a:pt x="1072886" y="101600"/>
                </a:lnTo>
                <a:lnTo>
                  <a:pt x="1268834" y="38100"/>
                </a:lnTo>
                <a:lnTo>
                  <a:pt x="2083348" y="38100"/>
                </a:lnTo>
                <a:lnTo>
                  <a:pt x="2279297" y="101600"/>
                </a:lnTo>
                <a:lnTo>
                  <a:pt x="2317504" y="127000"/>
                </a:lnTo>
                <a:lnTo>
                  <a:pt x="2392713" y="152400"/>
                </a:lnTo>
                <a:lnTo>
                  <a:pt x="2429670" y="177800"/>
                </a:lnTo>
                <a:lnTo>
                  <a:pt x="2466195" y="190500"/>
                </a:lnTo>
                <a:lnTo>
                  <a:pt x="2502245" y="215900"/>
                </a:lnTo>
                <a:lnTo>
                  <a:pt x="2537775" y="228600"/>
                </a:lnTo>
                <a:lnTo>
                  <a:pt x="2572786" y="254000"/>
                </a:lnTo>
                <a:lnTo>
                  <a:pt x="2607278" y="279400"/>
                </a:lnTo>
                <a:lnTo>
                  <a:pt x="2641209" y="304800"/>
                </a:lnTo>
                <a:lnTo>
                  <a:pt x="2674539" y="317500"/>
                </a:lnTo>
                <a:lnTo>
                  <a:pt x="2707266" y="342900"/>
                </a:lnTo>
                <a:lnTo>
                  <a:pt x="2739392" y="368300"/>
                </a:lnTo>
                <a:lnTo>
                  <a:pt x="2770879" y="406400"/>
                </a:lnTo>
                <a:lnTo>
                  <a:pt x="2801686" y="431800"/>
                </a:lnTo>
                <a:lnTo>
                  <a:pt x="2831816" y="457200"/>
                </a:lnTo>
                <a:lnTo>
                  <a:pt x="2861267" y="482600"/>
                </a:lnTo>
                <a:lnTo>
                  <a:pt x="2875636" y="495300"/>
                </a:lnTo>
                <a:lnTo>
                  <a:pt x="1589789" y="495300"/>
                </a:lnTo>
                <a:lnTo>
                  <a:pt x="1561091" y="508000"/>
                </a:lnTo>
                <a:lnTo>
                  <a:pt x="1475516" y="508000"/>
                </a:lnTo>
                <a:lnTo>
                  <a:pt x="1447199" y="520700"/>
                </a:lnTo>
                <a:lnTo>
                  <a:pt x="1419019" y="520700"/>
                </a:lnTo>
                <a:lnTo>
                  <a:pt x="1391011" y="533400"/>
                </a:lnTo>
                <a:lnTo>
                  <a:pt x="1363175" y="533400"/>
                </a:lnTo>
                <a:lnTo>
                  <a:pt x="1280830" y="571500"/>
                </a:lnTo>
                <a:lnTo>
                  <a:pt x="1253847" y="571500"/>
                </a:lnTo>
                <a:lnTo>
                  <a:pt x="1174456" y="609600"/>
                </a:lnTo>
                <a:lnTo>
                  <a:pt x="1097784" y="647700"/>
                </a:lnTo>
                <a:lnTo>
                  <a:pt x="1048405" y="673100"/>
                </a:lnTo>
                <a:lnTo>
                  <a:pt x="1024261" y="698500"/>
                </a:lnTo>
                <a:lnTo>
                  <a:pt x="977178" y="723900"/>
                </a:lnTo>
                <a:lnTo>
                  <a:pt x="954269" y="749300"/>
                </a:lnTo>
                <a:lnTo>
                  <a:pt x="931780" y="762000"/>
                </a:lnTo>
                <a:lnTo>
                  <a:pt x="909740" y="787400"/>
                </a:lnTo>
                <a:lnTo>
                  <a:pt x="888175" y="800100"/>
                </a:lnTo>
                <a:lnTo>
                  <a:pt x="867084" y="825500"/>
                </a:lnTo>
                <a:lnTo>
                  <a:pt x="846468" y="838200"/>
                </a:lnTo>
                <a:lnTo>
                  <a:pt x="826352" y="863600"/>
                </a:lnTo>
                <a:lnTo>
                  <a:pt x="806759" y="876300"/>
                </a:lnTo>
                <a:lnTo>
                  <a:pt x="787691" y="901700"/>
                </a:lnTo>
                <a:lnTo>
                  <a:pt x="769146" y="927100"/>
                </a:lnTo>
                <a:lnTo>
                  <a:pt x="751147" y="952500"/>
                </a:lnTo>
                <a:lnTo>
                  <a:pt x="733716" y="965200"/>
                </a:lnTo>
                <a:lnTo>
                  <a:pt x="700558" y="1016000"/>
                </a:lnTo>
                <a:lnTo>
                  <a:pt x="669748" y="1066800"/>
                </a:lnTo>
                <a:lnTo>
                  <a:pt x="641365" y="1117600"/>
                </a:lnTo>
                <a:lnTo>
                  <a:pt x="615472" y="1168400"/>
                </a:lnTo>
                <a:lnTo>
                  <a:pt x="592137" y="1219200"/>
                </a:lnTo>
                <a:lnTo>
                  <a:pt x="571411" y="1270000"/>
                </a:lnTo>
                <a:lnTo>
                  <a:pt x="562046" y="1308100"/>
                </a:lnTo>
                <a:lnTo>
                  <a:pt x="553347" y="1333500"/>
                </a:lnTo>
                <a:lnTo>
                  <a:pt x="545325" y="1358900"/>
                </a:lnTo>
                <a:lnTo>
                  <a:pt x="537988" y="1384300"/>
                </a:lnTo>
                <a:lnTo>
                  <a:pt x="531336" y="1409700"/>
                </a:lnTo>
                <a:lnTo>
                  <a:pt x="525371" y="1447800"/>
                </a:lnTo>
                <a:lnTo>
                  <a:pt x="520098" y="1473200"/>
                </a:lnTo>
                <a:lnTo>
                  <a:pt x="515525" y="1498600"/>
                </a:lnTo>
                <a:lnTo>
                  <a:pt x="511651" y="1524000"/>
                </a:lnTo>
                <a:lnTo>
                  <a:pt x="508477" y="1549400"/>
                </a:lnTo>
                <a:lnTo>
                  <a:pt x="506005" y="1587500"/>
                </a:lnTo>
                <a:lnTo>
                  <a:pt x="504239" y="1612900"/>
                </a:lnTo>
                <a:lnTo>
                  <a:pt x="503180" y="1638300"/>
                </a:lnTo>
                <a:lnTo>
                  <a:pt x="502827" y="1676400"/>
                </a:lnTo>
                <a:close/>
              </a:path>
              <a:path w="3352800" h="1676400">
                <a:moveTo>
                  <a:pt x="3352183" y="1676400"/>
                </a:moveTo>
                <a:lnTo>
                  <a:pt x="2849355" y="1676400"/>
                </a:lnTo>
                <a:lnTo>
                  <a:pt x="2849002" y="1638300"/>
                </a:lnTo>
                <a:lnTo>
                  <a:pt x="2847943" y="1612900"/>
                </a:lnTo>
                <a:lnTo>
                  <a:pt x="2846178" y="1587500"/>
                </a:lnTo>
                <a:lnTo>
                  <a:pt x="2843706" y="1549400"/>
                </a:lnTo>
                <a:lnTo>
                  <a:pt x="2840531" y="1524000"/>
                </a:lnTo>
                <a:lnTo>
                  <a:pt x="2836657" y="1498600"/>
                </a:lnTo>
                <a:lnTo>
                  <a:pt x="2832084" y="1473200"/>
                </a:lnTo>
                <a:lnTo>
                  <a:pt x="2826811" y="1447800"/>
                </a:lnTo>
                <a:lnTo>
                  <a:pt x="2820846" y="1409700"/>
                </a:lnTo>
                <a:lnTo>
                  <a:pt x="2814195" y="1384300"/>
                </a:lnTo>
                <a:lnTo>
                  <a:pt x="2806858" y="1358900"/>
                </a:lnTo>
                <a:lnTo>
                  <a:pt x="2798835" y="1333500"/>
                </a:lnTo>
                <a:lnTo>
                  <a:pt x="2790136" y="1308100"/>
                </a:lnTo>
                <a:lnTo>
                  <a:pt x="2780772" y="1270000"/>
                </a:lnTo>
                <a:lnTo>
                  <a:pt x="2760046" y="1219200"/>
                </a:lnTo>
                <a:lnTo>
                  <a:pt x="2736710" y="1168400"/>
                </a:lnTo>
                <a:lnTo>
                  <a:pt x="2710818" y="1117600"/>
                </a:lnTo>
                <a:lnTo>
                  <a:pt x="2682434" y="1066800"/>
                </a:lnTo>
                <a:lnTo>
                  <a:pt x="2651625" y="1016000"/>
                </a:lnTo>
                <a:lnTo>
                  <a:pt x="2618466" y="965200"/>
                </a:lnTo>
                <a:lnTo>
                  <a:pt x="2601036" y="952500"/>
                </a:lnTo>
                <a:lnTo>
                  <a:pt x="2583037" y="927100"/>
                </a:lnTo>
                <a:lnTo>
                  <a:pt x="2564492" y="901700"/>
                </a:lnTo>
                <a:lnTo>
                  <a:pt x="2545423" y="876300"/>
                </a:lnTo>
                <a:lnTo>
                  <a:pt x="2525831" y="863600"/>
                </a:lnTo>
                <a:lnTo>
                  <a:pt x="2505714" y="838200"/>
                </a:lnTo>
                <a:lnTo>
                  <a:pt x="2485098" y="825500"/>
                </a:lnTo>
                <a:lnTo>
                  <a:pt x="2464008" y="800100"/>
                </a:lnTo>
                <a:lnTo>
                  <a:pt x="2442442" y="787400"/>
                </a:lnTo>
                <a:lnTo>
                  <a:pt x="2420402" y="762000"/>
                </a:lnTo>
                <a:lnTo>
                  <a:pt x="2397914" y="749300"/>
                </a:lnTo>
                <a:lnTo>
                  <a:pt x="2375004" y="723900"/>
                </a:lnTo>
                <a:lnTo>
                  <a:pt x="2327922" y="698500"/>
                </a:lnTo>
                <a:lnTo>
                  <a:pt x="2303778" y="673100"/>
                </a:lnTo>
                <a:lnTo>
                  <a:pt x="2254399" y="647700"/>
                </a:lnTo>
                <a:lnTo>
                  <a:pt x="2177727" y="609600"/>
                </a:lnTo>
                <a:lnTo>
                  <a:pt x="2098335" y="571500"/>
                </a:lnTo>
                <a:lnTo>
                  <a:pt x="2071352" y="571500"/>
                </a:lnTo>
                <a:lnTo>
                  <a:pt x="1989007" y="533400"/>
                </a:lnTo>
                <a:lnTo>
                  <a:pt x="1961171" y="533400"/>
                </a:lnTo>
                <a:lnTo>
                  <a:pt x="1933163" y="520700"/>
                </a:lnTo>
                <a:lnTo>
                  <a:pt x="1904984" y="520700"/>
                </a:lnTo>
                <a:lnTo>
                  <a:pt x="1876666" y="508000"/>
                </a:lnTo>
                <a:lnTo>
                  <a:pt x="1791091" y="508000"/>
                </a:lnTo>
                <a:lnTo>
                  <a:pt x="1762393" y="495300"/>
                </a:lnTo>
                <a:lnTo>
                  <a:pt x="2875636" y="495300"/>
                </a:lnTo>
                <a:lnTo>
                  <a:pt x="2890005" y="508000"/>
                </a:lnTo>
                <a:lnTo>
                  <a:pt x="2917994" y="546100"/>
                </a:lnTo>
                <a:lnTo>
                  <a:pt x="2945235" y="571500"/>
                </a:lnTo>
                <a:lnTo>
                  <a:pt x="2971728" y="609600"/>
                </a:lnTo>
                <a:lnTo>
                  <a:pt x="2997440" y="635000"/>
                </a:lnTo>
                <a:lnTo>
                  <a:pt x="3022342" y="673100"/>
                </a:lnTo>
                <a:lnTo>
                  <a:pt x="3046432" y="711200"/>
                </a:lnTo>
                <a:lnTo>
                  <a:pt x="3069710" y="736600"/>
                </a:lnTo>
                <a:lnTo>
                  <a:pt x="3092150" y="774700"/>
                </a:lnTo>
                <a:lnTo>
                  <a:pt x="3113724" y="812800"/>
                </a:lnTo>
                <a:lnTo>
                  <a:pt x="3134431" y="838200"/>
                </a:lnTo>
                <a:lnTo>
                  <a:pt x="3154272" y="876300"/>
                </a:lnTo>
                <a:lnTo>
                  <a:pt x="3173223" y="914400"/>
                </a:lnTo>
                <a:lnTo>
                  <a:pt x="3191261" y="952500"/>
                </a:lnTo>
                <a:lnTo>
                  <a:pt x="3208386" y="990600"/>
                </a:lnTo>
                <a:lnTo>
                  <a:pt x="3224598" y="1028700"/>
                </a:lnTo>
                <a:lnTo>
                  <a:pt x="3239878" y="1066800"/>
                </a:lnTo>
                <a:lnTo>
                  <a:pt x="3254206" y="1104900"/>
                </a:lnTo>
                <a:lnTo>
                  <a:pt x="3267584" y="1143000"/>
                </a:lnTo>
                <a:lnTo>
                  <a:pt x="3280011" y="1181100"/>
                </a:lnTo>
                <a:lnTo>
                  <a:pt x="3291472" y="1219200"/>
                </a:lnTo>
                <a:lnTo>
                  <a:pt x="3301954" y="1257300"/>
                </a:lnTo>
                <a:lnTo>
                  <a:pt x="3311455" y="1308100"/>
                </a:lnTo>
                <a:lnTo>
                  <a:pt x="3319977" y="1346200"/>
                </a:lnTo>
                <a:lnTo>
                  <a:pt x="3327510" y="1384300"/>
                </a:lnTo>
                <a:lnTo>
                  <a:pt x="3334043" y="1422400"/>
                </a:lnTo>
                <a:lnTo>
                  <a:pt x="3339577" y="1460500"/>
                </a:lnTo>
                <a:lnTo>
                  <a:pt x="3344112" y="1511300"/>
                </a:lnTo>
                <a:lnTo>
                  <a:pt x="3347643" y="1549400"/>
                </a:lnTo>
                <a:lnTo>
                  <a:pt x="3350165" y="1587500"/>
                </a:lnTo>
                <a:lnTo>
                  <a:pt x="3351678" y="1625600"/>
                </a:lnTo>
                <a:lnTo>
                  <a:pt x="3352183" y="1676400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854168" y="3296785"/>
            <a:ext cx="3352800" cy="1676400"/>
          </a:xfrm>
          <a:custGeom>
            <a:avLst/>
            <a:gdLst/>
            <a:ahLst/>
            <a:cxnLst/>
            <a:rect l="l" t="t" r="r" b="b"/>
            <a:pathLst>
              <a:path w="3352800" h="1676400">
                <a:moveTo>
                  <a:pt x="1922025" y="12700"/>
                </a:moveTo>
                <a:lnTo>
                  <a:pt x="1430157" y="12700"/>
                </a:lnTo>
                <a:lnTo>
                  <a:pt x="1470907" y="0"/>
                </a:lnTo>
                <a:lnTo>
                  <a:pt x="1881275" y="0"/>
                </a:lnTo>
                <a:lnTo>
                  <a:pt x="1922025" y="12700"/>
                </a:lnTo>
                <a:close/>
              </a:path>
              <a:path w="3352800" h="1676400">
                <a:moveTo>
                  <a:pt x="2043337" y="38100"/>
                </a:moveTo>
                <a:lnTo>
                  <a:pt x="1308845" y="38100"/>
                </a:lnTo>
                <a:lnTo>
                  <a:pt x="1389556" y="12700"/>
                </a:lnTo>
                <a:lnTo>
                  <a:pt x="1962627" y="12700"/>
                </a:lnTo>
                <a:lnTo>
                  <a:pt x="2043337" y="38100"/>
                </a:lnTo>
                <a:close/>
              </a:path>
              <a:path w="3352800" h="1676400">
                <a:moveTo>
                  <a:pt x="502827" y="1676400"/>
                </a:moveTo>
                <a:lnTo>
                  <a:pt x="0" y="1676400"/>
                </a:lnTo>
                <a:lnTo>
                  <a:pt x="504" y="1625600"/>
                </a:lnTo>
                <a:lnTo>
                  <a:pt x="2017" y="1587500"/>
                </a:lnTo>
                <a:lnTo>
                  <a:pt x="4539" y="1549400"/>
                </a:lnTo>
                <a:lnTo>
                  <a:pt x="8070" y="1511300"/>
                </a:lnTo>
                <a:lnTo>
                  <a:pt x="12605" y="1460500"/>
                </a:lnTo>
                <a:lnTo>
                  <a:pt x="18140" y="1422400"/>
                </a:lnTo>
                <a:lnTo>
                  <a:pt x="24673" y="1384300"/>
                </a:lnTo>
                <a:lnTo>
                  <a:pt x="32205" y="1346200"/>
                </a:lnTo>
                <a:lnTo>
                  <a:pt x="40727" y="1308100"/>
                </a:lnTo>
                <a:lnTo>
                  <a:pt x="50229" y="1257300"/>
                </a:lnTo>
                <a:lnTo>
                  <a:pt x="60710" y="1219200"/>
                </a:lnTo>
                <a:lnTo>
                  <a:pt x="72171" y="1181100"/>
                </a:lnTo>
                <a:lnTo>
                  <a:pt x="84598" y="1143000"/>
                </a:lnTo>
                <a:lnTo>
                  <a:pt x="97976" y="1104900"/>
                </a:lnTo>
                <a:lnTo>
                  <a:pt x="112305" y="1066800"/>
                </a:lnTo>
                <a:lnTo>
                  <a:pt x="127585" y="1028700"/>
                </a:lnTo>
                <a:lnTo>
                  <a:pt x="143796" y="990600"/>
                </a:lnTo>
                <a:lnTo>
                  <a:pt x="160921" y="952500"/>
                </a:lnTo>
                <a:lnTo>
                  <a:pt x="178959" y="914400"/>
                </a:lnTo>
                <a:lnTo>
                  <a:pt x="197910" y="876300"/>
                </a:lnTo>
                <a:lnTo>
                  <a:pt x="217751" y="838200"/>
                </a:lnTo>
                <a:lnTo>
                  <a:pt x="238458" y="812800"/>
                </a:lnTo>
                <a:lnTo>
                  <a:pt x="260032" y="774700"/>
                </a:lnTo>
                <a:lnTo>
                  <a:pt x="282472" y="736600"/>
                </a:lnTo>
                <a:lnTo>
                  <a:pt x="305751" y="711200"/>
                </a:lnTo>
                <a:lnTo>
                  <a:pt x="329841" y="673100"/>
                </a:lnTo>
                <a:lnTo>
                  <a:pt x="354742" y="635000"/>
                </a:lnTo>
                <a:lnTo>
                  <a:pt x="380455" y="609600"/>
                </a:lnTo>
                <a:lnTo>
                  <a:pt x="406947" y="571500"/>
                </a:lnTo>
                <a:lnTo>
                  <a:pt x="434188" y="546100"/>
                </a:lnTo>
                <a:lnTo>
                  <a:pt x="462178" y="508000"/>
                </a:lnTo>
                <a:lnTo>
                  <a:pt x="490915" y="482600"/>
                </a:lnTo>
                <a:lnTo>
                  <a:pt x="520367" y="457200"/>
                </a:lnTo>
                <a:lnTo>
                  <a:pt x="550496" y="431800"/>
                </a:lnTo>
                <a:lnTo>
                  <a:pt x="581304" y="406400"/>
                </a:lnTo>
                <a:lnTo>
                  <a:pt x="612790" y="368300"/>
                </a:lnTo>
                <a:lnTo>
                  <a:pt x="644916" y="342900"/>
                </a:lnTo>
                <a:lnTo>
                  <a:pt x="677644" y="317500"/>
                </a:lnTo>
                <a:lnTo>
                  <a:pt x="710973" y="304800"/>
                </a:lnTo>
                <a:lnTo>
                  <a:pt x="744905" y="279400"/>
                </a:lnTo>
                <a:lnTo>
                  <a:pt x="779396" y="254000"/>
                </a:lnTo>
                <a:lnTo>
                  <a:pt x="814407" y="228600"/>
                </a:lnTo>
                <a:lnTo>
                  <a:pt x="849938" y="215900"/>
                </a:lnTo>
                <a:lnTo>
                  <a:pt x="885987" y="190500"/>
                </a:lnTo>
                <a:lnTo>
                  <a:pt x="922512" y="177800"/>
                </a:lnTo>
                <a:lnTo>
                  <a:pt x="959469" y="152400"/>
                </a:lnTo>
                <a:lnTo>
                  <a:pt x="1034679" y="127000"/>
                </a:lnTo>
                <a:lnTo>
                  <a:pt x="1072886" y="101600"/>
                </a:lnTo>
                <a:lnTo>
                  <a:pt x="1268834" y="38100"/>
                </a:lnTo>
                <a:lnTo>
                  <a:pt x="2083348" y="38100"/>
                </a:lnTo>
                <a:lnTo>
                  <a:pt x="2279297" y="101600"/>
                </a:lnTo>
                <a:lnTo>
                  <a:pt x="2317504" y="127000"/>
                </a:lnTo>
                <a:lnTo>
                  <a:pt x="2392713" y="152400"/>
                </a:lnTo>
                <a:lnTo>
                  <a:pt x="2429670" y="177800"/>
                </a:lnTo>
                <a:lnTo>
                  <a:pt x="2466195" y="190500"/>
                </a:lnTo>
                <a:lnTo>
                  <a:pt x="2502245" y="215900"/>
                </a:lnTo>
                <a:lnTo>
                  <a:pt x="2537775" y="228600"/>
                </a:lnTo>
                <a:lnTo>
                  <a:pt x="2572786" y="254000"/>
                </a:lnTo>
                <a:lnTo>
                  <a:pt x="2607278" y="279400"/>
                </a:lnTo>
                <a:lnTo>
                  <a:pt x="2641209" y="304800"/>
                </a:lnTo>
                <a:lnTo>
                  <a:pt x="2674539" y="317500"/>
                </a:lnTo>
                <a:lnTo>
                  <a:pt x="2707266" y="342900"/>
                </a:lnTo>
                <a:lnTo>
                  <a:pt x="2739392" y="368300"/>
                </a:lnTo>
                <a:lnTo>
                  <a:pt x="2770879" y="406400"/>
                </a:lnTo>
                <a:lnTo>
                  <a:pt x="2801686" y="431800"/>
                </a:lnTo>
                <a:lnTo>
                  <a:pt x="2831816" y="457200"/>
                </a:lnTo>
                <a:lnTo>
                  <a:pt x="2861267" y="482600"/>
                </a:lnTo>
                <a:lnTo>
                  <a:pt x="2875636" y="495300"/>
                </a:lnTo>
                <a:lnTo>
                  <a:pt x="1589789" y="495300"/>
                </a:lnTo>
                <a:lnTo>
                  <a:pt x="1561091" y="508000"/>
                </a:lnTo>
                <a:lnTo>
                  <a:pt x="1475516" y="508000"/>
                </a:lnTo>
                <a:lnTo>
                  <a:pt x="1447199" y="520700"/>
                </a:lnTo>
                <a:lnTo>
                  <a:pt x="1419019" y="520700"/>
                </a:lnTo>
                <a:lnTo>
                  <a:pt x="1391011" y="533400"/>
                </a:lnTo>
                <a:lnTo>
                  <a:pt x="1363175" y="533400"/>
                </a:lnTo>
                <a:lnTo>
                  <a:pt x="1280830" y="571500"/>
                </a:lnTo>
                <a:lnTo>
                  <a:pt x="1253847" y="571500"/>
                </a:lnTo>
                <a:lnTo>
                  <a:pt x="1174456" y="609600"/>
                </a:lnTo>
                <a:lnTo>
                  <a:pt x="1097784" y="647700"/>
                </a:lnTo>
                <a:lnTo>
                  <a:pt x="1048405" y="673100"/>
                </a:lnTo>
                <a:lnTo>
                  <a:pt x="1024261" y="698500"/>
                </a:lnTo>
                <a:lnTo>
                  <a:pt x="977178" y="723900"/>
                </a:lnTo>
                <a:lnTo>
                  <a:pt x="954269" y="749300"/>
                </a:lnTo>
                <a:lnTo>
                  <a:pt x="931780" y="762000"/>
                </a:lnTo>
                <a:lnTo>
                  <a:pt x="909740" y="787400"/>
                </a:lnTo>
                <a:lnTo>
                  <a:pt x="888175" y="800100"/>
                </a:lnTo>
                <a:lnTo>
                  <a:pt x="867084" y="825500"/>
                </a:lnTo>
                <a:lnTo>
                  <a:pt x="846468" y="838200"/>
                </a:lnTo>
                <a:lnTo>
                  <a:pt x="826352" y="863600"/>
                </a:lnTo>
                <a:lnTo>
                  <a:pt x="806759" y="876300"/>
                </a:lnTo>
                <a:lnTo>
                  <a:pt x="787691" y="901700"/>
                </a:lnTo>
                <a:lnTo>
                  <a:pt x="769146" y="927100"/>
                </a:lnTo>
                <a:lnTo>
                  <a:pt x="751147" y="952500"/>
                </a:lnTo>
                <a:lnTo>
                  <a:pt x="733716" y="965200"/>
                </a:lnTo>
                <a:lnTo>
                  <a:pt x="700558" y="1016000"/>
                </a:lnTo>
                <a:lnTo>
                  <a:pt x="669748" y="1066800"/>
                </a:lnTo>
                <a:lnTo>
                  <a:pt x="641365" y="1117600"/>
                </a:lnTo>
                <a:lnTo>
                  <a:pt x="615472" y="1168400"/>
                </a:lnTo>
                <a:lnTo>
                  <a:pt x="592137" y="1219200"/>
                </a:lnTo>
                <a:lnTo>
                  <a:pt x="571411" y="1270000"/>
                </a:lnTo>
                <a:lnTo>
                  <a:pt x="562046" y="1308100"/>
                </a:lnTo>
                <a:lnTo>
                  <a:pt x="553347" y="1333500"/>
                </a:lnTo>
                <a:lnTo>
                  <a:pt x="545325" y="1358900"/>
                </a:lnTo>
                <a:lnTo>
                  <a:pt x="537988" y="1384300"/>
                </a:lnTo>
                <a:lnTo>
                  <a:pt x="531336" y="1409700"/>
                </a:lnTo>
                <a:lnTo>
                  <a:pt x="525371" y="1447800"/>
                </a:lnTo>
                <a:lnTo>
                  <a:pt x="520098" y="1473200"/>
                </a:lnTo>
                <a:lnTo>
                  <a:pt x="515525" y="1498600"/>
                </a:lnTo>
                <a:lnTo>
                  <a:pt x="511651" y="1524000"/>
                </a:lnTo>
                <a:lnTo>
                  <a:pt x="508477" y="1549400"/>
                </a:lnTo>
                <a:lnTo>
                  <a:pt x="506005" y="1587500"/>
                </a:lnTo>
                <a:lnTo>
                  <a:pt x="504239" y="1612900"/>
                </a:lnTo>
                <a:lnTo>
                  <a:pt x="503180" y="1638300"/>
                </a:lnTo>
                <a:lnTo>
                  <a:pt x="502827" y="1676400"/>
                </a:lnTo>
                <a:close/>
              </a:path>
              <a:path w="3352800" h="1676400">
                <a:moveTo>
                  <a:pt x="3352183" y="1676400"/>
                </a:moveTo>
                <a:lnTo>
                  <a:pt x="2849355" y="1676400"/>
                </a:lnTo>
                <a:lnTo>
                  <a:pt x="2849002" y="1638300"/>
                </a:lnTo>
                <a:lnTo>
                  <a:pt x="2847943" y="1612900"/>
                </a:lnTo>
                <a:lnTo>
                  <a:pt x="2846178" y="1587500"/>
                </a:lnTo>
                <a:lnTo>
                  <a:pt x="2843706" y="1549400"/>
                </a:lnTo>
                <a:lnTo>
                  <a:pt x="2840531" y="1524000"/>
                </a:lnTo>
                <a:lnTo>
                  <a:pt x="2836657" y="1498600"/>
                </a:lnTo>
                <a:lnTo>
                  <a:pt x="2832084" y="1473200"/>
                </a:lnTo>
                <a:lnTo>
                  <a:pt x="2826811" y="1447800"/>
                </a:lnTo>
                <a:lnTo>
                  <a:pt x="2820846" y="1409700"/>
                </a:lnTo>
                <a:lnTo>
                  <a:pt x="2814195" y="1384300"/>
                </a:lnTo>
                <a:lnTo>
                  <a:pt x="2806858" y="1358900"/>
                </a:lnTo>
                <a:lnTo>
                  <a:pt x="2798835" y="1333500"/>
                </a:lnTo>
                <a:lnTo>
                  <a:pt x="2790136" y="1308100"/>
                </a:lnTo>
                <a:lnTo>
                  <a:pt x="2780772" y="1270000"/>
                </a:lnTo>
                <a:lnTo>
                  <a:pt x="2760046" y="1219200"/>
                </a:lnTo>
                <a:lnTo>
                  <a:pt x="2736710" y="1168400"/>
                </a:lnTo>
                <a:lnTo>
                  <a:pt x="2710818" y="1117600"/>
                </a:lnTo>
                <a:lnTo>
                  <a:pt x="2682434" y="1066800"/>
                </a:lnTo>
                <a:lnTo>
                  <a:pt x="2651625" y="1016000"/>
                </a:lnTo>
                <a:lnTo>
                  <a:pt x="2618466" y="965200"/>
                </a:lnTo>
                <a:lnTo>
                  <a:pt x="2601036" y="952500"/>
                </a:lnTo>
                <a:lnTo>
                  <a:pt x="2583037" y="927100"/>
                </a:lnTo>
                <a:lnTo>
                  <a:pt x="2564492" y="901700"/>
                </a:lnTo>
                <a:lnTo>
                  <a:pt x="2545423" y="876300"/>
                </a:lnTo>
                <a:lnTo>
                  <a:pt x="2525831" y="863600"/>
                </a:lnTo>
                <a:lnTo>
                  <a:pt x="2505714" y="838200"/>
                </a:lnTo>
                <a:lnTo>
                  <a:pt x="2485098" y="825500"/>
                </a:lnTo>
                <a:lnTo>
                  <a:pt x="2464008" y="800100"/>
                </a:lnTo>
                <a:lnTo>
                  <a:pt x="2442442" y="787400"/>
                </a:lnTo>
                <a:lnTo>
                  <a:pt x="2420402" y="762000"/>
                </a:lnTo>
                <a:lnTo>
                  <a:pt x="2397914" y="749300"/>
                </a:lnTo>
                <a:lnTo>
                  <a:pt x="2375004" y="723900"/>
                </a:lnTo>
                <a:lnTo>
                  <a:pt x="2327922" y="698500"/>
                </a:lnTo>
                <a:lnTo>
                  <a:pt x="2303778" y="673100"/>
                </a:lnTo>
                <a:lnTo>
                  <a:pt x="2254399" y="647700"/>
                </a:lnTo>
                <a:lnTo>
                  <a:pt x="2177727" y="609600"/>
                </a:lnTo>
                <a:lnTo>
                  <a:pt x="2098335" y="571500"/>
                </a:lnTo>
                <a:lnTo>
                  <a:pt x="2071352" y="571500"/>
                </a:lnTo>
                <a:lnTo>
                  <a:pt x="1989007" y="533400"/>
                </a:lnTo>
                <a:lnTo>
                  <a:pt x="1961171" y="533400"/>
                </a:lnTo>
                <a:lnTo>
                  <a:pt x="1933163" y="520700"/>
                </a:lnTo>
                <a:lnTo>
                  <a:pt x="1904984" y="520700"/>
                </a:lnTo>
                <a:lnTo>
                  <a:pt x="1876666" y="508000"/>
                </a:lnTo>
                <a:lnTo>
                  <a:pt x="1791091" y="508000"/>
                </a:lnTo>
                <a:lnTo>
                  <a:pt x="1762393" y="495300"/>
                </a:lnTo>
                <a:lnTo>
                  <a:pt x="2875636" y="495300"/>
                </a:lnTo>
                <a:lnTo>
                  <a:pt x="2890005" y="508000"/>
                </a:lnTo>
                <a:lnTo>
                  <a:pt x="2917994" y="546100"/>
                </a:lnTo>
                <a:lnTo>
                  <a:pt x="2945235" y="571500"/>
                </a:lnTo>
                <a:lnTo>
                  <a:pt x="2971728" y="609600"/>
                </a:lnTo>
                <a:lnTo>
                  <a:pt x="2997440" y="635000"/>
                </a:lnTo>
                <a:lnTo>
                  <a:pt x="3022342" y="673100"/>
                </a:lnTo>
                <a:lnTo>
                  <a:pt x="3046432" y="711200"/>
                </a:lnTo>
                <a:lnTo>
                  <a:pt x="3069710" y="736600"/>
                </a:lnTo>
                <a:lnTo>
                  <a:pt x="3092150" y="774700"/>
                </a:lnTo>
                <a:lnTo>
                  <a:pt x="3113724" y="812800"/>
                </a:lnTo>
                <a:lnTo>
                  <a:pt x="3134431" y="838200"/>
                </a:lnTo>
                <a:lnTo>
                  <a:pt x="3154272" y="876300"/>
                </a:lnTo>
                <a:lnTo>
                  <a:pt x="3173223" y="914400"/>
                </a:lnTo>
                <a:lnTo>
                  <a:pt x="3191261" y="952500"/>
                </a:lnTo>
                <a:lnTo>
                  <a:pt x="3208386" y="990600"/>
                </a:lnTo>
                <a:lnTo>
                  <a:pt x="3224598" y="1028700"/>
                </a:lnTo>
                <a:lnTo>
                  <a:pt x="3239878" y="1066800"/>
                </a:lnTo>
                <a:lnTo>
                  <a:pt x="3254206" y="1104900"/>
                </a:lnTo>
                <a:lnTo>
                  <a:pt x="3267584" y="1143000"/>
                </a:lnTo>
                <a:lnTo>
                  <a:pt x="3280011" y="1181100"/>
                </a:lnTo>
                <a:lnTo>
                  <a:pt x="3291472" y="1219200"/>
                </a:lnTo>
                <a:lnTo>
                  <a:pt x="3301954" y="1257300"/>
                </a:lnTo>
                <a:lnTo>
                  <a:pt x="3311455" y="1308100"/>
                </a:lnTo>
                <a:lnTo>
                  <a:pt x="3319977" y="1346200"/>
                </a:lnTo>
                <a:lnTo>
                  <a:pt x="3327510" y="1384300"/>
                </a:lnTo>
                <a:lnTo>
                  <a:pt x="3334043" y="1422400"/>
                </a:lnTo>
                <a:lnTo>
                  <a:pt x="3339577" y="1460500"/>
                </a:lnTo>
                <a:lnTo>
                  <a:pt x="3344112" y="1511300"/>
                </a:lnTo>
                <a:lnTo>
                  <a:pt x="3347643" y="1549400"/>
                </a:lnTo>
                <a:lnTo>
                  <a:pt x="3350165" y="1587500"/>
                </a:lnTo>
                <a:lnTo>
                  <a:pt x="3351678" y="1625600"/>
                </a:lnTo>
                <a:lnTo>
                  <a:pt x="3352183" y="1676400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206351" y="4872101"/>
            <a:ext cx="46990" cy="102235"/>
          </a:xfrm>
          <a:custGeom>
            <a:avLst/>
            <a:gdLst/>
            <a:ahLst/>
            <a:cxnLst/>
            <a:rect l="l" t="t" r="r" b="b"/>
            <a:pathLst>
              <a:path w="46990" h="102235">
                <a:moveTo>
                  <a:pt x="0" y="101698"/>
                </a:moveTo>
                <a:lnTo>
                  <a:pt x="46370" y="0"/>
                </a:lnTo>
              </a:path>
            </a:pathLst>
          </a:custGeom>
          <a:ln w="19748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8854168" y="5010560"/>
            <a:ext cx="64135" cy="15176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800" dirty="0">
                <a:solidFill>
                  <a:srgbClr val="777777"/>
                </a:solidFill>
                <a:latin typeface="Gill Sans MT"/>
                <a:cs typeface="Gill Sans MT"/>
              </a:rPr>
              <a:t>0</a:t>
            </a:r>
            <a:endParaRPr sz="800">
              <a:latin typeface="Gill Sans MT"/>
              <a:cs typeface="Gill Sans MT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025788" y="4249694"/>
            <a:ext cx="1021715" cy="737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sz="4650" spc="-135" dirty="0">
                <a:solidFill>
                  <a:srgbClr val="333333"/>
                </a:solidFill>
                <a:latin typeface="Arial Narrow"/>
                <a:cs typeface="Arial Narrow"/>
              </a:rPr>
              <a:t>1499</a:t>
            </a:r>
            <a:endParaRPr sz="4650">
              <a:latin typeface="Arial Narrow"/>
              <a:cs typeface="Arial Narrow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703523" y="4083111"/>
            <a:ext cx="767715" cy="107950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4700">
              <a:latin typeface="Times New Roman"/>
              <a:cs typeface="Times New Roman"/>
            </a:endParaRPr>
          </a:p>
          <a:p>
            <a:pPr marR="5080" algn="ctr">
              <a:lnSpc>
                <a:spcPct val="100000"/>
              </a:lnSpc>
              <a:tabLst>
                <a:tab pos="548640" algn="l"/>
              </a:tabLst>
            </a:pPr>
            <a:r>
              <a:rPr sz="6975" u="sng" baseline="1792" dirty="0">
                <a:solidFill>
                  <a:srgbClr val="333333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800" dirty="0">
                <a:solidFill>
                  <a:srgbClr val="777777"/>
                </a:solidFill>
                <a:latin typeface="Gill Sans MT"/>
                <a:cs typeface="Gill Sans MT"/>
              </a:rPr>
              <a:t>1499</a:t>
            </a:r>
            <a:endParaRPr sz="800">
              <a:latin typeface="Gill Sans MT"/>
              <a:cs typeface="Gill Sans MT"/>
            </a:endParaRPr>
          </a:p>
          <a:p>
            <a:pPr marL="32384" algn="ctr">
              <a:lnSpc>
                <a:spcPct val="100000"/>
              </a:lnSpc>
              <a:spcBef>
                <a:spcPts val="1060"/>
              </a:spcBef>
            </a:pPr>
            <a:r>
              <a:rPr sz="800" dirty="0">
                <a:solidFill>
                  <a:srgbClr val="777777"/>
                </a:solidFill>
                <a:latin typeface="Gill Sans MT"/>
                <a:cs typeface="Gill Sans MT"/>
              </a:rPr>
              <a:t>1499</a:t>
            </a:r>
            <a:endParaRPr sz="800">
              <a:latin typeface="Gill Sans MT"/>
              <a:cs typeface="Gill Sans MT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670422" y="448728"/>
            <a:ext cx="5447030" cy="5238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250" b="1" spc="-180" dirty="0">
                <a:solidFill>
                  <a:srgbClr val="333333"/>
                </a:solidFill>
                <a:latin typeface="Segoe UI"/>
                <a:cs typeface="Segoe UI"/>
              </a:rPr>
              <a:t>SisGen </a:t>
            </a:r>
            <a:r>
              <a:rPr sz="3250" b="1" spc="-370" dirty="0">
                <a:solidFill>
                  <a:srgbClr val="333333"/>
                </a:solidFill>
                <a:latin typeface="Segoe UI"/>
                <a:cs typeface="Segoe UI"/>
              </a:rPr>
              <a:t>(6/11/2017 </a:t>
            </a:r>
            <a:r>
              <a:rPr sz="3250" b="1" spc="-135" dirty="0">
                <a:solidFill>
                  <a:srgbClr val="333333"/>
                </a:solidFill>
                <a:latin typeface="Segoe UI"/>
                <a:cs typeface="Segoe UI"/>
              </a:rPr>
              <a:t>a</a:t>
            </a:r>
            <a:r>
              <a:rPr sz="3250" b="1" spc="-40" dirty="0">
                <a:solidFill>
                  <a:srgbClr val="333333"/>
                </a:solidFill>
                <a:latin typeface="Segoe UI"/>
                <a:cs typeface="Segoe UI"/>
              </a:rPr>
              <a:t> </a:t>
            </a:r>
            <a:r>
              <a:rPr sz="3250" b="1" spc="-300" dirty="0">
                <a:solidFill>
                  <a:srgbClr val="333333"/>
                </a:solidFill>
                <a:latin typeface="Segoe UI"/>
                <a:cs typeface="Segoe UI"/>
              </a:rPr>
              <a:t>15/05/2019)</a:t>
            </a:r>
            <a:endParaRPr sz="3250">
              <a:latin typeface="Segoe UI"/>
              <a:cs typeface="Segoe U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58672" y="6036563"/>
            <a:ext cx="3726179" cy="1136650"/>
          </a:xfrm>
          <a:prstGeom prst="rect">
            <a:avLst/>
          </a:prstGeom>
          <a:solidFill>
            <a:srgbClr val="67D3CC">
              <a:alpha val="50195"/>
            </a:srgbClr>
          </a:solidFill>
        </p:spPr>
        <p:txBody>
          <a:bodyPr vert="horz" wrap="square" lIns="0" tIns="25400" rIns="0" bIns="0" rtlCol="0">
            <a:spAutoFit/>
          </a:bodyPr>
          <a:lstStyle/>
          <a:p>
            <a:pPr marL="903605" marR="758190" indent="-134620">
              <a:lnSpc>
                <a:spcPct val="111600"/>
              </a:lnSpc>
              <a:spcBef>
                <a:spcPts val="200"/>
              </a:spcBef>
            </a:pPr>
            <a:r>
              <a:rPr sz="3100" b="1" spc="-245" dirty="0">
                <a:solidFill>
                  <a:srgbClr val="333333"/>
                </a:solidFill>
                <a:latin typeface="Segoe UI"/>
                <a:cs typeface="Segoe UI"/>
              </a:rPr>
              <a:t>25K </a:t>
            </a:r>
            <a:r>
              <a:rPr sz="3100" b="1" spc="-170" dirty="0">
                <a:solidFill>
                  <a:srgbClr val="333333"/>
                </a:solidFill>
                <a:latin typeface="Segoe UI"/>
                <a:cs typeface="Segoe UI"/>
              </a:rPr>
              <a:t>+ </a:t>
            </a:r>
            <a:r>
              <a:rPr sz="2450" b="1" spc="-135" dirty="0">
                <a:solidFill>
                  <a:srgbClr val="333333"/>
                </a:solidFill>
                <a:latin typeface="Segoe UI"/>
                <a:cs typeface="Segoe UI"/>
              </a:rPr>
              <a:t>Usuários  </a:t>
            </a:r>
            <a:r>
              <a:rPr sz="2450" spc="-70" dirty="0">
                <a:solidFill>
                  <a:srgbClr val="333333"/>
                </a:solidFill>
                <a:latin typeface="Segoe UI"/>
                <a:cs typeface="Segoe UI"/>
              </a:rPr>
              <a:t>Pessoas</a:t>
            </a:r>
            <a:r>
              <a:rPr sz="2450" spc="-5" dirty="0">
                <a:solidFill>
                  <a:srgbClr val="333333"/>
                </a:solidFill>
                <a:latin typeface="Segoe UI"/>
                <a:cs typeface="Segoe UI"/>
              </a:rPr>
              <a:t> </a:t>
            </a:r>
            <a:r>
              <a:rPr sz="2450" spc="-60" dirty="0">
                <a:solidFill>
                  <a:srgbClr val="333333"/>
                </a:solidFill>
                <a:latin typeface="Segoe UI"/>
                <a:cs typeface="Segoe UI"/>
              </a:rPr>
              <a:t>Físicas</a:t>
            </a:r>
            <a:endParaRPr sz="2450">
              <a:latin typeface="Segoe UI"/>
              <a:cs typeface="Segoe U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804757" y="6049212"/>
            <a:ext cx="3794760" cy="1176020"/>
          </a:xfrm>
          <a:prstGeom prst="rect">
            <a:avLst/>
          </a:prstGeom>
          <a:solidFill>
            <a:srgbClr val="67D3CC">
              <a:alpha val="50195"/>
            </a:srgbClr>
          </a:solidFill>
        </p:spPr>
        <p:txBody>
          <a:bodyPr vert="horz" wrap="square" lIns="0" tIns="25400" rIns="0" bIns="0" rtlCol="0">
            <a:spAutoFit/>
          </a:bodyPr>
          <a:lstStyle/>
          <a:p>
            <a:pPr marL="794385" marR="787400" indent="17145">
              <a:lnSpc>
                <a:spcPct val="111600"/>
              </a:lnSpc>
              <a:spcBef>
                <a:spcPts val="200"/>
              </a:spcBef>
            </a:pPr>
            <a:r>
              <a:rPr sz="3100" b="1" spc="-185" dirty="0">
                <a:solidFill>
                  <a:srgbClr val="333333"/>
                </a:solidFill>
                <a:latin typeface="Segoe UI"/>
                <a:cs typeface="Segoe UI"/>
              </a:rPr>
              <a:t>794 </a:t>
            </a:r>
            <a:r>
              <a:rPr sz="2450" b="1" spc="-150" dirty="0">
                <a:solidFill>
                  <a:srgbClr val="333333"/>
                </a:solidFill>
                <a:latin typeface="Segoe UI"/>
                <a:cs typeface="Segoe UI"/>
              </a:rPr>
              <a:t>Instituições  </a:t>
            </a:r>
            <a:r>
              <a:rPr sz="2450" spc="-70" dirty="0">
                <a:solidFill>
                  <a:srgbClr val="333333"/>
                </a:solidFill>
                <a:latin typeface="Segoe UI"/>
                <a:cs typeface="Segoe UI"/>
              </a:rPr>
              <a:t>Pessoas</a:t>
            </a:r>
            <a:r>
              <a:rPr sz="2450" spc="-40" dirty="0">
                <a:solidFill>
                  <a:srgbClr val="333333"/>
                </a:solidFill>
                <a:latin typeface="Segoe UI"/>
                <a:cs typeface="Segoe UI"/>
              </a:rPr>
              <a:t> </a:t>
            </a:r>
            <a:r>
              <a:rPr sz="2450" spc="-55" dirty="0">
                <a:solidFill>
                  <a:srgbClr val="333333"/>
                </a:solidFill>
                <a:latin typeface="Segoe UI"/>
                <a:cs typeface="Segoe UI"/>
              </a:rPr>
              <a:t>Jurídicas</a:t>
            </a:r>
            <a:endParaRPr sz="2450">
              <a:latin typeface="Segoe UI"/>
              <a:cs typeface="Segoe U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710282" y="5975564"/>
            <a:ext cx="1906191" cy="12711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28600" y="584758"/>
            <a:ext cx="2411730" cy="336550"/>
          </a:xfrm>
          <a:prstGeom prst="rect">
            <a:avLst/>
          </a:prstGeom>
          <a:solidFill>
            <a:srgbClr val="FF000F">
              <a:alpha val="50195"/>
            </a:srgbClr>
          </a:solidFill>
        </p:spPr>
        <p:txBody>
          <a:bodyPr vert="horz" wrap="square" lIns="0" tIns="58419" rIns="0" bIns="0" rtlCol="0">
            <a:spAutoFit/>
          </a:bodyPr>
          <a:lstStyle/>
          <a:p>
            <a:pPr marL="48895">
              <a:lnSpc>
                <a:spcPct val="100000"/>
              </a:lnSpc>
              <a:spcBef>
                <a:spcPts val="459"/>
              </a:spcBef>
            </a:pPr>
            <a:r>
              <a:rPr sz="1250" b="1" spc="-70" dirty="0">
                <a:solidFill>
                  <a:srgbClr val="333333"/>
                </a:solidFill>
                <a:latin typeface="Segoe UI"/>
                <a:cs typeface="Segoe UI"/>
              </a:rPr>
              <a:t>Dados </a:t>
            </a:r>
            <a:r>
              <a:rPr sz="1250" b="1" spc="-85" dirty="0">
                <a:solidFill>
                  <a:srgbClr val="333333"/>
                </a:solidFill>
                <a:latin typeface="Segoe UI"/>
                <a:cs typeface="Segoe UI"/>
              </a:rPr>
              <a:t>em </a:t>
            </a:r>
            <a:r>
              <a:rPr sz="1250" b="1" spc="-80" dirty="0">
                <a:solidFill>
                  <a:srgbClr val="333333"/>
                </a:solidFill>
                <a:latin typeface="Segoe UI"/>
                <a:cs typeface="Segoe UI"/>
              </a:rPr>
              <a:t>fase </a:t>
            </a:r>
            <a:r>
              <a:rPr sz="1250" b="1" spc="-65" dirty="0">
                <a:solidFill>
                  <a:srgbClr val="333333"/>
                </a:solidFill>
                <a:latin typeface="Segoe UI"/>
                <a:cs typeface="Segoe UI"/>
              </a:rPr>
              <a:t>de</a:t>
            </a:r>
            <a:r>
              <a:rPr sz="1250" b="1" spc="180" dirty="0">
                <a:solidFill>
                  <a:srgbClr val="333333"/>
                </a:solidFill>
                <a:latin typeface="Segoe UI"/>
                <a:cs typeface="Segoe UI"/>
              </a:rPr>
              <a:t> </a:t>
            </a:r>
            <a:r>
              <a:rPr sz="1250" b="1" spc="-70" dirty="0">
                <a:solidFill>
                  <a:srgbClr val="333333"/>
                </a:solidFill>
                <a:latin typeface="Segoe UI"/>
                <a:cs typeface="Segoe UI"/>
              </a:rPr>
              <a:t>consolidação</a:t>
            </a:r>
            <a:endParaRPr sz="1250">
              <a:latin typeface="Segoe UI"/>
              <a:cs typeface="Segoe U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52400" y="152400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0" y="0"/>
                </a:moveTo>
                <a:lnTo>
                  <a:pt x="165100" y="0"/>
                </a:lnTo>
                <a:lnTo>
                  <a:pt x="165100" y="165100"/>
                </a:lnTo>
                <a:lnTo>
                  <a:pt x="0" y="165100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02076" y="1296917"/>
            <a:ext cx="3178175" cy="3263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50" spc="5" dirty="0">
                <a:latin typeface="Segoe UI"/>
                <a:cs typeface="Segoe UI"/>
              </a:rPr>
              <a:t>Classificação </a:t>
            </a:r>
            <a:r>
              <a:rPr sz="1950" spc="10" dirty="0">
                <a:latin typeface="Segoe UI"/>
                <a:cs typeface="Segoe UI"/>
              </a:rPr>
              <a:t>das</a:t>
            </a:r>
            <a:r>
              <a:rPr sz="1950" dirty="0">
                <a:latin typeface="Segoe UI"/>
                <a:cs typeface="Segoe UI"/>
              </a:rPr>
              <a:t> </a:t>
            </a:r>
            <a:r>
              <a:rPr sz="1950" spc="5" dirty="0">
                <a:latin typeface="Segoe UI"/>
                <a:cs typeface="Segoe UI"/>
              </a:rPr>
              <a:t>Instituições</a:t>
            </a:r>
            <a:endParaRPr sz="1950">
              <a:latin typeface="Segoe UI"/>
              <a:cs typeface="Segoe U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710882" y="2224620"/>
            <a:ext cx="1954530" cy="2752090"/>
          </a:xfrm>
          <a:custGeom>
            <a:avLst/>
            <a:gdLst/>
            <a:ahLst/>
            <a:cxnLst/>
            <a:rect l="l" t="t" r="r" b="b"/>
            <a:pathLst>
              <a:path w="1954529" h="2752090">
                <a:moveTo>
                  <a:pt x="595849" y="2752014"/>
                </a:moveTo>
                <a:lnTo>
                  <a:pt x="544604" y="2751670"/>
                </a:lnTo>
                <a:lnTo>
                  <a:pt x="493479" y="2749417"/>
                </a:lnTo>
                <a:lnTo>
                  <a:pt x="442473" y="2745256"/>
                </a:lnTo>
                <a:lnTo>
                  <a:pt x="391587" y="2739187"/>
                </a:lnTo>
                <a:lnTo>
                  <a:pt x="340961" y="2731229"/>
                </a:lnTo>
                <a:lnTo>
                  <a:pt x="290737" y="2721401"/>
                </a:lnTo>
                <a:lnTo>
                  <a:pt x="240914" y="2709705"/>
                </a:lnTo>
                <a:lnTo>
                  <a:pt x="191492" y="2696138"/>
                </a:lnTo>
                <a:lnTo>
                  <a:pt x="142608" y="2680743"/>
                </a:lnTo>
                <a:lnTo>
                  <a:pt x="94397" y="2663559"/>
                </a:lnTo>
                <a:lnTo>
                  <a:pt x="46861" y="2644586"/>
                </a:lnTo>
                <a:lnTo>
                  <a:pt x="0" y="2623824"/>
                </a:lnTo>
                <a:lnTo>
                  <a:pt x="579533" y="1376055"/>
                </a:lnTo>
                <a:lnTo>
                  <a:pt x="579533" y="0"/>
                </a:lnTo>
                <a:lnTo>
                  <a:pt x="630770" y="953"/>
                </a:lnTo>
                <a:lnTo>
                  <a:pt x="681865" y="3813"/>
                </a:lnTo>
                <a:lnTo>
                  <a:pt x="732818" y="8580"/>
                </a:lnTo>
                <a:lnTo>
                  <a:pt x="783629" y="15253"/>
                </a:lnTo>
                <a:lnTo>
                  <a:pt x="834157" y="23812"/>
                </a:lnTo>
                <a:lnTo>
                  <a:pt x="884261" y="34236"/>
                </a:lnTo>
                <a:lnTo>
                  <a:pt x="933942" y="46524"/>
                </a:lnTo>
                <a:lnTo>
                  <a:pt x="983199" y="60676"/>
                </a:lnTo>
                <a:lnTo>
                  <a:pt x="1031898" y="76651"/>
                </a:lnTo>
                <a:lnTo>
                  <a:pt x="1079901" y="94407"/>
                </a:lnTo>
                <a:lnTo>
                  <a:pt x="1127208" y="113944"/>
                </a:lnTo>
                <a:lnTo>
                  <a:pt x="1173821" y="135261"/>
                </a:lnTo>
                <a:lnTo>
                  <a:pt x="1219610" y="158298"/>
                </a:lnTo>
                <a:lnTo>
                  <a:pt x="1264447" y="182993"/>
                </a:lnTo>
                <a:lnTo>
                  <a:pt x="1308333" y="209345"/>
                </a:lnTo>
                <a:lnTo>
                  <a:pt x="1351267" y="237355"/>
                </a:lnTo>
                <a:lnTo>
                  <a:pt x="1393131" y="266943"/>
                </a:lnTo>
                <a:lnTo>
                  <a:pt x="1433809" y="298029"/>
                </a:lnTo>
                <a:lnTo>
                  <a:pt x="1473299" y="330612"/>
                </a:lnTo>
                <a:lnTo>
                  <a:pt x="1511603" y="364694"/>
                </a:lnTo>
                <a:lnTo>
                  <a:pt x="1548615" y="400177"/>
                </a:lnTo>
                <a:lnTo>
                  <a:pt x="1584231" y="436965"/>
                </a:lnTo>
                <a:lnTo>
                  <a:pt x="1618451" y="475057"/>
                </a:lnTo>
                <a:lnTo>
                  <a:pt x="1651275" y="514455"/>
                </a:lnTo>
                <a:lnTo>
                  <a:pt x="1682614" y="555046"/>
                </a:lnTo>
                <a:lnTo>
                  <a:pt x="1712379" y="596720"/>
                </a:lnTo>
                <a:lnTo>
                  <a:pt x="1740570" y="639478"/>
                </a:lnTo>
                <a:lnTo>
                  <a:pt x="1767187" y="683318"/>
                </a:lnTo>
                <a:lnTo>
                  <a:pt x="1792158" y="728117"/>
                </a:lnTo>
                <a:lnTo>
                  <a:pt x="1815412" y="773754"/>
                </a:lnTo>
                <a:lnTo>
                  <a:pt x="1836949" y="820228"/>
                </a:lnTo>
                <a:lnTo>
                  <a:pt x="1856768" y="867538"/>
                </a:lnTo>
                <a:lnTo>
                  <a:pt x="1874818" y="915554"/>
                </a:lnTo>
                <a:lnTo>
                  <a:pt x="1891045" y="964141"/>
                </a:lnTo>
                <a:lnTo>
                  <a:pt x="1905450" y="1013301"/>
                </a:lnTo>
                <a:lnTo>
                  <a:pt x="1918033" y="1063033"/>
                </a:lnTo>
                <a:lnTo>
                  <a:pt x="1928760" y="1113199"/>
                </a:lnTo>
                <a:lnTo>
                  <a:pt x="1937601" y="1163660"/>
                </a:lnTo>
                <a:lnTo>
                  <a:pt x="1944555" y="1214417"/>
                </a:lnTo>
                <a:lnTo>
                  <a:pt x="1949622" y="1265468"/>
                </a:lnTo>
                <a:lnTo>
                  <a:pt x="1952791" y="1316672"/>
                </a:lnTo>
                <a:lnTo>
                  <a:pt x="1954049" y="1367888"/>
                </a:lnTo>
                <a:lnTo>
                  <a:pt x="1953398" y="1419116"/>
                </a:lnTo>
                <a:lnTo>
                  <a:pt x="1950837" y="1470354"/>
                </a:lnTo>
                <a:lnTo>
                  <a:pt x="1946376" y="1521462"/>
                </a:lnTo>
                <a:lnTo>
                  <a:pt x="1940024" y="1572297"/>
                </a:lnTo>
                <a:lnTo>
                  <a:pt x="1931782" y="1622860"/>
                </a:lnTo>
                <a:lnTo>
                  <a:pt x="1921650" y="1673150"/>
                </a:lnTo>
                <a:lnTo>
                  <a:pt x="1909657" y="1723028"/>
                </a:lnTo>
                <a:lnTo>
                  <a:pt x="1895836" y="1772356"/>
                </a:lnTo>
                <a:lnTo>
                  <a:pt x="1880186" y="1821133"/>
                </a:lnTo>
                <a:lnTo>
                  <a:pt x="1862707" y="1869359"/>
                </a:lnTo>
                <a:lnTo>
                  <a:pt x="1843450" y="1916902"/>
                </a:lnTo>
                <a:lnTo>
                  <a:pt x="1822466" y="1963628"/>
                </a:lnTo>
                <a:lnTo>
                  <a:pt x="1799755" y="2009538"/>
                </a:lnTo>
                <a:lnTo>
                  <a:pt x="1775317" y="2054631"/>
                </a:lnTo>
                <a:lnTo>
                  <a:pt x="1749222" y="2098784"/>
                </a:lnTo>
                <a:lnTo>
                  <a:pt x="1721540" y="2141874"/>
                </a:lnTo>
                <a:lnTo>
                  <a:pt x="1692271" y="2183899"/>
                </a:lnTo>
                <a:lnTo>
                  <a:pt x="1661415" y="2224859"/>
                </a:lnTo>
                <a:lnTo>
                  <a:pt x="1629061" y="2264644"/>
                </a:lnTo>
                <a:lnTo>
                  <a:pt x="1595295" y="2303141"/>
                </a:lnTo>
                <a:lnTo>
                  <a:pt x="1560118" y="2340349"/>
                </a:lnTo>
                <a:lnTo>
                  <a:pt x="1523529" y="2376270"/>
                </a:lnTo>
                <a:lnTo>
                  <a:pt x="1485632" y="2410804"/>
                </a:lnTo>
                <a:lnTo>
                  <a:pt x="1446531" y="2443855"/>
                </a:lnTo>
                <a:lnTo>
                  <a:pt x="1406224" y="2475422"/>
                </a:lnTo>
                <a:lnTo>
                  <a:pt x="1364714" y="2505505"/>
                </a:lnTo>
                <a:lnTo>
                  <a:pt x="1322115" y="2534023"/>
                </a:lnTo>
                <a:lnTo>
                  <a:pt x="1278545" y="2560895"/>
                </a:lnTo>
                <a:lnTo>
                  <a:pt x="1234003" y="2586121"/>
                </a:lnTo>
                <a:lnTo>
                  <a:pt x="1188491" y="2609700"/>
                </a:lnTo>
                <a:lnTo>
                  <a:pt x="1142134" y="2631570"/>
                </a:lnTo>
                <a:lnTo>
                  <a:pt x="1095062" y="2651667"/>
                </a:lnTo>
                <a:lnTo>
                  <a:pt x="1047272" y="2669992"/>
                </a:lnTo>
                <a:lnTo>
                  <a:pt x="998767" y="2686545"/>
                </a:lnTo>
                <a:lnTo>
                  <a:pt x="949681" y="2701282"/>
                </a:lnTo>
                <a:lnTo>
                  <a:pt x="900149" y="2714159"/>
                </a:lnTo>
                <a:lnTo>
                  <a:pt x="850172" y="2725177"/>
                </a:lnTo>
                <a:lnTo>
                  <a:pt x="799749" y="2734336"/>
                </a:lnTo>
                <a:lnTo>
                  <a:pt x="749021" y="2741613"/>
                </a:lnTo>
                <a:lnTo>
                  <a:pt x="698129" y="2746985"/>
                </a:lnTo>
                <a:lnTo>
                  <a:pt x="647071" y="2750452"/>
                </a:lnTo>
                <a:lnTo>
                  <a:pt x="595849" y="2752014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16024" y="2224620"/>
            <a:ext cx="1374775" cy="2623820"/>
          </a:xfrm>
          <a:custGeom>
            <a:avLst/>
            <a:gdLst/>
            <a:ahLst/>
            <a:cxnLst/>
            <a:rect l="l" t="t" r="r" b="b"/>
            <a:pathLst>
              <a:path w="1374775" h="2623820">
                <a:moveTo>
                  <a:pt x="794857" y="2623824"/>
                </a:moveTo>
                <a:lnTo>
                  <a:pt x="752983" y="2603465"/>
                </a:lnTo>
                <a:lnTo>
                  <a:pt x="711891" y="2581739"/>
                </a:lnTo>
                <a:lnTo>
                  <a:pt x="671581" y="2558644"/>
                </a:lnTo>
                <a:lnTo>
                  <a:pt x="632053" y="2534180"/>
                </a:lnTo>
                <a:lnTo>
                  <a:pt x="593308" y="2508348"/>
                </a:lnTo>
                <a:lnTo>
                  <a:pt x="555455" y="2481224"/>
                </a:lnTo>
                <a:lnTo>
                  <a:pt x="518603" y="2452882"/>
                </a:lnTo>
                <a:lnTo>
                  <a:pt x="482752" y="2423323"/>
                </a:lnTo>
                <a:lnTo>
                  <a:pt x="447902" y="2392547"/>
                </a:lnTo>
                <a:lnTo>
                  <a:pt x="414054" y="2360554"/>
                </a:lnTo>
                <a:lnTo>
                  <a:pt x="381302" y="2327437"/>
                </a:lnTo>
                <a:lnTo>
                  <a:pt x="349741" y="2293290"/>
                </a:lnTo>
                <a:lnTo>
                  <a:pt x="319372" y="2258111"/>
                </a:lnTo>
                <a:lnTo>
                  <a:pt x="290195" y="2221901"/>
                </a:lnTo>
                <a:lnTo>
                  <a:pt x="262210" y="2184660"/>
                </a:lnTo>
                <a:lnTo>
                  <a:pt x="235494" y="2146496"/>
                </a:lnTo>
                <a:lnTo>
                  <a:pt x="210126" y="2107517"/>
                </a:lnTo>
                <a:lnTo>
                  <a:pt x="186106" y="2067722"/>
                </a:lnTo>
                <a:lnTo>
                  <a:pt x="163434" y="2027112"/>
                </a:lnTo>
                <a:lnTo>
                  <a:pt x="142110" y="1985686"/>
                </a:lnTo>
                <a:lnTo>
                  <a:pt x="122193" y="1943564"/>
                </a:lnTo>
                <a:lnTo>
                  <a:pt x="103742" y="1900866"/>
                </a:lnTo>
                <a:lnTo>
                  <a:pt x="86756" y="1857591"/>
                </a:lnTo>
                <a:lnTo>
                  <a:pt x="71237" y="1813740"/>
                </a:lnTo>
                <a:lnTo>
                  <a:pt x="57183" y="1769312"/>
                </a:lnTo>
                <a:lnTo>
                  <a:pt x="44634" y="1724434"/>
                </a:lnTo>
                <a:lnTo>
                  <a:pt x="33626" y="1679236"/>
                </a:lnTo>
                <a:lnTo>
                  <a:pt x="24160" y="1633716"/>
                </a:lnTo>
                <a:lnTo>
                  <a:pt x="16236" y="1587875"/>
                </a:lnTo>
                <a:lnTo>
                  <a:pt x="9853" y="1541712"/>
                </a:lnTo>
                <a:lnTo>
                  <a:pt x="5029" y="1495361"/>
                </a:lnTo>
                <a:lnTo>
                  <a:pt x="1779" y="1448952"/>
                </a:lnTo>
                <a:lnTo>
                  <a:pt x="102" y="1402487"/>
                </a:lnTo>
                <a:lnTo>
                  <a:pt x="0" y="1355964"/>
                </a:lnTo>
                <a:lnTo>
                  <a:pt x="1471" y="1309385"/>
                </a:lnTo>
                <a:lnTo>
                  <a:pt x="4510" y="1262882"/>
                </a:lnTo>
                <a:lnTo>
                  <a:pt x="9110" y="1216588"/>
                </a:lnTo>
                <a:lnTo>
                  <a:pt x="15270" y="1170503"/>
                </a:lnTo>
                <a:lnTo>
                  <a:pt x="22992" y="1124627"/>
                </a:lnTo>
                <a:lnTo>
                  <a:pt x="32275" y="1078961"/>
                </a:lnTo>
                <a:lnTo>
                  <a:pt x="43091" y="1033633"/>
                </a:lnTo>
                <a:lnTo>
                  <a:pt x="55409" y="988775"/>
                </a:lnTo>
                <a:lnTo>
                  <a:pt x="69232" y="944386"/>
                </a:lnTo>
                <a:lnTo>
                  <a:pt x="84558" y="900466"/>
                </a:lnTo>
                <a:lnTo>
                  <a:pt x="101387" y="857016"/>
                </a:lnTo>
                <a:lnTo>
                  <a:pt x="119670" y="814158"/>
                </a:lnTo>
                <a:lnTo>
                  <a:pt x="139357" y="772016"/>
                </a:lnTo>
                <a:lnTo>
                  <a:pt x="160446" y="730590"/>
                </a:lnTo>
                <a:lnTo>
                  <a:pt x="182939" y="689880"/>
                </a:lnTo>
                <a:lnTo>
                  <a:pt x="206835" y="649886"/>
                </a:lnTo>
                <a:lnTo>
                  <a:pt x="232063" y="610721"/>
                </a:lnTo>
                <a:lnTo>
                  <a:pt x="258555" y="572498"/>
                </a:lnTo>
                <a:lnTo>
                  <a:pt x="286309" y="535218"/>
                </a:lnTo>
                <a:lnTo>
                  <a:pt x="315327" y="498879"/>
                </a:lnTo>
                <a:lnTo>
                  <a:pt x="345607" y="463483"/>
                </a:lnTo>
                <a:lnTo>
                  <a:pt x="377061" y="429129"/>
                </a:lnTo>
                <a:lnTo>
                  <a:pt x="409602" y="395916"/>
                </a:lnTo>
                <a:lnTo>
                  <a:pt x="443230" y="363845"/>
                </a:lnTo>
                <a:lnTo>
                  <a:pt x="477943" y="332915"/>
                </a:lnTo>
                <a:lnTo>
                  <a:pt x="513743" y="303127"/>
                </a:lnTo>
                <a:lnTo>
                  <a:pt x="550526" y="274564"/>
                </a:lnTo>
                <a:lnTo>
                  <a:pt x="588187" y="247310"/>
                </a:lnTo>
                <a:lnTo>
                  <a:pt x="626728" y="221364"/>
                </a:lnTo>
                <a:lnTo>
                  <a:pt x="666147" y="196726"/>
                </a:lnTo>
                <a:lnTo>
                  <a:pt x="706445" y="173396"/>
                </a:lnTo>
                <a:lnTo>
                  <a:pt x="747506" y="151440"/>
                </a:lnTo>
                <a:lnTo>
                  <a:pt x="789213" y="130921"/>
                </a:lnTo>
                <a:lnTo>
                  <a:pt x="831566" y="111840"/>
                </a:lnTo>
                <a:lnTo>
                  <a:pt x="874566" y="94197"/>
                </a:lnTo>
                <a:lnTo>
                  <a:pt x="918212" y="77992"/>
                </a:lnTo>
                <a:lnTo>
                  <a:pt x="962379" y="63269"/>
                </a:lnTo>
                <a:lnTo>
                  <a:pt x="1006941" y="50072"/>
                </a:lnTo>
                <a:lnTo>
                  <a:pt x="1051898" y="38401"/>
                </a:lnTo>
                <a:lnTo>
                  <a:pt x="1097251" y="28256"/>
                </a:lnTo>
                <a:lnTo>
                  <a:pt x="1142999" y="19638"/>
                </a:lnTo>
                <a:lnTo>
                  <a:pt x="1189012" y="12568"/>
                </a:lnTo>
                <a:lnTo>
                  <a:pt x="1235157" y="7069"/>
                </a:lnTo>
                <a:lnTo>
                  <a:pt x="1281435" y="3142"/>
                </a:lnTo>
                <a:lnTo>
                  <a:pt x="1327847" y="785"/>
                </a:lnTo>
                <a:lnTo>
                  <a:pt x="1374391" y="0"/>
                </a:lnTo>
                <a:lnTo>
                  <a:pt x="1374391" y="1376055"/>
                </a:lnTo>
                <a:lnTo>
                  <a:pt x="794857" y="2623824"/>
                </a:lnTo>
                <a:close/>
              </a:path>
            </a:pathLst>
          </a:custGeom>
          <a:solidFill>
            <a:srgbClr val="3746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914597" y="4865161"/>
            <a:ext cx="179705" cy="123825"/>
          </a:xfrm>
          <a:custGeom>
            <a:avLst/>
            <a:gdLst/>
            <a:ahLst/>
            <a:cxnLst/>
            <a:rect l="l" t="t" r="r" b="b"/>
            <a:pathLst>
              <a:path w="179704" h="123825">
                <a:moveTo>
                  <a:pt x="0" y="0"/>
                </a:moveTo>
                <a:lnTo>
                  <a:pt x="60895" y="123364"/>
                </a:lnTo>
                <a:lnTo>
                  <a:pt x="179459" y="123364"/>
                </a:lnTo>
              </a:path>
            </a:pathLst>
          </a:custGeom>
          <a:ln w="9887">
            <a:solidFill>
              <a:srgbClr val="7777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61971" y="3266444"/>
            <a:ext cx="253365" cy="29845"/>
          </a:xfrm>
          <a:custGeom>
            <a:avLst/>
            <a:gdLst/>
            <a:ahLst/>
            <a:cxnLst/>
            <a:rect l="l" t="t" r="r" b="b"/>
            <a:pathLst>
              <a:path w="253365" h="29845">
                <a:moveTo>
                  <a:pt x="252775" y="29709"/>
                </a:moveTo>
                <a:lnTo>
                  <a:pt x="118564" y="0"/>
                </a:lnTo>
                <a:lnTo>
                  <a:pt x="0" y="0"/>
                </a:lnTo>
              </a:path>
            </a:pathLst>
          </a:custGeom>
          <a:ln w="9891">
            <a:solidFill>
              <a:srgbClr val="7777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0120878" y="4821522"/>
            <a:ext cx="1112520" cy="3105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850" spc="30" dirty="0">
                <a:solidFill>
                  <a:srgbClr val="777777"/>
                </a:solidFill>
                <a:latin typeface="Calibri"/>
                <a:cs typeface="Calibri"/>
              </a:rPr>
              <a:t>sim</a:t>
            </a:r>
            <a:r>
              <a:rPr sz="1850" spc="-50" dirty="0">
                <a:solidFill>
                  <a:srgbClr val="777777"/>
                </a:solidFill>
                <a:latin typeface="Calibri"/>
                <a:cs typeface="Calibri"/>
              </a:rPr>
              <a:t> </a:t>
            </a:r>
            <a:r>
              <a:rPr sz="1850" spc="-25" dirty="0">
                <a:solidFill>
                  <a:srgbClr val="777777"/>
                </a:solidFill>
                <a:latin typeface="Calibri"/>
                <a:cs typeface="Calibri"/>
              </a:rPr>
              <a:t>56,93%</a:t>
            </a:r>
            <a:endParaRPr sz="18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936342" y="2980745"/>
            <a:ext cx="699135" cy="548005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 marR="5080" indent="328295">
              <a:lnSpc>
                <a:spcPts val="1870"/>
              </a:lnSpc>
              <a:spcBef>
                <a:spcPts val="470"/>
              </a:spcBef>
            </a:pPr>
            <a:r>
              <a:rPr sz="1850" spc="-35" dirty="0">
                <a:solidFill>
                  <a:srgbClr val="777777"/>
                </a:solidFill>
                <a:latin typeface="Calibri"/>
                <a:cs typeface="Calibri"/>
              </a:rPr>
              <a:t>não  </a:t>
            </a:r>
            <a:r>
              <a:rPr sz="1850" spc="-40" dirty="0">
                <a:solidFill>
                  <a:srgbClr val="777777"/>
                </a:solidFill>
                <a:latin typeface="Calibri"/>
                <a:cs typeface="Calibri"/>
              </a:rPr>
              <a:t>43,07%</a:t>
            </a:r>
            <a:endParaRPr sz="185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77044" y="1322215"/>
            <a:ext cx="4140200" cy="3263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50" spc="5" dirty="0">
                <a:latin typeface="Segoe UI"/>
                <a:cs typeface="Segoe UI"/>
              </a:rPr>
              <a:t>Situação </a:t>
            </a:r>
            <a:r>
              <a:rPr sz="1950" spc="10" dirty="0">
                <a:latin typeface="Segoe UI"/>
                <a:cs typeface="Segoe UI"/>
              </a:rPr>
              <a:t>dos Cadastros de</a:t>
            </a:r>
            <a:r>
              <a:rPr sz="1950" spc="-20" dirty="0">
                <a:latin typeface="Segoe UI"/>
                <a:cs typeface="Segoe UI"/>
              </a:rPr>
              <a:t> </a:t>
            </a:r>
            <a:r>
              <a:rPr sz="1950" spc="5" dirty="0">
                <a:latin typeface="Segoe UI"/>
                <a:cs typeface="Segoe UI"/>
              </a:rPr>
              <a:t>Instituição</a:t>
            </a:r>
            <a:endParaRPr sz="1950">
              <a:latin typeface="Segoe UI"/>
              <a:cs typeface="Segoe U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085504" y="2223926"/>
            <a:ext cx="2725420" cy="2725420"/>
          </a:xfrm>
          <a:custGeom>
            <a:avLst/>
            <a:gdLst/>
            <a:ahLst/>
            <a:cxnLst/>
            <a:rect l="l" t="t" r="r" b="b"/>
            <a:pathLst>
              <a:path w="2725420" h="2725420">
                <a:moveTo>
                  <a:pt x="2725029" y="1362492"/>
                </a:moveTo>
                <a:lnTo>
                  <a:pt x="1362588" y="1362492"/>
                </a:lnTo>
                <a:lnTo>
                  <a:pt x="1362588" y="0"/>
                </a:lnTo>
                <a:lnTo>
                  <a:pt x="1418138" y="1128"/>
                </a:lnTo>
                <a:lnTo>
                  <a:pt x="1473503" y="4513"/>
                </a:lnTo>
                <a:lnTo>
                  <a:pt x="1528685" y="10154"/>
                </a:lnTo>
                <a:lnTo>
                  <a:pt x="1583681" y="18052"/>
                </a:lnTo>
                <a:lnTo>
                  <a:pt x="1638312" y="28176"/>
                </a:lnTo>
                <a:lnTo>
                  <a:pt x="1692395" y="40498"/>
                </a:lnTo>
                <a:lnTo>
                  <a:pt x="1745930" y="55016"/>
                </a:lnTo>
                <a:lnTo>
                  <a:pt x="1798916" y="71730"/>
                </a:lnTo>
                <a:lnTo>
                  <a:pt x="1851180" y="90583"/>
                </a:lnTo>
                <a:lnTo>
                  <a:pt x="1902547" y="111514"/>
                </a:lnTo>
                <a:lnTo>
                  <a:pt x="1953016" y="134524"/>
                </a:lnTo>
                <a:lnTo>
                  <a:pt x="2002588" y="159613"/>
                </a:lnTo>
                <a:lnTo>
                  <a:pt x="2051101" y="186693"/>
                </a:lnTo>
                <a:lnTo>
                  <a:pt x="2098390" y="215680"/>
                </a:lnTo>
                <a:lnTo>
                  <a:pt x="2144457" y="246572"/>
                </a:lnTo>
                <a:lnTo>
                  <a:pt x="2189302" y="279370"/>
                </a:lnTo>
                <a:lnTo>
                  <a:pt x="2232777" y="313962"/>
                </a:lnTo>
                <a:lnTo>
                  <a:pt x="2274736" y="350235"/>
                </a:lnTo>
                <a:lnTo>
                  <a:pt x="2315180" y="388191"/>
                </a:lnTo>
                <a:lnTo>
                  <a:pt x="2354108" y="427829"/>
                </a:lnTo>
                <a:lnTo>
                  <a:pt x="2391393" y="469015"/>
                </a:lnTo>
                <a:lnTo>
                  <a:pt x="2426911" y="511614"/>
                </a:lnTo>
                <a:lnTo>
                  <a:pt x="2460659" y="555628"/>
                </a:lnTo>
                <a:lnTo>
                  <a:pt x="2492639" y="601055"/>
                </a:lnTo>
                <a:lnTo>
                  <a:pt x="2522748" y="647744"/>
                </a:lnTo>
                <a:lnTo>
                  <a:pt x="2550882" y="695541"/>
                </a:lnTo>
                <a:lnTo>
                  <a:pt x="2577041" y="744446"/>
                </a:lnTo>
                <a:lnTo>
                  <a:pt x="2601226" y="794459"/>
                </a:lnTo>
                <a:lnTo>
                  <a:pt x="2623360" y="845413"/>
                </a:lnTo>
                <a:lnTo>
                  <a:pt x="2643365" y="897140"/>
                </a:lnTo>
                <a:lnTo>
                  <a:pt x="2661242" y="949641"/>
                </a:lnTo>
                <a:lnTo>
                  <a:pt x="2676990" y="1002915"/>
                </a:lnTo>
                <a:lnTo>
                  <a:pt x="2690562" y="1056784"/>
                </a:lnTo>
                <a:lnTo>
                  <a:pt x="2701908" y="1111071"/>
                </a:lnTo>
                <a:lnTo>
                  <a:pt x="2711029" y="1165776"/>
                </a:lnTo>
                <a:lnTo>
                  <a:pt x="2717924" y="1220899"/>
                </a:lnTo>
                <a:lnTo>
                  <a:pt x="2722575" y="1276256"/>
                </a:lnTo>
                <a:lnTo>
                  <a:pt x="2724961" y="1331665"/>
                </a:lnTo>
                <a:lnTo>
                  <a:pt x="2725029" y="1362492"/>
                </a:lnTo>
                <a:close/>
              </a:path>
              <a:path w="2725420" h="2725420">
                <a:moveTo>
                  <a:pt x="1368691" y="2724975"/>
                </a:moveTo>
                <a:lnTo>
                  <a:pt x="1313230" y="2724098"/>
                </a:lnTo>
                <a:lnTo>
                  <a:pt x="1257850" y="2720958"/>
                </a:lnTo>
                <a:lnTo>
                  <a:pt x="1202552" y="2715556"/>
                </a:lnTo>
                <a:lnTo>
                  <a:pt x="1147519" y="2707913"/>
                </a:lnTo>
                <a:lnTo>
                  <a:pt x="1092934" y="2698050"/>
                </a:lnTo>
                <a:lnTo>
                  <a:pt x="1038797" y="2685968"/>
                </a:lnTo>
                <a:lnTo>
                  <a:pt x="985109" y="2671668"/>
                </a:lnTo>
                <a:lnTo>
                  <a:pt x="932045" y="2655198"/>
                </a:lnTo>
                <a:lnTo>
                  <a:pt x="879784" y="2636612"/>
                </a:lnTo>
                <a:lnTo>
                  <a:pt x="828325" y="2615908"/>
                </a:lnTo>
                <a:lnTo>
                  <a:pt x="777669" y="2593088"/>
                </a:lnTo>
                <a:lnTo>
                  <a:pt x="727981" y="2568229"/>
                </a:lnTo>
                <a:lnTo>
                  <a:pt x="679428" y="2541411"/>
                </a:lnTo>
                <a:lnTo>
                  <a:pt x="632010" y="2512634"/>
                </a:lnTo>
                <a:lnTo>
                  <a:pt x="585728" y="2481898"/>
                </a:lnTo>
                <a:lnTo>
                  <a:pt x="540732" y="2449308"/>
                </a:lnTo>
                <a:lnTo>
                  <a:pt x="497175" y="2414970"/>
                </a:lnTo>
                <a:lnTo>
                  <a:pt x="455055" y="2378882"/>
                </a:lnTo>
                <a:lnTo>
                  <a:pt x="414374" y="2341046"/>
                </a:lnTo>
                <a:lnTo>
                  <a:pt x="375262" y="2301588"/>
                </a:lnTo>
                <a:lnTo>
                  <a:pt x="337854" y="2260639"/>
                </a:lnTo>
                <a:lnTo>
                  <a:pt x="302149" y="2218197"/>
                </a:lnTo>
                <a:lnTo>
                  <a:pt x="268146" y="2174262"/>
                </a:lnTo>
                <a:lnTo>
                  <a:pt x="235956" y="2128984"/>
                </a:lnTo>
                <a:lnTo>
                  <a:pt x="205688" y="2082508"/>
                </a:lnTo>
                <a:lnTo>
                  <a:pt x="177342" y="2034837"/>
                </a:lnTo>
                <a:lnTo>
                  <a:pt x="150919" y="1985968"/>
                </a:lnTo>
                <a:lnTo>
                  <a:pt x="126503" y="1936068"/>
                </a:lnTo>
                <a:lnTo>
                  <a:pt x="104178" y="1885298"/>
                </a:lnTo>
                <a:lnTo>
                  <a:pt x="83944" y="1833660"/>
                </a:lnTo>
                <a:lnTo>
                  <a:pt x="65801" y="1781153"/>
                </a:lnTo>
                <a:lnTo>
                  <a:pt x="49806" y="1727952"/>
                </a:lnTo>
                <a:lnTo>
                  <a:pt x="36015" y="1674234"/>
                </a:lnTo>
                <a:lnTo>
                  <a:pt x="24428" y="1619997"/>
                </a:lnTo>
                <a:lnTo>
                  <a:pt x="15046" y="1565243"/>
                </a:lnTo>
                <a:lnTo>
                  <a:pt x="7896" y="1510153"/>
                </a:lnTo>
                <a:lnTo>
                  <a:pt x="3004" y="1454909"/>
                </a:lnTo>
                <a:lnTo>
                  <a:pt x="372" y="1399512"/>
                </a:lnTo>
                <a:lnTo>
                  <a:pt x="0" y="1343961"/>
                </a:lnTo>
                <a:lnTo>
                  <a:pt x="1883" y="1288440"/>
                </a:lnTo>
                <a:lnTo>
                  <a:pt x="6021" y="1233135"/>
                </a:lnTo>
                <a:lnTo>
                  <a:pt x="12414" y="1178045"/>
                </a:lnTo>
                <a:lnTo>
                  <a:pt x="21060" y="1123169"/>
                </a:lnTo>
                <a:lnTo>
                  <a:pt x="31928" y="1068690"/>
                </a:lnTo>
                <a:lnTo>
                  <a:pt x="44986" y="1014789"/>
                </a:lnTo>
                <a:lnTo>
                  <a:pt x="60233" y="961466"/>
                </a:lnTo>
                <a:lnTo>
                  <a:pt x="77670" y="908720"/>
                </a:lnTo>
                <a:lnTo>
                  <a:pt x="97235" y="856726"/>
                </a:lnTo>
                <a:lnTo>
                  <a:pt x="118866" y="805657"/>
                </a:lnTo>
                <a:lnTo>
                  <a:pt x="142564" y="755513"/>
                </a:lnTo>
                <a:lnTo>
                  <a:pt x="168329" y="706295"/>
                </a:lnTo>
                <a:lnTo>
                  <a:pt x="1362588" y="1362492"/>
                </a:lnTo>
                <a:lnTo>
                  <a:pt x="2725029" y="1362492"/>
                </a:lnTo>
                <a:lnTo>
                  <a:pt x="2722943" y="1442636"/>
                </a:lnTo>
                <a:lnTo>
                  <a:pt x="2718549" y="1498014"/>
                </a:lnTo>
                <a:lnTo>
                  <a:pt x="2711913" y="1553075"/>
                </a:lnTo>
                <a:lnTo>
                  <a:pt x="2703035" y="1607820"/>
                </a:lnTo>
                <a:lnTo>
                  <a:pt x="2691914" y="1662248"/>
                </a:lnTo>
                <a:lnTo>
                  <a:pt x="2678592" y="1716180"/>
                </a:lnTo>
                <a:lnTo>
                  <a:pt x="2663109" y="1769435"/>
                </a:lnTo>
                <a:lnTo>
                  <a:pt x="2645464" y="1822015"/>
                </a:lnTo>
                <a:lnTo>
                  <a:pt x="2625659" y="1873918"/>
                </a:lnTo>
                <a:lnTo>
                  <a:pt x="2603762" y="1924974"/>
                </a:lnTo>
                <a:lnTo>
                  <a:pt x="2579842" y="1975012"/>
                </a:lnTo>
                <a:lnTo>
                  <a:pt x="2553900" y="2024032"/>
                </a:lnTo>
                <a:lnTo>
                  <a:pt x="2525934" y="2072035"/>
                </a:lnTo>
                <a:lnTo>
                  <a:pt x="2496042" y="2118862"/>
                </a:lnTo>
                <a:lnTo>
                  <a:pt x="2464320" y="2164357"/>
                </a:lnTo>
                <a:lnTo>
                  <a:pt x="2430766" y="2208520"/>
                </a:lnTo>
                <a:lnTo>
                  <a:pt x="2395382" y="2251350"/>
                </a:lnTo>
                <a:lnTo>
                  <a:pt x="2358288" y="2292708"/>
                </a:lnTo>
                <a:lnTo>
                  <a:pt x="2319603" y="2332454"/>
                </a:lnTo>
                <a:lnTo>
                  <a:pt x="2279327" y="2370589"/>
                </a:lnTo>
                <a:lnTo>
                  <a:pt x="2237462" y="2407111"/>
                </a:lnTo>
                <a:lnTo>
                  <a:pt x="2194148" y="2441904"/>
                </a:lnTo>
                <a:lnTo>
                  <a:pt x="2149526" y="2474848"/>
                </a:lnTo>
                <a:lnTo>
                  <a:pt x="2103596" y="2505944"/>
                </a:lnTo>
                <a:lnTo>
                  <a:pt x="2056359" y="2535191"/>
                </a:lnTo>
                <a:lnTo>
                  <a:pt x="2007972" y="2562497"/>
                </a:lnTo>
                <a:lnTo>
                  <a:pt x="1958596" y="2587766"/>
                </a:lnTo>
                <a:lnTo>
                  <a:pt x="1908229" y="2610999"/>
                </a:lnTo>
                <a:lnTo>
                  <a:pt x="1856871" y="2632196"/>
                </a:lnTo>
                <a:lnTo>
                  <a:pt x="1804695" y="2651290"/>
                </a:lnTo>
                <a:lnTo>
                  <a:pt x="1751872" y="2668215"/>
                </a:lnTo>
                <a:lnTo>
                  <a:pt x="1698402" y="2682970"/>
                </a:lnTo>
                <a:lnTo>
                  <a:pt x="1644286" y="2695555"/>
                </a:lnTo>
                <a:lnTo>
                  <a:pt x="1589702" y="2705932"/>
                </a:lnTo>
                <a:lnTo>
                  <a:pt x="1534833" y="2714064"/>
                </a:lnTo>
                <a:lnTo>
                  <a:pt x="1479677" y="2719949"/>
                </a:lnTo>
                <a:lnTo>
                  <a:pt x="1424235" y="2723589"/>
                </a:lnTo>
                <a:lnTo>
                  <a:pt x="1368691" y="2724975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53833" y="2226016"/>
            <a:ext cx="1194435" cy="1360805"/>
          </a:xfrm>
          <a:custGeom>
            <a:avLst/>
            <a:gdLst/>
            <a:ahLst/>
            <a:cxnLst/>
            <a:rect l="l" t="t" r="r" b="b"/>
            <a:pathLst>
              <a:path w="1194435" h="1360804">
                <a:moveTo>
                  <a:pt x="1194259" y="1360402"/>
                </a:moveTo>
                <a:lnTo>
                  <a:pt x="0" y="704205"/>
                </a:lnTo>
                <a:lnTo>
                  <a:pt x="24592" y="661303"/>
                </a:lnTo>
                <a:lnTo>
                  <a:pt x="50630" y="619454"/>
                </a:lnTo>
                <a:lnTo>
                  <a:pt x="78114" y="578656"/>
                </a:lnTo>
                <a:lnTo>
                  <a:pt x="107044" y="538910"/>
                </a:lnTo>
                <a:lnTo>
                  <a:pt x="137420" y="500216"/>
                </a:lnTo>
                <a:lnTo>
                  <a:pt x="169242" y="462574"/>
                </a:lnTo>
                <a:lnTo>
                  <a:pt x="202509" y="425984"/>
                </a:lnTo>
                <a:lnTo>
                  <a:pt x="237067" y="390611"/>
                </a:lnTo>
                <a:lnTo>
                  <a:pt x="272761" y="356618"/>
                </a:lnTo>
                <a:lnTo>
                  <a:pt x="309591" y="324005"/>
                </a:lnTo>
                <a:lnTo>
                  <a:pt x="347558" y="292774"/>
                </a:lnTo>
                <a:lnTo>
                  <a:pt x="386660" y="262922"/>
                </a:lnTo>
                <a:lnTo>
                  <a:pt x="426899" y="234452"/>
                </a:lnTo>
                <a:lnTo>
                  <a:pt x="468273" y="207362"/>
                </a:lnTo>
                <a:lnTo>
                  <a:pt x="510593" y="181773"/>
                </a:lnTo>
                <a:lnTo>
                  <a:pt x="553667" y="157805"/>
                </a:lnTo>
                <a:lnTo>
                  <a:pt x="597494" y="135458"/>
                </a:lnTo>
                <a:lnTo>
                  <a:pt x="642075" y="114733"/>
                </a:lnTo>
                <a:lnTo>
                  <a:pt x="687411" y="95628"/>
                </a:lnTo>
                <a:lnTo>
                  <a:pt x="733500" y="78145"/>
                </a:lnTo>
                <a:lnTo>
                  <a:pt x="780343" y="62283"/>
                </a:lnTo>
                <a:lnTo>
                  <a:pt x="827725" y="48110"/>
                </a:lnTo>
                <a:lnTo>
                  <a:pt x="875430" y="35696"/>
                </a:lnTo>
                <a:lnTo>
                  <a:pt x="923459" y="25040"/>
                </a:lnTo>
                <a:lnTo>
                  <a:pt x="971812" y="16142"/>
                </a:lnTo>
                <a:lnTo>
                  <a:pt x="1020489" y="9003"/>
                </a:lnTo>
                <a:lnTo>
                  <a:pt x="1069489" y="3622"/>
                </a:lnTo>
                <a:lnTo>
                  <a:pt x="1118813" y="0"/>
                </a:lnTo>
                <a:lnTo>
                  <a:pt x="1194259" y="1360402"/>
                </a:lnTo>
                <a:close/>
              </a:path>
            </a:pathLst>
          </a:custGeom>
          <a:solidFill>
            <a:srgbClr val="3746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372646" y="2223926"/>
            <a:ext cx="75565" cy="1362710"/>
          </a:xfrm>
          <a:custGeom>
            <a:avLst/>
            <a:gdLst/>
            <a:ahLst/>
            <a:cxnLst/>
            <a:rect l="l" t="t" r="r" b="b"/>
            <a:pathLst>
              <a:path w="75564" h="1362710">
                <a:moveTo>
                  <a:pt x="75446" y="1362492"/>
                </a:moveTo>
                <a:lnTo>
                  <a:pt x="0" y="2089"/>
                </a:lnTo>
                <a:lnTo>
                  <a:pt x="18850" y="1175"/>
                </a:lnTo>
                <a:lnTo>
                  <a:pt x="37707" y="522"/>
                </a:lnTo>
                <a:lnTo>
                  <a:pt x="56572" y="130"/>
                </a:lnTo>
                <a:lnTo>
                  <a:pt x="75444" y="0"/>
                </a:lnTo>
                <a:lnTo>
                  <a:pt x="75446" y="1362492"/>
                </a:lnTo>
                <a:close/>
              </a:path>
            </a:pathLst>
          </a:custGeom>
          <a:solidFill>
            <a:srgbClr val="FC61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159208" y="4788436"/>
            <a:ext cx="188595" cy="117475"/>
          </a:xfrm>
          <a:custGeom>
            <a:avLst/>
            <a:gdLst/>
            <a:ahLst/>
            <a:cxnLst/>
            <a:rect l="l" t="t" r="r" b="b"/>
            <a:pathLst>
              <a:path w="188595" h="117475">
                <a:moveTo>
                  <a:pt x="0" y="0"/>
                </a:moveTo>
                <a:lnTo>
                  <a:pt x="69377" y="117269"/>
                </a:lnTo>
                <a:lnTo>
                  <a:pt x="188006" y="117269"/>
                </a:lnTo>
              </a:path>
            </a:pathLst>
          </a:custGeom>
          <a:ln w="9884">
            <a:solidFill>
              <a:srgbClr val="7777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512729" y="2289248"/>
            <a:ext cx="191770" cy="115570"/>
          </a:xfrm>
          <a:custGeom>
            <a:avLst/>
            <a:gdLst/>
            <a:ahLst/>
            <a:cxnLst/>
            <a:rect l="l" t="t" r="r" b="b"/>
            <a:pathLst>
              <a:path w="191769" h="115569">
                <a:moveTo>
                  <a:pt x="191228" y="115303"/>
                </a:moveTo>
                <a:lnTo>
                  <a:pt x="118629" y="0"/>
                </a:lnTo>
                <a:lnTo>
                  <a:pt x="0" y="0"/>
                </a:lnTo>
              </a:path>
            </a:pathLst>
          </a:custGeom>
          <a:ln w="9884">
            <a:solidFill>
              <a:srgbClr val="7777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87008" y="2054202"/>
            <a:ext cx="122555" cy="136525"/>
          </a:xfrm>
          <a:custGeom>
            <a:avLst/>
            <a:gdLst/>
            <a:ahLst/>
            <a:cxnLst/>
            <a:rect l="l" t="t" r="r" b="b"/>
            <a:pathLst>
              <a:path w="122554" h="136525">
                <a:moveTo>
                  <a:pt x="122403" y="136197"/>
                </a:moveTo>
                <a:lnTo>
                  <a:pt x="118629" y="0"/>
                </a:lnTo>
                <a:lnTo>
                  <a:pt x="0" y="0"/>
                </a:lnTo>
              </a:path>
            </a:pathLst>
          </a:custGeom>
          <a:ln w="9885">
            <a:solidFill>
              <a:srgbClr val="7777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374058" y="4749091"/>
            <a:ext cx="992505" cy="2946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750" spc="-10" dirty="0">
                <a:solidFill>
                  <a:srgbClr val="777777"/>
                </a:solidFill>
                <a:latin typeface="Calibri"/>
                <a:cs typeface="Calibri"/>
              </a:rPr>
              <a:t>valido</a:t>
            </a:r>
            <a:r>
              <a:rPr sz="1750" spc="-65" dirty="0">
                <a:solidFill>
                  <a:srgbClr val="777777"/>
                </a:solidFill>
                <a:latin typeface="Calibri"/>
                <a:cs typeface="Calibri"/>
              </a:rPr>
              <a:t> </a:t>
            </a:r>
            <a:r>
              <a:rPr sz="1750" spc="-15" dirty="0">
                <a:solidFill>
                  <a:srgbClr val="777777"/>
                </a:solidFill>
                <a:latin typeface="Calibri"/>
                <a:cs typeface="Calibri"/>
              </a:rPr>
              <a:t>83%</a:t>
            </a:r>
            <a:endParaRPr sz="175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74737" y="1897589"/>
            <a:ext cx="2185670" cy="52959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755015">
              <a:lnSpc>
                <a:spcPts val="1975"/>
              </a:lnSpc>
              <a:spcBef>
                <a:spcPts val="110"/>
              </a:spcBef>
            </a:pPr>
            <a:r>
              <a:rPr sz="1750" spc="-35" dirty="0">
                <a:solidFill>
                  <a:srgbClr val="777777"/>
                </a:solidFill>
                <a:latin typeface="Calibri"/>
                <a:cs typeface="Calibri"/>
              </a:rPr>
              <a:t>pendente</a:t>
            </a:r>
            <a:r>
              <a:rPr sz="1750" spc="-45" dirty="0">
                <a:solidFill>
                  <a:srgbClr val="777777"/>
                </a:solidFill>
                <a:latin typeface="Calibri"/>
                <a:cs typeface="Calibri"/>
              </a:rPr>
              <a:t> 0,88%</a:t>
            </a:r>
            <a:endParaRPr sz="1750">
              <a:latin typeface="Calibri"/>
              <a:cs typeface="Calibri"/>
            </a:endParaRPr>
          </a:p>
          <a:p>
            <a:pPr marL="12700">
              <a:lnSpc>
                <a:spcPts val="1975"/>
              </a:lnSpc>
            </a:pPr>
            <a:r>
              <a:rPr sz="1750" spc="-15" dirty="0">
                <a:solidFill>
                  <a:srgbClr val="777777"/>
                </a:solidFill>
                <a:latin typeface="Calibri"/>
                <a:cs typeface="Calibri"/>
              </a:rPr>
              <a:t>invalido</a:t>
            </a:r>
            <a:r>
              <a:rPr sz="1750" spc="5" dirty="0">
                <a:solidFill>
                  <a:srgbClr val="777777"/>
                </a:solidFill>
                <a:latin typeface="Calibri"/>
                <a:cs typeface="Calibri"/>
              </a:rPr>
              <a:t> </a:t>
            </a:r>
            <a:r>
              <a:rPr sz="1750" spc="-40" dirty="0">
                <a:solidFill>
                  <a:srgbClr val="777777"/>
                </a:solidFill>
                <a:latin typeface="Calibri"/>
                <a:cs typeface="Calibri"/>
              </a:rPr>
              <a:t>16,12%</a:t>
            </a:r>
            <a:endParaRPr sz="1750">
              <a:latin typeface="Calibri"/>
              <a:cs typeface="Calibri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228600" y="331774"/>
            <a:ext cx="3696335" cy="563880"/>
          </a:xfrm>
          <a:prstGeom prst="rect">
            <a:avLst/>
          </a:prstGeom>
          <a:solidFill>
            <a:srgbClr val="A0DDEE">
              <a:alpha val="50195"/>
            </a:srgbClr>
          </a:solidFill>
        </p:spPr>
        <p:txBody>
          <a:bodyPr vert="horz" wrap="square" lIns="0" tIns="83820" rIns="0" bIns="0" rtlCol="0">
            <a:spAutoFit/>
          </a:bodyPr>
          <a:lstStyle/>
          <a:p>
            <a:pPr marL="48895">
              <a:lnSpc>
                <a:spcPct val="100000"/>
              </a:lnSpc>
              <a:spcBef>
                <a:spcPts val="660"/>
              </a:spcBef>
            </a:pPr>
            <a:r>
              <a:rPr sz="2450" b="1" spc="-114" dirty="0">
                <a:solidFill>
                  <a:srgbClr val="333333"/>
                </a:solidFill>
                <a:latin typeface="Segoe UI"/>
                <a:cs typeface="Segoe UI"/>
              </a:rPr>
              <a:t>Cadastros </a:t>
            </a:r>
            <a:r>
              <a:rPr sz="2450" b="1" spc="-100" dirty="0">
                <a:solidFill>
                  <a:srgbClr val="333333"/>
                </a:solidFill>
                <a:latin typeface="Segoe UI"/>
                <a:cs typeface="Segoe UI"/>
              </a:rPr>
              <a:t>de</a:t>
            </a:r>
            <a:r>
              <a:rPr sz="2450" b="1" spc="110" dirty="0">
                <a:solidFill>
                  <a:srgbClr val="333333"/>
                </a:solidFill>
                <a:latin typeface="Segoe UI"/>
                <a:cs typeface="Segoe UI"/>
              </a:rPr>
              <a:t> </a:t>
            </a:r>
            <a:r>
              <a:rPr sz="2450" b="1" spc="-150" dirty="0">
                <a:solidFill>
                  <a:srgbClr val="333333"/>
                </a:solidFill>
                <a:latin typeface="Segoe UI"/>
                <a:cs typeface="Segoe UI"/>
              </a:rPr>
              <a:t>Instituições</a:t>
            </a:r>
            <a:endParaRPr sz="2450">
              <a:latin typeface="Segoe UI"/>
              <a:cs typeface="Segoe UI"/>
            </a:endParaRPr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2223220" y="5794057"/>
          <a:ext cx="8254365" cy="131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99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2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44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22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  <a:tabLst>
                          <a:tab pos="829944" algn="l"/>
                        </a:tabLst>
                      </a:pPr>
                      <a:r>
                        <a:rPr sz="1150" spc="-5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Situação	</a:t>
                      </a:r>
                      <a:r>
                        <a:rPr sz="1150" spc="-10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Contagem de</a:t>
                      </a:r>
                      <a:r>
                        <a:rPr sz="1150" spc="-25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150" spc="-5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Instituição</a:t>
                      </a:r>
                      <a:endParaRPr sz="1150">
                        <a:latin typeface="Segoe UI"/>
                        <a:cs typeface="Segoe UI"/>
                      </a:endParaRPr>
                    </a:p>
                  </a:txBody>
                  <a:tcPr marL="0" marR="0" marT="10160" marB="0">
                    <a:lnB w="12700">
                      <a:solidFill>
                        <a:srgbClr val="01B8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50" spc="-5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Empresa</a:t>
                      </a:r>
                      <a:endParaRPr sz="1150">
                        <a:latin typeface="Segoe UI"/>
                        <a:cs typeface="Segoe UI"/>
                      </a:endParaRPr>
                    </a:p>
                  </a:txBody>
                  <a:tcPr marL="0" marR="0" marT="22860" marB="0">
                    <a:lnB w="12700">
                      <a:solidFill>
                        <a:srgbClr val="01B8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50" spc="-10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Contagem de</a:t>
                      </a:r>
                      <a:r>
                        <a:rPr sz="1150" spc="-40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150" spc="-5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Instituição</a:t>
                      </a:r>
                      <a:endParaRPr sz="1150">
                        <a:latin typeface="Segoe UI"/>
                        <a:cs typeface="Segoe UI"/>
                      </a:endParaRPr>
                    </a:p>
                  </a:txBody>
                  <a:tcPr marL="0" marR="0" marT="22860" marB="0">
                    <a:lnB w="12700">
                      <a:solidFill>
                        <a:srgbClr val="01B8AA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9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2124075" algn="l"/>
                        </a:tabLst>
                      </a:pPr>
                      <a:r>
                        <a:rPr sz="1350" spc="-5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invalido	128</a:t>
                      </a:r>
                      <a:endParaRPr sz="1350">
                        <a:latin typeface="Segoe UI"/>
                        <a:cs typeface="Segoe UI"/>
                      </a:endParaRPr>
                    </a:p>
                  </a:txBody>
                  <a:tcPr marL="0" marR="0" marT="31115" marB="0">
                    <a:lnT w="12700">
                      <a:solidFill>
                        <a:srgbClr val="01B8AA"/>
                      </a:solidFill>
                      <a:prstDash val="solid"/>
                    </a:lnT>
                    <a:lnB w="12700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350" spc="-5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não</a:t>
                      </a:r>
                      <a:endParaRPr sz="1350">
                        <a:latin typeface="Segoe UI"/>
                        <a:cs typeface="Segoe UI"/>
                      </a:endParaRPr>
                    </a:p>
                  </a:txBody>
                  <a:tcPr marL="0" marR="0" marT="31115" marB="0">
                    <a:lnT w="12700">
                      <a:solidFill>
                        <a:srgbClr val="01B8AA"/>
                      </a:solidFill>
                      <a:prstDash val="solid"/>
                    </a:lnT>
                    <a:lnB w="12700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350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342</a:t>
                      </a:r>
                      <a:endParaRPr sz="1350">
                        <a:latin typeface="Segoe UI"/>
                        <a:cs typeface="Segoe UI"/>
                      </a:endParaRPr>
                    </a:p>
                  </a:txBody>
                  <a:tcPr marL="0" marR="0" marT="31115" marB="0">
                    <a:lnT w="12700">
                      <a:solidFill>
                        <a:srgbClr val="01B8AA"/>
                      </a:solidFill>
                      <a:prstDash val="solid"/>
                    </a:lnT>
                    <a:lnB w="12700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9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2308860" algn="l"/>
                        </a:tabLst>
                      </a:pPr>
                      <a:r>
                        <a:rPr sz="1350" u="sng" spc="-5" dirty="0">
                          <a:solidFill>
                            <a:srgbClr val="333333"/>
                          </a:solidFill>
                          <a:uFill>
                            <a:solidFill>
                              <a:srgbClr val="E7E7E7"/>
                            </a:solidFill>
                          </a:uFill>
                          <a:latin typeface="Segoe UI"/>
                          <a:cs typeface="Segoe UI"/>
                        </a:rPr>
                        <a:t>pendente	7</a:t>
                      </a:r>
                      <a:endParaRPr sz="1350">
                        <a:latin typeface="Segoe UI"/>
                        <a:cs typeface="Segoe UI"/>
                      </a:endParaRPr>
                    </a:p>
                  </a:txBody>
                  <a:tcPr marL="0" marR="0" marT="31115" marB="0">
                    <a:lnT w="12700">
                      <a:solidFill>
                        <a:srgbClr val="E7E7E7"/>
                      </a:solidFill>
                      <a:prstDash val="solid"/>
                    </a:lnT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350" spc="-5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sim</a:t>
                      </a:r>
                      <a:endParaRPr sz="1350">
                        <a:latin typeface="Segoe UI"/>
                        <a:cs typeface="Segoe UI"/>
                      </a:endParaRPr>
                    </a:p>
                  </a:txBody>
                  <a:tcPr marL="0" marR="0" marT="31115" marB="0">
                    <a:lnT w="12700">
                      <a:solidFill>
                        <a:srgbClr val="E7E7E7"/>
                      </a:solidFill>
                      <a:prstDash val="solid"/>
                    </a:lnT>
                    <a:lnB w="12700">
                      <a:solidFill>
                        <a:srgbClr val="01B8AA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350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452</a:t>
                      </a:r>
                      <a:endParaRPr sz="1350">
                        <a:latin typeface="Segoe UI"/>
                        <a:cs typeface="Segoe UI"/>
                      </a:endParaRPr>
                    </a:p>
                  </a:txBody>
                  <a:tcPr marL="0" marR="0" marT="31115" marB="0">
                    <a:lnT w="12700">
                      <a:solidFill>
                        <a:srgbClr val="E7E7E7"/>
                      </a:solidFill>
                      <a:prstDash val="solid"/>
                    </a:lnT>
                    <a:lnB w="12700">
                      <a:solidFill>
                        <a:srgbClr val="01B8AA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854"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  <a:spcBef>
                          <a:spcPts val="204"/>
                        </a:spcBef>
                        <a:tabLst>
                          <a:tab pos="2173605" algn="l"/>
                        </a:tabLst>
                      </a:pPr>
                      <a:r>
                        <a:rPr sz="1350" u="sng" spc="-5" dirty="0">
                          <a:solidFill>
                            <a:srgbClr val="333333"/>
                          </a:solidFill>
                          <a:uFill>
                            <a:solidFill>
                              <a:srgbClr val="01B8AA"/>
                            </a:solidFill>
                          </a:uFill>
                          <a:latin typeface="Segoe UI"/>
                          <a:cs typeface="Segoe UI"/>
                        </a:rPr>
                        <a:t>valido	659</a:t>
                      </a:r>
                      <a:endParaRPr sz="1350">
                        <a:latin typeface="Segoe UI"/>
                        <a:cs typeface="Segoe UI"/>
                      </a:endParaRPr>
                    </a:p>
                    <a:p>
                      <a:pPr marL="48895">
                        <a:lnSpc>
                          <a:spcPts val="1590"/>
                        </a:lnSpc>
                        <a:spcBef>
                          <a:spcPts val="405"/>
                        </a:spcBef>
                        <a:tabLst>
                          <a:tab pos="2155190" algn="l"/>
                        </a:tabLst>
                      </a:pPr>
                      <a:r>
                        <a:rPr sz="1350" b="1" spc="-30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Total	</a:t>
                      </a:r>
                      <a:r>
                        <a:rPr sz="1350" b="1" spc="-5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794</a:t>
                      </a:r>
                      <a:endParaRPr sz="1350">
                        <a:latin typeface="Segoe UI"/>
                        <a:cs typeface="Segoe UI"/>
                      </a:endParaRPr>
                    </a:p>
                  </a:txBody>
                  <a:tcPr marL="0" marR="0" marT="2603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350" b="1" spc="-30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Total</a:t>
                      </a:r>
                      <a:endParaRPr sz="1350">
                        <a:latin typeface="Segoe UI"/>
                        <a:cs typeface="Segoe UI"/>
                      </a:endParaRPr>
                    </a:p>
                  </a:txBody>
                  <a:tcPr marL="0" marR="0" marT="31115" marB="0">
                    <a:lnT w="12700">
                      <a:solidFill>
                        <a:srgbClr val="01B8AA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350" b="1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794</a:t>
                      </a:r>
                      <a:endParaRPr sz="1350">
                        <a:latin typeface="Segoe UI"/>
                        <a:cs typeface="Segoe UI"/>
                      </a:endParaRPr>
                    </a:p>
                  </a:txBody>
                  <a:tcPr marL="0" marR="0" marT="31115" marB="0">
                    <a:lnT w="12700">
                      <a:solidFill>
                        <a:srgbClr val="01B8AA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" name="object 20"/>
          <p:cNvSpPr txBox="1"/>
          <p:nvPr/>
        </p:nvSpPr>
        <p:spPr>
          <a:xfrm>
            <a:off x="228600" y="895059"/>
            <a:ext cx="2955290" cy="309880"/>
          </a:xfrm>
          <a:prstGeom prst="rect">
            <a:avLst/>
          </a:prstGeom>
          <a:solidFill>
            <a:srgbClr val="FF000F">
              <a:alpha val="50195"/>
            </a:srgbClr>
          </a:solidFill>
        </p:spPr>
        <p:txBody>
          <a:bodyPr vert="horz" wrap="square" lIns="0" tIns="51435" rIns="0" bIns="0" rtlCol="0">
            <a:spAutoFit/>
          </a:bodyPr>
          <a:lstStyle/>
          <a:p>
            <a:pPr marL="48895">
              <a:lnSpc>
                <a:spcPct val="100000"/>
              </a:lnSpc>
              <a:spcBef>
                <a:spcPts val="405"/>
              </a:spcBef>
            </a:pPr>
            <a:r>
              <a:rPr sz="1250" b="1" spc="-70" dirty="0">
                <a:solidFill>
                  <a:srgbClr val="333333"/>
                </a:solidFill>
                <a:latin typeface="Segoe UI"/>
                <a:cs typeface="Segoe UI"/>
              </a:rPr>
              <a:t>Dados </a:t>
            </a:r>
            <a:r>
              <a:rPr sz="1250" b="1" spc="-85" dirty="0">
                <a:solidFill>
                  <a:srgbClr val="333333"/>
                </a:solidFill>
                <a:latin typeface="Segoe UI"/>
                <a:cs typeface="Segoe UI"/>
              </a:rPr>
              <a:t>em </a:t>
            </a:r>
            <a:r>
              <a:rPr sz="1250" b="1" spc="-80" dirty="0">
                <a:solidFill>
                  <a:srgbClr val="333333"/>
                </a:solidFill>
                <a:latin typeface="Segoe UI"/>
                <a:cs typeface="Segoe UI"/>
              </a:rPr>
              <a:t>fase </a:t>
            </a:r>
            <a:r>
              <a:rPr sz="1250" b="1" spc="-65" dirty="0">
                <a:solidFill>
                  <a:srgbClr val="333333"/>
                </a:solidFill>
                <a:latin typeface="Segoe UI"/>
                <a:cs typeface="Segoe UI"/>
              </a:rPr>
              <a:t>de</a:t>
            </a:r>
            <a:r>
              <a:rPr sz="1250" b="1" spc="200" dirty="0">
                <a:solidFill>
                  <a:srgbClr val="333333"/>
                </a:solidFill>
                <a:latin typeface="Segoe UI"/>
                <a:cs typeface="Segoe UI"/>
              </a:rPr>
              <a:t> </a:t>
            </a:r>
            <a:r>
              <a:rPr sz="1250" b="1" spc="-70" dirty="0">
                <a:solidFill>
                  <a:srgbClr val="333333"/>
                </a:solidFill>
                <a:latin typeface="Segoe UI"/>
                <a:cs typeface="Segoe UI"/>
              </a:rPr>
              <a:t>consolidação</a:t>
            </a:r>
            <a:endParaRPr sz="1250">
              <a:latin typeface="Segoe UI"/>
              <a:cs typeface="Segoe U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52400" y="152400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0" y="0"/>
                </a:moveTo>
                <a:lnTo>
                  <a:pt x="165100" y="0"/>
                </a:lnTo>
                <a:lnTo>
                  <a:pt x="165100" y="165100"/>
                </a:lnTo>
                <a:lnTo>
                  <a:pt x="0" y="165100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331774"/>
            <a:ext cx="3696335" cy="563880"/>
          </a:xfrm>
          <a:prstGeom prst="rect">
            <a:avLst/>
          </a:prstGeom>
          <a:solidFill>
            <a:srgbClr val="A0DDEE">
              <a:alpha val="50195"/>
            </a:srgbClr>
          </a:solidFill>
        </p:spPr>
        <p:txBody>
          <a:bodyPr vert="horz" wrap="square" lIns="0" tIns="83820" rIns="0" bIns="0" rtlCol="0">
            <a:spAutoFit/>
          </a:bodyPr>
          <a:lstStyle/>
          <a:p>
            <a:pPr marL="48895">
              <a:lnSpc>
                <a:spcPct val="100000"/>
              </a:lnSpc>
              <a:spcBef>
                <a:spcPts val="660"/>
              </a:spcBef>
            </a:pPr>
            <a:r>
              <a:rPr sz="2450" b="1" spc="-114" dirty="0">
                <a:solidFill>
                  <a:srgbClr val="333333"/>
                </a:solidFill>
                <a:latin typeface="Segoe UI"/>
                <a:cs typeface="Segoe UI"/>
              </a:rPr>
              <a:t>Cadastros </a:t>
            </a:r>
            <a:r>
              <a:rPr sz="2450" b="1" spc="-100" dirty="0">
                <a:solidFill>
                  <a:srgbClr val="333333"/>
                </a:solidFill>
                <a:latin typeface="Segoe UI"/>
                <a:cs typeface="Segoe UI"/>
              </a:rPr>
              <a:t>de</a:t>
            </a:r>
            <a:r>
              <a:rPr sz="2450" b="1" spc="110" dirty="0">
                <a:solidFill>
                  <a:srgbClr val="333333"/>
                </a:solidFill>
                <a:latin typeface="Segoe UI"/>
                <a:cs typeface="Segoe UI"/>
              </a:rPr>
              <a:t> </a:t>
            </a:r>
            <a:r>
              <a:rPr sz="2450" b="1" spc="-105" dirty="0">
                <a:solidFill>
                  <a:srgbClr val="333333"/>
                </a:solidFill>
                <a:latin typeface="Segoe UI"/>
                <a:cs typeface="Segoe UI"/>
              </a:rPr>
              <a:t>Acesso</a:t>
            </a:r>
            <a:endParaRPr sz="2450">
              <a:latin typeface="Segoe UI"/>
              <a:cs typeface="Segoe U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28049" y="1910699"/>
            <a:ext cx="2415540" cy="3416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50" spc="10" dirty="0">
                <a:latin typeface="Segoe UI"/>
                <a:cs typeface="Segoe UI"/>
              </a:rPr>
              <a:t>Cadastros de</a:t>
            </a:r>
            <a:r>
              <a:rPr sz="2050" spc="-60" dirty="0">
                <a:latin typeface="Segoe UI"/>
                <a:cs typeface="Segoe UI"/>
              </a:rPr>
              <a:t> </a:t>
            </a:r>
            <a:r>
              <a:rPr sz="2050" spc="10" dirty="0">
                <a:latin typeface="Segoe UI"/>
                <a:cs typeface="Segoe UI"/>
              </a:rPr>
              <a:t>Acesso</a:t>
            </a:r>
            <a:endParaRPr sz="2050">
              <a:latin typeface="Segoe UI"/>
              <a:cs typeface="Segoe U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22904" y="6584251"/>
            <a:ext cx="9229725" cy="0"/>
          </a:xfrm>
          <a:custGeom>
            <a:avLst/>
            <a:gdLst/>
            <a:ahLst/>
            <a:cxnLst/>
            <a:rect l="l" t="t" r="r" b="b"/>
            <a:pathLst>
              <a:path w="9229725">
                <a:moveTo>
                  <a:pt x="0" y="0"/>
                </a:moveTo>
                <a:lnTo>
                  <a:pt x="9229727" y="0"/>
                </a:lnTo>
              </a:path>
            </a:pathLst>
          </a:custGeom>
          <a:ln w="39549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18529" y="6477424"/>
            <a:ext cx="218440" cy="19177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050" spc="20" dirty="0">
                <a:latin typeface="Segoe UI"/>
                <a:cs typeface="Segoe UI"/>
              </a:rPr>
              <a:t>0</a:t>
            </a:r>
            <a:r>
              <a:rPr sz="1050" spc="-65" dirty="0">
                <a:latin typeface="Segoe UI"/>
                <a:cs typeface="Segoe UI"/>
              </a:rPr>
              <a:t> </a:t>
            </a:r>
            <a:r>
              <a:rPr sz="1050" spc="20" dirty="0">
                <a:latin typeface="Segoe UI"/>
                <a:cs typeface="Segoe UI"/>
              </a:rPr>
              <a:t>K</a:t>
            </a:r>
            <a:endParaRPr sz="1050">
              <a:latin typeface="Segoe UI"/>
              <a:cs typeface="Segoe U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435039" y="5541740"/>
            <a:ext cx="3018155" cy="0"/>
          </a:xfrm>
          <a:custGeom>
            <a:avLst/>
            <a:gdLst/>
            <a:ahLst/>
            <a:cxnLst/>
            <a:rect l="l" t="t" r="r" b="b"/>
            <a:pathLst>
              <a:path w="3018154">
                <a:moveTo>
                  <a:pt x="0" y="0"/>
                </a:moveTo>
                <a:lnTo>
                  <a:pt x="3017593" y="0"/>
                </a:lnTo>
              </a:path>
            </a:pathLst>
          </a:custGeom>
          <a:ln w="39549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64134" y="5541740"/>
            <a:ext cx="98425" cy="0"/>
          </a:xfrm>
          <a:custGeom>
            <a:avLst/>
            <a:gdLst/>
            <a:ahLst/>
            <a:cxnLst/>
            <a:rect l="l" t="t" r="r" b="b"/>
            <a:pathLst>
              <a:path w="98425">
                <a:moveTo>
                  <a:pt x="0" y="0"/>
                </a:moveTo>
                <a:lnTo>
                  <a:pt x="97986" y="0"/>
                </a:lnTo>
              </a:path>
            </a:pathLst>
          </a:custGeom>
          <a:ln w="39549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22904" y="5541740"/>
            <a:ext cx="5368925" cy="0"/>
          </a:xfrm>
          <a:custGeom>
            <a:avLst/>
            <a:gdLst/>
            <a:ahLst/>
            <a:cxnLst/>
            <a:rect l="l" t="t" r="r" b="b"/>
            <a:pathLst>
              <a:path w="5368925">
                <a:moveTo>
                  <a:pt x="0" y="0"/>
                </a:moveTo>
                <a:lnTo>
                  <a:pt x="5368311" y="0"/>
                </a:lnTo>
              </a:path>
            </a:pathLst>
          </a:custGeom>
          <a:ln w="39549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18529" y="5434913"/>
            <a:ext cx="218440" cy="19177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050" spc="20" dirty="0">
                <a:latin typeface="Segoe UI"/>
                <a:cs typeface="Segoe UI"/>
              </a:rPr>
              <a:t>5</a:t>
            </a:r>
            <a:r>
              <a:rPr sz="1050" spc="-65" dirty="0">
                <a:latin typeface="Segoe UI"/>
                <a:cs typeface="Segoe UI"/>
              </a:rPr>
              <a:t> </a:t>
            </a:r>
            <a:r>
              <a:rPr sz="1050" spc="20" dirty="0">
                <a:latin typeface="Segoe UI"/>
                <a:cs typeface="Segoe UI"/>
              </a:rPr>
              <a:t>K</a:t>
            </a:r>
            <a:endParaRPr sz="1050">
              <a:latin typeface="Segoe UI"/>
              <a:cs typeface="Segoe U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435039" y="4499228"/>
            <a:ext cx="3018155" cy="0"/>
          </a:xfrm>
          <a:custGeom>
            <a:avLst/>
            <a:gdLst/>
            <a:ahLst/>
            <a:cxnLst/>
            <a:rect l="l" t="t" r="r" b="b"/>
            <a:pathLst>
              <a:path w="3018154">
                <a:moveTo>
                  <a:pt x="0" y="0"/>
                </a:moveTo>
                <a:lnTo>
                  <a:pt x="3017593" y="0"/>
                </a:lnTo>
              </a:path>
            </a:pathLst>
          </a:custGeom>
          <a:ln w="39549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964134" y="4499228"/>
            <a:ext cx="98425" cy="0"/>
          </a:xfrm>
          <a:custGeom>
            <a:avLst/>
            <a:gdLst/>
            <a:ahLst/>
            <a:cxnLst/>
            <a:rect l="l" t="t" r="r" b="b"/>
            <a:pathLst>
              <a:path w="98425">
                <a:moveTo>
                  <a:pt x="0" y="0"/>
                </a:moveTo>
                <a:lnTo>
                  <a:pt x="97986" y="0"/>
                </a:lnTo>
              </a:path>
            </a:pathLst>
          </a:custGeom>
          <a:ln w="39549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22904" y="4499228"/>
            <a:ext cx="5368925" cy="0"/>
          </a:xfrm>
          <a:custGeom>
            <a:avLst/>
            <a:gdLst/>
            <a:ahLst/>
            <a:cxnLst/>
            <a:rect l="l" t="t" r="r" b="b"/>
            <a:pathLst>
              <a:path w="5368925">
                <a:moveTo>
                  <a:pt x="0" y="0"/>
                </a:moveTo>
                <a:lnTo>
                  <a:pt x="5368311" y="0"/>
                </a:lnTo>
              </a:path>
            </a:pathLst>
          </a:custGeom>
          <a:ln w="39549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843918" y="4392401"/>
            <a:ext cx="293370" cy="19177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050" spc="20" dirty="0">
                <a:latin typeface="Segoe UI"/>
                <a:cs typeface="Segoe UI"/>
              </a:rPr>
              <a:t>10</a:t>
            </a:r>
            <a:r>
              <a:rPr sz="1050" spc="-60" dirty="0">
                <a:latin typeface="Segoe UI"/>
                <a:cs typeface="Segoe UI"/>
              </a:rPr>
              <a:t> </a:t>
            </a:r>
            <a:r>
              <a:rPr sz="1050" spc="20" dirty="0">
                <a:latin typeface="Segoe UI"/>
                <a:cs typeface="Segoe UI"/>
              </a:rPr>
              <a:t>K</a:t>
            </a:r>
            <a:endParaRPr sz="1050">
              <a:latin typeface="Segoe UI"/>
              <a:cs typeface="Segoe U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435039" y="3456716"/>
            <a:ext cx="3018155" cy="0"/>
          </a:xfrm>
          <a:custGeom>
            <a:avLst/>
            <a:gdLst/>
            <a:ahLst/>
            <a:cxnLst/>
            <a:rect l="l" t="t" r="r" b="b"/>
            <a:pathLst>
              <a:path w="3018154">
                <a:moveTo>
                  <a:pt x="0" y="0"/>
                </a:moveTo>
                <a:lnTo>
                  <a:pt x="3017593" y="0"/>
                </a:lnTo>
              </a:path>
            </a:pathLst>
          </a:custGeom>
          <a:ln w="39549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964134" y="3456716"/>
            <a:ext cx="98425" cy="0"/>
          </a:xfrm>
          <a:custGeom>
            <a:avLst/>
            <a:gdLst/>
            <a:ahLst/>
            <a:cxnLst/>
            <a:rect l="l" t="t" r="r" b="b"/>
            <a:pathLst>
              <a:path w="98425">
                <a:moveTo>
                  <a:pt x="0" y="0"/>
                </a:moveTo>
                <a:lnTo>
                  <a:pt x="97986" y="0"/>
                </a:lnTo>
              </a:path>
            </a:pathLst>
          </a:custGeom>
          <a:ln w="39549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22904" y="3456716"/>
            <a:ext cx="5368925" cy="0"/>
          </a:xfrm>
          <a:custGeom>
            <a:avLst/>
            <a:gdLst/>
            <a:ahLst/>
            <a:cxnLst/>
            <a:rect l="l" t="t" r="r" b="b"/>
            <a:pathLst>
              <a:path w="5368925">
                <a:moveTo>
                  <a:pt x="0" y="0"/>
                </a:moveTo>
                <a:lnTo>
                  <a:pt x="5368311" y="0"/>
                </a:lnTo>
              </a:path>
            </a:pathLst>
          </a:custGeom>
          <a:ln w="39549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843918" y="3349890"/>
            <a:ext cx="293370" cy="19177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050" spc="20" dirty="0">
                <a:latin typeface="Segoe UI"/>
                <a:cs typeface="Segoe UI"/>
              </a:rPr>
              <a:t>15</a:t>
            </a:r>
            <a:r>
              <a:rPr sz="1050" spc="-60" dirty="0">
                <a:latin typeface="Segoe UI"/>
                <a:cs typeface="Segoe UI"/>
              </a:rPr>
              <a:t> </a:t>
            </a:r>
            <a:r>
              <a:rPr sz="1050" spc="20" dirty="0">
                <a:latin typeface="Segoe UI"/>
                <a:cs typeface="Segoe UI"/>
              </a:rPr>
              <a:t>K</a:t>
            </a:r>
            <a:endParaRPr sz="1050">
              <a:latin typeface="Segoe UI"/>
              <a:cs typeface="Segoe U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222904" y="2414205"/>
            <a:ext cx="9229725" cy="0"/>
          </a:xfrm>
          <a:custGeom>
            <a:avLst/>
            <a:gdLst/>
            <a:ahLst/>
            <a:cxnLst/>
            <a:rect l="l" t="t" r="r" b="b"/>
            <a:pathLst>
              <a:path w="9229725">
                <a:moveTo>
                  <a:pt x="0" y="0"/>
                </a:moveTo>
                <a:lnTo>
                  <a:pt x="9229727" y="0"/>
                </a:lnTo>
              </a:path>
            </a:pathLst>
          </a:custGeom>
          <a:ln w="39549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843918" y="2307377"/>
            <a:ext cx="293370" cy="19177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050" spc="20" dirty="0">
                <a:latin typeface="Segoe UI"/>
                <a:cs typeface="Segoe UI"/>
              </a:rPr>
              <a:t>20</a:t>
            </a:r>
            <a:r>
              <a:rPr sz="1050" spc="-60" dirty="0">
                <a:latin typeface="Segoe UI"/>
                <a:cs typeface="Segoe UI"/>
              </a:rPr>
              <a:t> </a:t>
            </a:r>
            <a:r>
              <a:rPr sz="1050" spc="20" dirty="0">
                <a:latin typeface="Segoe UI"/>
                <a:cs typeface="Segoe UI"/>
              </a:rPr>
              <a:t>K</a:t>
            </a:r>
            <a:endParaRPr sz="1050">
              <a:latin typeface="Segoe UI"/>
              <a:cs typeface="Segoe U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0393315" y="6584251"/>
            <a:ext cx="59690" cy="0"/>
          </a:xfrm>
          <a:custGeom>
            <a:avLst/>
            <a:gdLst/>
            <a:ahLst/>
            <a:cxnLst/>
            <a:rect l="l" t="t" r="r" b="b"/>
            <a:pathLst>
              <a:path w="59690">
                <a:moveTo>
                  <a:pt x="59317" y="0"/>
                </a:moveTo>
                <a:lnTo>
                  <a:pt x="0" y="0"/>
                </a:lnTo>
              </a:path>
            </a:pathLst>
          </a:custGeom>
          <a:ln w="39549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0538796" y="6477424"/>
            <a:ext cx="218440" cy="19177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050" spc="20" dirty="0">
                <a:latin typeface="Segoe UI"/>
                <a:cs typeface="Segoe UI"/>
              </a:rPr>
              <a:t>0</a:t>
            </a:r>
            <a:r>
              <a:rPr sz="1050" spc="-65" dirty="0">
                <a:latin typeface="Segoe UI"/>
                <a:cs typeface="Segoe UI"/>
              </a:rPr>
              <a:t> </a:t>
            </a:r>
            <a:r>
              <a:rPr sz="1050" spc="20" dirty="0">
                <a:latin typeface="Segoe UI"/>
                <a:cs typeface="Segoe UI"/>
              </a:rPr>
              <a:t>K</a:t>
            </a:r>
            <a:endParaRPr sz="1050">
              <a:latin typeface="Segoe UI"/>
              <a:cs typeface="Segoe U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0393315" y="5750242"/>
            <a:ext cx="59690" cy="0"/>
          </a:xfrm>
          <a:custGeom>
            <a:avLst/>
            <a:gdLst/>
            <a:ahLst/>
            <a:cxnLst/>
            <a:rect l="l" t="t" r="r" b="b"/>
            <a:pathLst>
              <a:path w="59690">
                <a:moveTo>
                  <a:pt x="59317" y="0"/>
                </a:moveTo>
                <a:lnTo>
                  <a:pt x="0" y="0"/>
                </a:lnTo>
              </a:path>
            </a:pathLst>
          </a:custGeom>
          <a:ln w="39549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0538796" y="5643415"/>
            <a:ext cx="293370" cy="19177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050" spc="20" dirty="0">
                <a:latin typeface="Segoe UI"/>
                <a:cs typeface="Segoe UI"/>
              </a:rPr>
              <a:t>10</a:t>
            </a:r>
            <a:r>
              <a:rPr sz="1050" spc="-60" dirty="0">
                <a:latin typeface="Segoe UI"/>
                <a:cs typeface="Segoe UI"/>
              </a:rPr>
              <a:t> </a:t>
            </a:r>
            <a:r>
              <a:rPr sz="1050" spc="20" dirty="0">
                <a:latin typeface="Segoe UI"/>
                <a:cs typeface="Segoe UI"/>
              </a:rPr>
              <a:t>K</a:t>
            </a:r>
            <a:endParaRPr sz="1050">
              <a:latin typeface="Segoe UI"/>
              <a:cs typeface="Segoe U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0393315" y="4916233"/>
            <a:ext cx="59690" cy="0"/>
          </a:xfrm>
          <a:custGeom>
            <a:avLst/>
            <a:gdLst/>
            <a:ahLst/>
            <a:cxnLst/>
            <a:rect l="l" t="t" r="r" b="b"/>
            <a:pathLst>
              <a:path w="59690">
                <a:moveTo>
                  <a:pt x="59317" y="0"/>
                </a:moveTo>
                <a:lnTo>
                  <a:pt x="0" y="0"/>
                </a:lnTo>
              </a:path>
            </a:pathLst>
          </a:custGeom>
          <a:ln w="39549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0538796" y="4809406"/>
            <a:ext cx="293370" cy="19177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050" spc="20" dirty="0">
                <a:latin typeface="Segoe UI"/>
                <a:cs typeface="Segoe UI"/>
              </a:rPr>
              <a:t>20</a:t>
            </a:r>
            <a:r>
              <a:rPr sz="1050" spc="-60" dirty="0">
                <a:latin typeface="Segoe UI"/>
                <a:cs typeface="Segoe UI"/>
              </a:rPr>
              <a:t> </a:t>
            </a:r>
            <a:r>
              <a:rPr sz="1050" spc="20" dirty="0">
                <a:latin typeface="Segoe UI"/>
                <a:cs typeface="Segoe UI"/>
              </a:rPr>
              <a:t>K</a:t>
            </a:r>
            <a:endParaRPr sz="1050">
              <a:latin typeface="Segoe UI"/>
              <a:cs typeface="Segoe U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0393315" y="4082223"/>
            <a:ext cx="59690" cy="0"/>
          </a:xfrm>
          <a:custGeom>
            <a:avLst/>
            <a:gdLst/>
            <a:ahLst/>
            <a:cxnLst/>
            <a:rect l="l" t="t" r="r" b="b"/>
            <a:pathLst>
              <a:path w="59690">
                <a:moveTo>
                  <a:pt x="59317" y="0"/>
                </a:moveTo>
                <a:lnTo>
                  <a:pt x="0" y="0"/>
                </a:lnTo>
              </a:path>
            </a:pathLst>
          </a:custGeom>
          <a:ln w="39549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0538796" y="3975396"/>
            <a:ext cx="293370" cy="19177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050" spc="20" dirty="0">
                <a:latin typeface="Segoe UI"/>
                <a:cs typeface="Segoe UI"/>
              </a:rPr>
              <a:t>30</a:t>
            </a:r>
            <a:r>
              <a:rPr sz="1050" spc="-60" dirty="0">
                <a:latin typeface="Segoe UI"/>
                <a:cs typeface="Segoe UI"/>
              </a:rPr>
              <a:t> </a:t>
            </a:r>
            <a:r>
              <a:rPr sz="1050" spc="20" dirty="0">
                <a:latin typeface="Segoe UI"/>
                <a:cs typeface="Segoe UI"/>
              </a:rPr>
              <a:t>K</a:t>
            </a:r>
            <a:endParaRPr sz="1050">
              <a:latin typeface="Segoe UI"/>
              <a:cs typeface="Segoe U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0393315" y="3248214"/>
            <a:ext cx="59690" cy="0"/>
          </a:xfrm>
          <a:custGeom>
            <a:avLst/>
            <a:gdLst/>
            <a:ahLst/>
            <a:cxnLst/>
            <a:rect l="l" t="t" r="r" b="b"/>
            <a:pathLst>
              <a:path w="59690">
                <a:moveTo>
                  <a:pt x="59317" y="0"/>
                </a:moveTo>
                <a:lnTo>
                  <a:pt x="0" y="0"/>
                </a:lnTo>
              </a:path>
            </a:pathLst>
          </a:custGeom>
          <a:ln w="39549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0538796" y="3141387"/>
            <a:ext cx="293370" cy="19177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050" spc="20" dirty="0">
                <a:latin typeface="Segoe UI"/>
                <a:cs typeface="Segoe UI"/>
              </a:rPr>
              <a:t>40</a:t>
            </a:r>
            <a:r>
              <a:rPr sz="1050" spc="-60" dirty="0">
                <a:latin typeface="Segoe UI"/>
                <a:cs typeface="Segoe UI"/>
              </a:rPr>
              <a:t> </a:t>
            </a:r>
            <a:r>
              <a:rPr sz="1050" spc="20" dirty="0">
                <a:latin typeface="Segoe UI"/>
                <a:cs typeface="Segoe UI"/>
              </a:rPr>
              <a:t>K</a:t>
            </a:r>
            <a:endParaRPr sz="1050">
              <a:latin typeface="Segoe UI"/>
              <a:cs typeface="Segoe U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0393315" y="2414205"/>
            <a:ext cx="59690" cy="0"/>
          </a:xfrm>
          <a:custGeom>
            <a:avLst/>
            <a:gdLst/>
            <a:ahLst/>
            <a:cxnLst/>
            <a:rect l="l" t="t" r="r" b="b"/>
            <a:pathLst>
              <a:path w="59690">
                <a:moveTo>
                  <a:pt x="59317" y="0"/>
                </a:moveTo>
                <a:lnTo>
                  <a:pt x="0" y="0"/>
                </a:lnTo>
              </a:path>
            </a:pathLst>
          </a:custGeom>
          <a:ln w="39549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0538796" y="2307377"/>
            <a:ext cx="293370" cy="19177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050" spc="20" dirty="0">
                <a:latin typeface="Segoe UI"/>
                <a:cs typeface="Segoe UI"/>
              </a:rPr>
              <a:t>50</a:t>
            </a:r>
            <a:r>
              <a:rPr sz="1050" spc="-60" dirty="0">
                <a:latin typeface="Segoe UI"/>
                <a:cs typeface="Segoe UI"/>
              </a:rPr>
              <a:t> </a:t>
            </a:r>
            <a:r>
              <a:rPr sz="1050" spc="20" dirty="0">
                <a:latin typeface="Segoe UI"/>
                <a:cs typeface="Segoe UI"/>
              </a:rPr>
              <a:t>K</a:t>
            </a:r>
            <a:endParaRPr sz="1050">
              <a:latin typeface="Segoe UI"/>
              <a:cs typeface="Segoe U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387155" y="6668446"/>
            <a:ext cx="2300605" cy="40132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62865">
              <a:lnSpc>
                <a:spcPct val="100000"/>
              </a:lnSpc>
              <a:spcBef>
                <a:spcPts val="310"/>
              </a:spcBef>
              <a:tabLst>
                <a:tab pos="534035" algn="l"/>
                <a:tab pos="1004569" algn="l"/>
                <a:tab pos="1475740" algn="l"/>
                <a:tab pos="1946275" algn="l"/>
              </a:tabLst>
            </a:pPr>
            <a:r>
              <a:rPr sz="1050" spc="20" dirty="0">
                <a:latin typeface="Segoe UI"/>
                <a:cs typeface="Segoe UI"/>
              </a:rPr>
              <a:t>2017	2017	2018	2018	2018</a:t>
            </a:r>
            <a:endParaRPr sz="105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050" spc="20" dirty="0">
                <a:latin typeface="Segoe UI"/>
                <a:cs typeface="Segoe UI"/>
              </a:rPr>
              <a:t>nove… deze… </a:t>
            </a:r>
            <a:r>
              <a:rPr sz="1050" spc="15" dirty="0">
                <a:latin typeface="Segoe UI"/>
                <a:cs typeface="Segoe UI"/>
              </a:rPr>
              <a:t>janeiro fever…</a:t>
            </a:r>
            <a:r>
              <a:rPr sz="1050" spc="55" dirty="0">
                <a:latin typeface="Segoe UI"/>
                <a:cs typeface="Segoe UI"/>
              </a:rPr>
              <a:t> </a:t>
            </a:r>
            <a:r>
              <a:rPr sz="1050" spc="20" dirty="0">
                <a:latin typeface="Segoe UI"/>
                <a:cs typeface="Segoe UI"/>
              </a:rPr>
              <a:t>março</a:t>
            </a:r>
            <a:endParaRPr sz="1050">
              <a:latin typeface="Segoe UI"/>
              <a:cs typeface="Segoe U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92229" y="6668446"/>
            <a:ext cx="323850" cy="40132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1050" spc="20" dirty="0">
                <a:latin typeface="Segoe UI"/>
                <a:cs typeface="Segoe UI"/>
              </a:rPr>
              <a:t>2018</a:t>
            </a:r>
            <a:endParaRPr sz="1050">
              <a:latin typeface="Segoe UI"/>
              <a:cs typeface="Segoe UI"/>
            </a:endParaRPr>
          </a:p>
          <a:p>
            <a:pPr marL="27940">
              <a:lnSpc>
                <a:spcPct val="100000"/>
              </a:lnSpc>
              <a:spcBef>
                <a:spcPts val="220"/>
              </a:spcBef>
            </a:pPr>
            <a:r>
              <a:rPr sz="1050" spc="15" dirty="0">
                <a:latin typeface="Segoe UI"/>
                <a:cs typeface="Segoe UI"/>
              </a:rPr>
              <a:t>abril</a:t>
            </a:r>
            <a:endParaRPr sz="1050">
              <a:latin typeface="Segoe UI"/>
              <a:cs typeface="Segoe U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260227" y="6668446"/>
            <a:ext cx="330200" cy="40132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310"/>
              </a:spcBef>
            </a:pPr>
            <a:r>
              <a:rPr sz="1050" spc="20" dirty="0">
                <a:latin typeface="Segoe UI"/>
                <a:cs typeface="Segoe UI"/>
              </a:rPr>
              <a:t>2018</a:t>
            </a:r>
            <a:endParaRPr sz="105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050" spc="20" dirty="0">
                <a:latin typeface="Segoe UI"/>
                <a:cs typeface="Segoe UI"/>
              </a:rPr>
              <a:t>maio</a:t>
            </a:r>
            <a:endParaRPr sz="1050">
              <a:latin typeface="Segoe UI"/>
              <a:cs typeface="Segoe U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708458" y="6668446"/>
            <a:ext cx="375285" cy="40132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10"/>
              </a:spcBef>
            </a:pPr>
            <a:r>
              <a:rPr sz="1050" spc="20" dirty="0">
                <a:latin typeface="Segoe UI"/>
                <a:cs typeface="Segoe UI"/>
              </a:rPr>
              <a:t>2018</a:t>
            </a:r>
            <a:endParaRPr sz="105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050" spc="20" dirty="0">
                <a:latin typeface="Segoe UI"/>
                <a:cs typeface="Segoe UI"/>
              </a:rPr>
              <a:t>junho</a:t>
            </a:r>
            <a:endParaRPr sz="1050">
              <a:latin typeface="Segoe UI"/>
              <a:cs typeface="Segoe U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201766" y="6668446"/>
            <a:ext cx="330200" cy="40132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310"/>
              </a:spcBef>
            </a:pPr>
            <a:r>
              <a:rPr sz="1050" spc="20" dirty="0">
                <a:latin typeface="Segoe UI"/>
                <a:cs typeface="Segoe UI"/>
              </a:rPr>
              <a:t>2018</a:t>
            </a:r>
            <a:endParaRPr sz="105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050" spc="15" dirty="0">
                <a:latin typeface="Segoe UI"/>
                <a:cs typeface="Segoe UI"/>
              </a:rPr>
              <a:t>julho</a:t>
            </a:r>
            <a:endParaRPr sz="1050">
              <a:latin typeface="Segoe UI"/>
              <a:cs typeface="Segoe U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615192" y="6668446"/>
            <a:ext cx="3723004" cy="40132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73025">
              <a:lnSpc>
                <a:spcPct val="100000"/>
              </a:lnSpc>
              <a:spcBef>
                <a:spcPts val="310"/>
              </a:spcBef>
              <a:tabLst>
                <a:tab pos="544195" algn="l"/>
                <a:tab pos="1014730" algn="l"/>
                <a:tab pos="1485900" algn="l"/>
                <a:tab pos="1956435" algn="l"/>
                <a:tab pos="2427605" algn="l"/>
                <a:tab pos="2898140" algn="l"/>
                <a:tab pos="3369310" algn="l"/>
              </a:tabLst>
            </a:pPr>
            <a:r>
              <a:rPr sz="1050" spc="20" dirty="0">
                <a:latin typeface="Segoe UI"/>
                <a:cs typeface="Segoe UI"/>
              </a:rPr>
              <a:t>2018	2018	2018	2018	2018	2019	2019	2019</a:t>
            </a:r>
            <a:endParaRPr sz="105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050" spc="20" dirty="0">
                <a:latin typeface="Segoe UI"/>
                <a:cs typeface="Segoe UI"/>
              </a:rPr>
              <a:t>agosto sete… outu… nove… deze… </a:t>
            </a:r>
            <a:r>
              <a:rPr sz="1050" spc="15" dirty="0">
                <a:latin typeface="Segoe UI"/>
                <a:cs typeface="Segoe UI"/>
              </a:rPr>
              <a:t>janeiro fever…</a:t>
            </a:r>
            <a:r>
              <a:rPr sz="1050" spc="-15" dirty="0">
                <a:latin typeface="Segoe UI"/>
                <a:cs typeface="Segoe UI"/>
              </a:rPr>
              <a:t> </a:t>
            </a:r>
            <a:r>
              <a:rPr sz="1050" spc="20" dirty="0">
                <a:latin typeface="Segoe UI"/>
                <a:cs typeface="Segoe UI"/>
              </a:rPr>
              <a:t>março</a:t>
            </a:r>
            <a:endParaRPr sz="1050">
              <a:latin typeface="Segoe UI"/>
              <a:cs typeface="Segoe U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9443082" y="6668446"/>
            <a:ext cx="323850" cy="40132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1050" spc="20" dirty="0">
                <a:latin typeface="Segoe UI"/>
                <a:cs typeface="Segoe UI"/>
              </a:rPr>
              <a:t>2019</a:t>
            </a:r>
            <a:endParaRPr sz="1050">
              <a:latin typeface="Segoe UI"/>
              <a:cs typeface="Segoe UI"/>
            </a:endParaRPr>
          </a:p>
          <a:p>
            <a:pPr marL="27940">
              <a:lnSpc>
                <a:spcPct val="100000"/>
              </a:lnSpc>
              <a:spcBef>
                <a:spcPts val="220"/>
              </a:spcBef>
            </a:pPr>
            <a:r>
              <a:rPr sz="1050" spc="15" dirty="0">
                <a:latin typeface="Segoe UI"/>
                <a:cs typeface="Segoe UI"/>
              </a:rPr>
              <a:t>abril</a:t>
            </a:r>
            <a:endParaRPr sz="1050">
              <a:latin typeface="Segoe UI"/>
              <a:cs typeface="Segoe U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9911081" y="6668446"/>
            <a:ext cx="330200" cy="40132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310"/>
              </a:spcBef>
            </a:pPr>
            <a:r>
              <a:rPr sz="1050" spc="20" dirty="0">
                <a:latin typeface="Segoe UI"/>
                <a:cs typeface="Segoe UI"/>
              </a:rPr>
              <a:t>2019</a:t>
            </a:r>
            <a:endParaRPr sz="105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050" spc="20" dirty="0">
                <a:latin typeface="Segoe UI"/>
                <a:cs typeface="Segoe UI"/>
              </a:rPr>
              <a:t>maio</a:t>
            </a:r>
            <a:endParaRPr sz="1050">
              <a:latin typeface="Segoe UI"/>
              <a:cs typeface="Segoe U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411266" y="6577476"/>
            <a:ext cx="373380" cy="0"/>
          </a:xfrm>
          <a:custGeom>
            <a:avLst/>
            <a:gdLst/>
            <a:ahLst/>
            <a:cxnLst/>
            <a:rect l="l" t="t" r="r" b="b"/>
            <a:pathLst>
              <a:path w="373380">
                <a:moveTo>
                  <a:pt x="0" y="0"/>
                </a:moveTo>
                <a:lnTo>
                  <a:pt x="372918" y="0"/>
                </a:lnTo>
              </a:path>
            </a:pathLst>
          </a:custGeom>
          <a:ln w="13552">
            <a:solidFill>
              <a:srgbClr val="01B8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882171" y="6568197"/>
            <a:ext cx="373380" cy="0"/>
          </a:xfrm>
          <a:custGeom>
            <a:avLst/>
            <a:gdLst/>
            <a:ahLst/>
            <a:cxnLst/>
            <a:rect l="l" t="t" r="r" b="b"/>
            <a:pathLst>
              <a:path w="373380">
                <a:moveTo>
                  <a:pt x="0" y="0"/>
                </a:moveTo>
                <a:lnTo>
                  <a:pt x="372918" y="0"/>
                </a:lnTo>
              </a:path>
            </a:pathLst>
          </a:custGeom>
          <a:ln w="32109">
            <a:solidFill>
              <a:srgbClr val="01B8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353075" y="6563297"/>
            <a:ext cx="373380" cy="0"/>
          </a:xfrm>
          <a:custGeom>
            <a:avLst/>
            <a:gdLst/>
            <a:ahLst/>
            <a:cxnLst/>
            <a:rect l="l" t="t" r="r" b="b"/>
            <a:pathLst>
              <a:path w="373380">
                <a:moveTo>
                  <a:pt x="0" y="0"/>
                </a:moveTo>
                <a:lnTo>
                  <a:pt x="372918" y="0"/>
                </a:lnTo>
              </a:path>
            </a:pathLst>
          </a:custGeom>
          <a:ln w="41909">
            <a:solidFill>
              <a:srgbClr val="01B8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823980" y="6563610"/>
            <a:ext cx="373380" cy="0"/>
          </a:xfrm>
          <a:custGeom>
            <a:avLst/>
            <a:gdLst/>
            <a:ahLst/>
            <a:cxnLst/>
            <a:rect l="l" t="t" r="r" b="b"/>
            <a:pathLst>
              <a:path w="373380">
                <a:moveTo>
                  <a:pt x="0" y="0"/>
                </a:moveTo>
                <a:lnTo>
                  <a:pt x="372918" y="0"/>
                </a:lnTo>
              </a:path>
            </a:pathLst>
          </a:custGeom>
          <a:ln w="41283">
            <a:solidFill>
              <a:srgbClr val="01B8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94884" y="6554123"/>
            <a:ext cx="373380" cy="0"/>
          </a:xfrm>
          <a:custGeom>
            <a:avLst/>
            <a:gdLst/>
            <a:ahLst/>
            <a:cxnLst/>
            <a:rect l="l" t="t" r="r" b="b"/>
            <a:pathLst>
              <a:path w="373379">
                <a:moveTo>
                  <a:pt x="0" y="0"/>
                </a:moveTo>
                <a:lnTo>
                  <a:pt x="372918" y="0"/>
                </a:lnTo>
              </a:path>
            </a:pathLst>
          </a:custGeom>
          <a:ln w="60257">
            <a:solidFill>
              <a:srgbClr val="01B8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765789" y="6465613"/>
            <a:ext cx="373380" cy="118745"/>
          </a:xfrm>
          <a:custGeom>
            <a:avLst/>
            <a:gdLst/>
            <a:ahLst/>
            <a:cxnLst/>
            <a:rect l="l" t="t" r="r" b="b"/>
            <a:pathLst>
              <a:path w="373379" h="118745">
                <a:moveTo>
                  <a:pt x="0" y="0"/>
                </a:moveTo>
                <a:lnTo>
                  <a:pt x="372918" y="0"/>
                </a:lnTo>
                <a:lnTo>
                  <a:pt x="372918" y="118637"/>
                </a:lnTo>
                <a:lnTo>
                  <a:pt x="0" y="118637"/>
                </a:lnTo>
                <a:lnTo>
                  <a:pt x="0" y="0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236693" y="6452270"/>
            <a:ext cx="373380" cy="132080"/>
          </a:xfrm>
          <a:custGeom>
            <a:avLst/>
            <a:gdLst/>
            <a:ahLst/>
            <a:cxnLst/>
            <a:rect l="l" t="t" r="r" b="b"/>
            <a:pathLst>
              <a:path w="373379" h="132079">
                <a:moveTo>
                  <a:pt x="0" y="0"/>
                </a:moveTo>
                <a:lnTo>
                  <a:pt x="372918" y="0"/>
                </a:lnTo>
                <a:lnTo>
                  <a:pt x="372918" y="131982"/>
                </a:lnTo>
                <a:lnTo>
                  <a:pt x="0" y="131982"/>
                </a:lnTo>
                <a:lnTo>
                  <a:pt x="0" y="0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707597" y="6446640"/>
            <a:ext cx="373380" cy="137795"/>
          </a:xfrm>
          <a:custGeom>
            <a:avLst/>
            <a:gdLst/>
            <a:ahLst/>
            <a:cxnLst/>
            <a:rect l="l" t="t" r="r" b="b"/>
            <a:pathLst>
              <a:path w="373379" h="137795">
                <a:moveTo>
                  <a:pt x="0" y="0"/>
                </a:moveTo>
                <a:lnTo>
                  <a:pt x="372918" y="0"/>
                </a:lnTo>
                <a:lnTo>
                  <a:pt x="372918" y="137611"/>
                </a:lnTo>
                <a:lnTo>
                  <a:pt x="0" y="137611"/>
                </a:lnTo>
                <a:lnTo>
                  <a:pt x="0" y="0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78502" y="6449767"/>
            <a:ext cx="373380" cy="134620"/>
          </a:xfrm>
          <a:custGeom>
            <a:avLst/>
            <a:gdLst/>
            <a:ahLst/>
            <a:cxnLst/>
            <a:rect l="l" t="t" r="r" b="b"/>
            <a:pathLst>
              <a:path w="373379" h="134620">
                <a:moveTo>
                  <a:pt x="0" y="0"/>
                </a:moveTo>
                <a:lnTo>
                  <a:pt x="372918" y="0"/>
                </a:lnTo>
                <a:lnTo>
                  <a:pt x="372918" y="134484"/>
                </a:lnTo>
                <a:lnTo>
                  <a:pt x="0" y="134484"/>
                </a:lnTo>
                <a:lnTo>
                  <a:pt x="0" y="0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649407" y="6320288"/>
            <a:ext cx="373380" cy="264160"/>
          </a:xfrm>
          <a:custGeom>
            <a:avLst/>
            <a:gdLst/>
            <a:ahLst/>
            <a:cxnLst/>
            <a:rect l="l" t="t" r="r" b="b"/>
            <a:pathLst>
              <a:path w="373379" h="264159">
                <a:moveTo>
                  <a:pt x="0" y="0"/>
                </a:moveTo>
                <a:lnTo>
                  <a:pt x="372918" y="0"/>
                </a:lnTo>
                <a:lnTo>
                  <a:pt x="372918" y="263964"/>
                </a:lnTo>
                <a:lnTo>
                  <a:pt x="0" y="263964"/>
                </a:lnTo>
                <a:lnTo>
                  <a:pt x="0" y="0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120311" y="5957702"/>
            <a:ext cx="373380" cy="626745"/>
          </a:xfrm>
          <a:custGeom>
            <a:avLst/>
            <a:gdLst/>
            <a:ahLst/>
            <a:cxnLst/>
            <a:rect l="l" t="t" r="r" b="b"/>
            <a:pathLst>
              <a:path w="373379" h="626745">
                <a:moveTo>
                  <a:pt x="0" y="0"/>
                </a:moveTo>
                <a:lnTo>
                  <a:pt x="372918" y="0"/>
                </a:lnTo>
                <a:lnTo>
                  <a:pt x="372918" y="626549"/>
                </a:lnTo>
                <a:lnTo>
                  <a:pt x="0" y="626549"/>
                </a:lnTo>
                <a:lnTo>
                  <a:pt x="0" y="0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591216" y="2832878"/>
            <a:ext cx="373380" cy="3751579"/>
          </a:xfrm>
          <a:custGeom>
            <a:avLst/>
            <a:gdLst/>
            <a:ahLst/>
            <a:cxnLst/>
            <a:rect l="l" t="t" r="r" b="b"/>
            <a:pathLst>
              <a:path w="373379" h="3751579">
                <a:moveTo>
                  <a:pt x="0" y="0"/>
                </a:moveTo>
                <a:lnTo>
                  <a:pt x="372918" y="0"/>
                </a:lnTo>
                <a:lnTo>
                  <a:pt x="372918" y="3751374"/>
                </a:lnTo>
                <a:lnTo>
                  <a:pt x="0" y="3751374"/>
                </a:lnTo>
                <a:lnTo>
                  <a:pt x="0" y="0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062120" y="2619371"/>
            <a:ext cx="373380" cy="3964940"/>
          </a:xfrm>
          <a:custGeom>
            <a:avLst/>
            <a:gdLst/>
            <a:ahLst/>
            <a:cxnLst/>
            <a:rect l="l" t="t" r="r" b="b"/>
            <a:pathLst>
              <a:path w="373379" h="3964940">
                <a:moveTo>
                  <a:pt x="0" y="0"/>
                </a:moveTo>
                <a:lnTo>
                  <a:pt x="372918" y="0"/>
                </a:lnTo>
                <a:lnTo>
                  <a:pt x="372918" y="3964880"/>
                </a:lnTo>
                <a:lnTo>
                  <a:pt x="0" y="3964880"/>
                </a:lnTo>
                <a:lnTo>
                  <a:pt x="0" y="0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533025" y="6482294"/>
            <a:ext cx="373380" cy="102235"/>
          </a:xfrm>
          <a:custGeom>
            <a:avLst/>
            <a:gdLst/>
            <a:ahLst/>
            <a:cxnLst/>
            <a:rect l="l" t="t" r="r" b="b"/>
            <a:pathLst>
              <a:path w="373379" h="102234">
                <a:moveTo>
                  <a:pt x="0" y="0"/>
                </a:moveTo>
                <a:lnTo>
                  <a:pt x="372918" y="0"/>
                </a:lnTo>
                <a:lnTo>
                  <a:pt x="372918" y="101957"/>
                </a:lnTo>
                <a:lnTo>
                  <a:pt x="0" y="101957"/>
                </a:lnTo>
                <a:lnTo>
                  <a:pt x="0" y="0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003930" y="6552664"/>
            <a:ext cx="373380" cy="0"/>
          </a:xfrm>
          <a:custGeom>
            <a:avLst/>
            <a:gdLst/>
            <a:ahLst/>
            <a:cxnLst/>
            <a:rect l="l" t="t" r="r" b="b"/>
            <a:pathLst>
              <a:path w="373379">
                <a:moveTo>
                  <a:pt x="0" y="0"/>
                </a:moveTo>
                <a:lnTo>
                  <a:pt x="372918" y="0"/>
                </a:lnTo>
              </a:path>
            </a:pathLst>
          </a:custGeom>
          <a:ln w="63176">
            <a:solidFill>
              <a:srgbClr val="01B8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474834" y="6550683"/>
            <a:ext cx="373380" cy="0"/>
          </a:xfrm>
          <a:custGeom>
            <a:avLst/>
            <a:gdLst/>
            <a:ahLst/>
            <a:cxnLst/>
            <a:rect l="l" t="t" r="r" b="b"/>
            <a:pathLst>
              <a:path w="373379">
                <a:moveTo>
                  <a:pt x="0" y="0"/>
                </a:moveTo>
                <a:lnTo>
                  <a:pt x="372918" y="0"/>
                </a:lnTo>
              </a:path>
            </a:pathLst>
          </a:custGeom>
          <a:ln w="67137">
            <a:solidFill>
              <a:srgbClr val="01B8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945738" y="6479792"/>
            <a:ext cx="373380" cy="104775"/>
          </a:xfrm>
          <a:custGeom>
            <a:avLst/>
            <a:gdLst/>
            <a:ahLst/>
            <a:cxnLst/>
            <a:rect l="l" t="t" r="r" b="b"/>
            <a:pathLst>
              <a:path w="373379" h="104775">
                <a:moveTo>
                  <a:pt x="0" y="0"/>
                </a:moveTo>
                <a:lnTo>
                  <a:pt x="372918" y="0"/>
                </a:lnTo>
                <a:lnTo>
                  <a:pt x="372918" y="104459"/>
                </a:lnTo>
                <a:lnTo>
                  <a:pt x="0" y="104459"/>
                </a:lnTo>
                <a:lnTo>
                  <a:pt x="0" y="0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9416643" y="6465613"/>
            <a:ext cx="373380" cy="118745"/>
          </a:xfrm>
          <a:custGeom>
            <a:avLst/>
            <a:gdLst/>
            <a:ahLst/>
            <a:cxnLst/>
            <a:rect l="l" t="t" r="r" b="b"/>
            <a:pathLst>
              <a:path w="373379" h="118745">
                <a:moveTo>
                  <a:pt x="0" y="0"/>
                </a:moveTo>
                <a:lnTo>
                  <a:pt x="372918" y="0"/>
                </a:lnTo>
                <a:lnTo>
                  <a:pt x="372918" y="118637"/>
                </a:lnTo>
                <a:lnTo>
                  <a:pt x="0" y="118637"/>
                </a:lnTo>
                <a:lnTo>
                  <a:pt x="0" y="0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9887547" y="6567050"/>
            <a:ext cx="373380" cy="0"/>
          </a:xfrm>
          <a:custGeom>
            <a:avLst/>
            <a:gdLst/>
            <a:ahLst/>
            <a:cxnLst/>
            <a:rect l="l" t="t" r="r" b="b"/>
            <a:pathLst>
              <a:path w="373379">
                <a:moveTo>
                  <a:pt x="0" y="0"/>
                </a:moveTo>
                <a:lnTo>
                  <a:pt x="372918" y="0"/>
                </a:lnTo>
              </a:path>
            </a:pathLst>
          </a:custGeom>
          <a:ln w="34403">
            <a:solidFill>
              <a:srgbClr val="01B8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599628" y="2660905"/>
            <a:ext cx="8476615" cy="3917950"/>
          </a:xfrm>
          <a:custGeom>
            <a:avLst/>
            <a:gdLst/>
            <a:ahLst/>
            <a:cxnLst/>
            <a:rect l="l" t="t" r="r" b="b"/>
            <a:pathLst>
              <a:path w="8476615" h="3917950">
                <a:moveTo>
                  <a:pt x="0" y="3917925"/>
                </a:moveTo>
                <a:lnTo>
                  <a:pt x="470904" y="3905081"/>
                </a:lnTo>
                <a:lnTo>
                  <a:pt x="941809" y="3888318"/>
                </a:lnTo>
                <a:lnTo>
                  <a:pt x="1412713" y="3871804"/>
                </a:lnTo>
                <a:lnTo>
                  <a:pt x="1883618" y="3847701"/>
                </a:lnTo>
                <a:lnTo>
                  <a:pt x="2354522" y="3800247"/>
                </a:lnTo>
                <a:lnTo>
                  <a:pt x="2825426" y="3747454"/>
                </a:lnTo>
                <a:lnTo>
                  <a:pt x="3296331" y="3692409"/>
                </a:lnTo>
                <a:lnTo>
                  <a:pt x="3767236" y="3638615"/>
                </a:lnTo>
                <a:lnTo>
                  <a:pt x="4238140" y="3533030"/>
                </a:lnTo>
                <a:lnTo>
                  <a:pt x="4709044" y="3282410"/>
                </a:lnTo>
                <a:lnTo>
                  <a:pt x="5179949" y="1781860"/>
                </a:lnTo>
                <a:lnTo>
                  <a:pt x="5650854" y="195908"/>
                </a:lnTo>
                <a:lnTo>
                  <a:pt x="6121758" y="155125"/>
                </a:lnTo>
                <a:lnTo>
                  <a:pt x="6592662" y="129855"/>
                </a:lnTo>
                <a:lnTo>
                  <a:pt x="7063567" y="103000"/>
                </a:lnTo>
                <a:lnTo>
                  <a:pt x="7534471" y="61216"/>
                </a:lnTo>
                <a:lnTo>
                  <a:pt x="8005376" y="13761"/>
                </a:lnTo>
                <a:lnTo>
                  <a:pt x="8476280" y="0"/>
                </a:lnTo>
              </a:path>
            </a:pathLst>
          </a:custGeom>
          <a:ln w="29661">
            <a:solidFill>
              <a:srgbClr val="3746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409625" y="6329671"/>
            <a:ext cx="380365" cy="189865"/>
          </a:xfrm>
          <a:custGeom>
            <a:avLst/>
            <a:gdLst/>
            <a:ahLst/>
            <a:cxnLst/>
            <a:rect l="l" t="t" r="r" b="b"/>
            <a:pathLst>
              <a:path w="380364" h="189865">
                <a:moveTo>
                  <a:pt x="340460" y="189835"/>
                </a:moveTo>
                <a:lnTo>
                  <a:pt x="39545" y="189835"/>
                </a:lnTo>
                <a:lnTo>
                  <a:pt x="31655" y="189111"/>
                </a:lnTo>
                <a:lnTo>
                  <a:pt x="723" y="158177"/>
                </a:lnTo>
                <a:lnTo>
                  <a:pt x="0" y="150286"/>
                </a:lnTo>
                <a:lnTo>
                  <a:pt x="0" y="39549"/>
                </a:lnTo>
                <a:lnTo>
                  <a:pt x="24364" y="2895"/>
                </a:lnTo>
                <a:lnTo>
                  <a:pt x="39545" y="0"/>
                </a:lnTo>
                <a:lnTo>
                  <a:pt x="340460" y="0"/>
                </a:lnTo>
                <a:lnTo>
                  <a:pt x="377109" y="24366"/>
                </a:lnTo>
                <a:lnTo>
                  <a:pt x="380005" y="39549"/>
                </a:lnTo>
                <a:lnTo>
                  <a:pt x="380005" y="150286"/>
                </a:lnTo>
                <a:lnTo>
                  <a:pt x="355640" y="186939"/>
                </a:lnTo>
                <a:lnTo>
                  <a:pt x="340460" y="189835"/>
                </a:lnTo>
                <a:close/>
              </a:path>
            </a:pathLst>
          </a:custGeom>
          <a:solidFill>
            <a:srgbClr val="FFFFFF">
              <a:alpha val="6980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9774068" y="2411745"/>
            <a:ext cx="603885" cy="189865"/>
          </a:xfrm>
          <a:custGeom>
            <a:avLst/>
            <a:gdLst/>
            <a:ahLst/>
            <a:cxnLst/>
            <a:rect l="l" t="t" r="r" b="b"/>
            <a:pathLst>
              <a:path w="603884" h="189864">
                <a:moveTo>
                  <a:pt x="564137" y="189835"/>
                </a:moveTo>
                <a:lnTo>
                  <a:pt x="39545" y="189835"/>
                </a:lnTo>
                <a:lnTo>
                  <a:pt x="31655" y="189111"/>
                </a:lnTo>
                <a:lnTo>
                  <a:pt x="723" y="158177"/>
                </a:lnTo>
                <a:lnTo>
                  <a:pt x="0" y="150286"/>
                </a:lnTo>
                <a:lnTo>
                  <a:pt x="0" y="39549"/>
                </a:lnTo>
                <a:lnTo>
                  <a:pt x="24364" y="2895"/>
                </a:lnTo>
                <a:lnTo>
                  <a:pt x="39545" y="0"/>
                </a:lnTo>
                <a:lnTo>
                  <a:pt x="564137" y="0"/>
                </a:lnTo>
                <a:lnTo>
                  <a:pt x="600787" y="24366"/>
                </a:lnTo>
                <a:lnTo>
                  <a:pt x="603683" y="39549"/>
                </a:lnTo>
                <a:lnTo>
                  <a:pt x="603683" y="150286"/>
                </a:lnTo>
                <a:lnTo>
                  <a:pt x="579318" y="186939"/>
                </a:lnTo>
                <a:lnTo>
                  <a:pt x="564137" y="189835"/>
                </a:lnTo>
                <a:close/>
              </a:path>
            </a:pathLst>
          </a:custGeom>
          <a:solidFill>
            <a:srgbClr val="FFFFFF">
              <a:alpha val="6980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882417" y="2541601"/>
            <a:ext cx="619760" cy="189865"/>
          </a:xfrm>
          <a:custGeom>
            <a:avLst/>
            <a:gdLst/>
            <a:ahLst/>
            <a:cxnLst/>
            <a:rect l="l" t="t" r="r" b="b"/>
            <a:pathLst>
              <a:path w="619759" h="189864">
                <a:moveTo>
                  <a:pt x="580203" y="189835"/>
                </a:moveTo>
                <a:lnTo>
                  <a:pt x="39545" y="189835"/>
                </a:lnTo>
                <a:lnTo>
                  <a:pt x="31654" y="189111"/>
                </a:lnTo>
                <a:lnTo>
                  <a:pt x="723" y="158177"/>
                </a:lnTo>
                <a:lnTo>
                  <a:pt x="0" y="150286"/>
                </a:lnTo>
                <a:lnTo>
                  <a:pt x="0" y="39549"/>
                </a:lnTo>
                <a:lnTo>
                  <a:pt x="24364" y="2895"/>
                </a:lnTo>
                <a:lnTo>
                  <a:pt x="39545" y="0"/>
                </a:lnTo>
                <a:lnTo>
                  <a:pt x="580203" y="0"/>
                </a:lnTo>
                <a:lnTo>
                  <a:pt x="616852" y="24366"/>
                </a:lnTo>
                <a:lnTo>
                  <a:pt x="619748" y="39549"/>
                </a:lnTo>
                <a:lnTo>
                  <a:pt x="619748" y="150286"/>
                </a:lnTo>
                <a:lnTo>
                  <a:pt x="595383" y="186939"/>
                </a:lnTo>
                <a:lnTo>
                  <a:pt x="580203" y="189835"/>
                </a:lnTo>
                <a:close/>
              </a:path>
            </a:pathLst>
          </a:custGeom>
          <a:solidFill>
            <a:srgbClr val="FFFFFF">
              <a:alpha val="6980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948640" y="2607654"/>
            <a:ext cx="603885" cy="189865"/>
          </a:xfrm>
          <a:custGeom>
            <a:avLst/>
            <a:gdLst/>
            <a:ahLst/>
            <a:cxnLst/>
            <a:rect l="l" t="t" r="r" b="b"/>
            <a:pathLst>
              <a:path w="603884" h="189864">
                <a:moveTo>
                  <a:pt x="564137" y="189835"/>
                </a:moveTo>
                <a:lnTo>
                  <a:pt x="39545" y="189835"/>
                </a:lnTo>
                <a:lnTo>
                  <a:pt x="31655" y="189111"/>
                </a:lnTo>
                <a:lnTo>
                  <a:pt x="723" y="158177"/>
                </a:lnTo>
                <a:lnTo>
                  <a:pt x="0" y="150286"/>
                </a:lnTo>
                <a:lnTo>
                  <a:pt x="0" y="39549"/>
                </a:lnTo>
                <a:lnTo>
                  <a:pt x="24364" y="2895"/>
                </a:lnTo>
                <a:lnTo>
                  <a:pt x="39545" y="0"/>
                </a:lnTo>
                <a:lnTo>
                  <a:pt x="564137" y="0"/>
                </a:lnTo>
                <a:lnTo>
                  <a:pt x="600787" y="24366"/>
                </a:lnTo>
                <a:lnTo>
                  <a:pt x="603683" y="39549"/>
                </a:lnTo>
                <a:lnTo>
                  <a:pt x="603683" y="150286"/>
                </a:lnTo>
                <a:lnTo>
                  <a:pt x="579318" y="186939"/>
                </a:lnTo>
                <a:lnTo>
                  <a:pt x="564137" y="189835"/>
                </a:lnTo>
                <a:close/>
              </a:path>
            </a:pathLst>
          </a:custGeom>
          <a:solidFill>
            <a:srgbClr val="FFFFFF">
              <a:alpha val="6980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832259" y="2472962"/>
            <a:ext cx="603885" cy="189865"/>
          </a:xfrm>
          <a:custGeom>
            <a:avLst/>
            <a:gdLst/>
            <a:ahLst/>
            <a:cxnLst/>
            <a:rect l="l" t="t" r="r" b="b"/>
            <a:pathLst>
              <a:path w="603884" h="189864">
                <a:moveTo>
                  <a:pt x="564137" y="189835"/>
                </a:moveTo>
                <a:lnTo>
                  <a:pt x="39545" y="189835"/>
                </a:lnTo>
                <a:lnTo>
                  <a:pt x="31654" y="189111"/>
                </a:lnTo>
                <a:lnTo>
                  <a:pt x="723" y="158177"/>
                </a:lnTo>
                <a:lnTo>
                  <a:pt x="0" y="150286"/>
                </a:lnTo>
                <a:lnTo>
                  <a:pt x="0" y="39549"/>
                </a:lnTo>
                <a:lnTo>
                  <a:pt x="24364" y="2895"/>
                </a:lnTo>
                <a:lnTo>
                  <a:pt x="39545" y="0"/>
                </a:lnTo>
                <a:lnTo>
                  <a:pt x="564137" y="0"/>
                </a:lnTo>
                <a:lnTo>
                  <a:pt x="600787" y="24366"/>
                </a:lnTo>
                <a:lnTo>
                  <a:pt x="603683" y="39549"/>
                </a:lnTo>
                <a:lnTo>
                  <a:pt x="603683" y="150286"/>
                </a:lnTo>
                <a:lnTo>
                  <a:pt x="579318" y="186939"/>
                </a:lnTo>
                <a:lnTo>
                  <a:pt x="564137" y="189835"/>
                </a:lnTo>
                <a:close/>
              </a:path>
            </a:pathLst>
          </a:custGeom>
          <a:solidFill>
            <a:srgbClr val="FFFFFF">
              <a:alpha val="6980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473720" y="4193606"/>
            <a:ext cx="612140" cy="189865"/>
          </a:xfrm>
          <a:custGeom>
            <a:avLst/>
            <a:gdLst/>
            <a:ahLst/>
            <a:cxnLst/>
            <a:rect l="l" t="t" r="r" b="b"/>
            <a:pathLst>
              <a:path w="612140" h="189864">
                <a:moveTo>
                  <a:pt x="572170" y="189835"/>
                </a:moveTo>
                <a:lnTo>
                  <a:pt x="39545" y="189835"/>
                </a:lnTo>
                <a:lnTo>
                  <a:pt x="31654" y="189111"/>
                </a:lnTo>
                <a:lnTo>
                  <a:pt x="723" y="158177"/>
                </a:lnTo>
                <a:lnTo>
                  <a:pt x="0" y="150286"/>
                </a:lnTo>
                <a:lnTo>
                  <a:pt x="0" y="39549"/>
                </a:lnTo>
                <a:lnTo>
                  <a:pt x="24364" y="2895"/>
                </a:lnTo>
                <a:lnTo>
                  <a:pt x="39545" y="0"/>
                </a:lnTo>
                <a:lnTo>
                  <a:pt x="572170" y="0"/>
                </a:lnTo>
                <a:lnTo>
                  <a:pt x="608819" y="24366"/>
                </a:lnTo>
                <a:lnTo>
                  <a:pt x="611715" y="39549"/>
                </a:lnTo>
                <a:lnTo>
                  <a:pt x="611715" y="150286"/>
                </a:lnTo>
                <a:lnTo>
                  <a:pt x="587350" y="186939"/>
                </a:lnTo>
                <a:lnTo>
                  <a:pt x="572170" y="189835"/>
                </a:lnTo>
                <a:close/>
              </a:path>
            </a:pathLst>
          </a:custGeom>
          <a:solidFill>
            <a:srgbClr val="FFFFFF">
              <a:alpha val="6980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415529" y="2875354"/>
            <a:ext cx="612140" cy="189865"/>
          </a:xfrm>
          <a:custGeom>
            <a:avLst/>
            <a:gdLst/>
            <a:ahLst/>
            <a:cxnLst/>
            <a:rect l="l" t="t" r="r" b="b"/>
            <a:pathLst>
              <a:path w="612140" h="189864">
                <a:moveTo>
                  <a:pt x="572170" y="189835"/>
                </a:moveTo>
                <a:lnTo>
                  <a:pt x="39545" y="189835"/>
                </a:lnTo>
                <a:lnTo>
                  <a:pt x="31654" y="189111"/>
                </a:lnTo>
                <a:lnTo>
                  <a:pt x="723" y="158177"/>
                </a:lnTo>
                <a:lnTo>
                  <a:pt x="0" y="150286"/>
                </a:lnTo>
                <a:lnTo>
                  <a:pt x="0" y="39549"/>
                </a:lnTo>
                <a:lnTo>
                  <a:pt x="24364" y="2895"/>
                </a:lnTo>
                <a:lnTo>
                  <a:pt x="39545" y="0"/>
                </a:lnTo>
                <a:lnTo>
                  <a:pt x="572170" y="0"/>
                </a:lnTo>
                <a:lnTo>
                  <a:pt x="608820" y="24366"/>
                </a:lnTo>
                <a:lnTo>
                  <a:pt x="611715" y="39549"/>
                </a:lnTo>
                <a:lnTo>
                  <a:pt x="611715" y="150286"/>
                </a:lnTo>
                <a:lnTo>
                  <a:pt x="587351" y="186939"/>
                </a:lnTo>
                <a:lnTo>
                  <a:pt x="572170" y="189835"/>
                </a:lnTo>
                <a:close/>
              </a:path>
            </a:pathLst>
          </a:custGeom>
          <a:solidFill>
            <a:srgbClr val="FFFFFF">
              <a:alpha val="6980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1505675" y="6309061"/>
            <a:ext cx="187960" cy="215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50" spc="5" dirty="0">
                <a:latin typeface="Calibri"/>
                <a:cs typeface="Calibri"/>
              </a:rPr>
              <a:t>65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9870116" y="2391135"/>
            <a:ext cx="412115" cy="215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50" spc="-30" dirty="0">
                <a:latin typeface="Calibri"/>
                <a:cs typeface="Calibri"/>
              </a:rPr>
              <a:t>47042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670595" y="5924166"/>
            <a:ext cx="334645" cy="215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50" spc="-30" dirty="0">
                <a:latin typeface="Calibri"/>
                <a:cs typeface="Calibri"/>
              </a:rPr>
              <a:t>4680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786976" y="6191382"/>
            <a:ext cx="334645" cy="215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50" spc="-30" dirty="0">
                <a:latin typeface="Calibri"/>
                <a:cs typeface="Calibri"/>
              </a:rPr>
              <a:t>1476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7978465" y="2520991"/>
            <a:ext cx="427990" cy="215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50" spc="-5" dirty="0">
                <a:latin typeface="Calibri"/>
                <a:cs typeface="Calibri"/>
              </a:rPr>
              <a:t>45485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2883786" y="6262940"/>
            <a:ext cx="257175" cy="215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50" spc="-30" dirty="0">
                <a:latin typeface="Calibri"/>
                <a:cs typeface="Calibri"/>
              </a:rPr>
              <a:t>618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057390" y="2587044"/>
            <a:ext cx="399415" cy="215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250" spc="-30" dirty="0">
                <a:latin typeface="Calibri"/>
                <a:cs typeface="Calibri"/>
              </a:rPr>
              <a:t>44693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728786" y="6083545"/>
            <a:ext cx="334645" cy="215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50" spc="-30" dirty="0">
                <a:latin typeface="Calibri"/>
                <a:cs typeface="Calibri"/>
              </a:rPr>
              <a:t>2769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8928307" y="2452352"/>
            <a:ext cx="412115" cy="215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50" spc="-30" dirty="0">
                <a:latin typeface="Calibri"/>
                <a:cs typeface="Calibri"/>
              </a:rPr>
              <a:t>46308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2412882" y="6279454"/>
            <a:ext cx="257175" cy="215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50" spc="-30" dirty="0">
                <a:latin typeface="Calibri"/>
                <a:cs typeface="Calibri"/>
              </a:rPr>
              <a:t>420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6582470" y="4172996"/>
            <a:ext cx="407034" cy="215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250" spc="-15" dirty="0">
                <a:latin typeface="Calibri"/>
                <a:cs typeface="Calibri"/>
              </a:rPr>
              <a:t>25677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3354690" y="6238837"/>
            <a:ext cx="257175" cy="215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50" spc="-30" dirty="0">
                <a:latin typeface="Calibri"/>
                <a:cs typeface="Calibri"/>
              </a:rPr>
              <a:t>907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7511579" y="2854744"/>
            <a:ext cx="419734" cy="215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50" spc="-15" dirty="0">
                <a:latin typeface="Calibri"/>
                <a:cs typeface="Calibri"/>
              </a:rPr>
              <a:t>45182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257881" y="6138590"/>
            <a:ext cx="334645" cy="215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50" spc="-30" dirty="0">
                <a:latin typeface="Calibri"/>
                <a:cs typeface="Calibri"/>
              </a:rPr>
              <a:t>2109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5199691" y="6029751"/>
            <a:ext cx="334645" cy="215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50" spc="-30" dirty="0">
                <a:latin typeface="Calibri"/>
                <a:cs typeface="Calibri"/>
              </a:rPr>
              <a:t>3414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8453387" y="2802619"/>
            <a:ext cx="419734" cy="215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50" spc="-15" dirty="0">
                <a:latin typeface="Calibri"/>
                <a:cs typeface="Calibri"/>
              </a:rPr>
              <a:t>45807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9399212" y="2713380"/>
            <a:ext cx="412115" cy="215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50" spc="-30" dirty="0">
                <a:latin typeface="Calibri"/>
                <a:cs typeface="Calibri"/>
              </a:rPr>
              <a:t>46877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1941977" y="6296217"/>
            <a:ext cx="257175" cy="215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50" spc="-30" dirty="0">
                <a:latin typeface="Calibri"/>
                <a:cs typeface="Calibri"/>
              </a:rPr>
              <a:t>219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6137483" y="5673546"/>
            <a:ext cx="342900" cy="215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50" spc="-10" dirty="0">
                <a:latin typeface="Calibri"/>
                <a:cs typeface="Calibri"/>
              </a:rPr>
              <a:t>7685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12791230" y="7186455"/>
            <a:ext cx="0" cy="198120"/>
          </a:xfrm>
          <a:custGeom>
            <a:avLst/>
            <a:gdLst/>
            <a:ahLst/>
            <a:cxnLst/>
            <a:rect l="l" t="t" r="r" b="b"/>
            <a:pathLst>
              <a:path h="198120">
                <a:moveTo>
                  <a:pt x="0" y="0"/>
                </a:moveTo>
                <a:lnTo>
                  <a:pt x="0" y="197643"/>
                </a:lnTo>
              </a:path>
            </a:pathLst>
          </a:custGeom>
          <a:ln w="79057">
            <a:solidFill>
              <a:srgbClr val="C7C7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8272253" y="7183637"/>
            <a:ext cx="404876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14" dirty="0">
                <a:solidFill>
                  <a:srgbClr val="333333"/>
                </a:solidFill>
                <a:latin typeface="Segoe UI"/>
                <a:cs typeface="Segoe UI"/>
              </a:rPr>
              <a:t>*maio/2019 </a:t>
            </a:r>
            <a:r>
              <a:rPr sz="1400" b="1" spc="-80" dirty="0">
                <a:solidFill>
                  <a:srgbClr val="333333"/>
                </a:solidFill>
                <a:latin typeface="Segoe UI"/>
                <a:cs typeface="Segoe UI"/>
              </a:rPr>
              <a:t>corresponde </a:t>
            </a:r>
            <a:r>
              <a:rPr sz="1400" b="1" spc="-70" dirty="0">
                <a:solidFill>
                  <a:srgbClr val="333333"/>
                </a:solidFill>
                <a:latin typeface="Segoe UI"/>
                <a:cs typeface="Segoe UI"/>
              </a:rPr>
              <a:t>aos </a:t>
            </a:r>
            <a:r>
              <a:rPr sz="1400" b="1" spc="-200" dirty="0">
                <a:solidFill>
                  <a:srgbClr val="333333"/>
                </a:solidFill>
                <a:latin typeface="Segoe UI"/>
                <a:cs typeface="Segoe UI"/>
              </a:rPr>
              <a:t>15 </a:t>
            </a:r>
            <a:r>
              <a:rPr sz="1400" b="1" spc="-95" dirty="0">
                <a:solidFill>
                  <a:srgbClr val="333333"/>
                </a:solidFill>
                <a:latin typeface="Segoe UI"/>
                <a:cs typeface="Segoe UI"/>
              </a:rPr>
              <a:t>primeiros </a:t>
            </a:r>
            <a:r>
              <a:rPr sz="1400" b="1" spc="-85" dirty="0">
                <a:solidFill>
                  <a:srgbClr val="333333"/>
                </a:solidFill>
                <a:latin typeface="Segoe UI"/>
                <a:cs typeface="Segoe UI"/>
              </a:rPr>
              <a:t>dias </a:t>
            </a:r>
            <a:r>
              <a:rPr sz="1400" b="1" spc="-80" dirty="0">
                <a:solidFill>
                  <a:srgbClr val="333333"/>
                </a:solidFill>
                <a:latin typeface="Segoe UI"/>
                <a:cs typeface="Segoe UI"/>
              </a:rPr>
              <a:t>do</a:t>
            </a:r>
            <a:r>
              <a:rPr sz="1400" b="1" spc="-135" dirty="0">
                <a:solidFill>
                  <a:srgbClr val="333333"/>
                </a:solidFill>
                <a:latin typeface="Segoe UI"/>
                <a:cs typeface="Segoe UI"/>
              </a:rPr>
              <a:t> </a:t>
            </a:r>
            <a:r>
              <a:rPr sz="1400" b="1" spc="-85" dirty="0">
                <a:solidFill>
                  <a:srgbClr val="333333"/>
                </a:solidFill>
                <a:latin typeface="Segoe UI"/>
                <a:cs typeface="Segoe UI"/>
              </a:rPr>
              <a:t>mês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9426006" y="342199"/>
            <a:ext cx="2415540" cy="3416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50" spc="10" dirty="0">
                <a:latin typeface="Segoe UI"/>
                <a:cs typeface="Segoe UI"/>
              </a:rPr>
              <a:t>Cadastros de</a:t>
            </a:r>
            <a:r>
              <a:rPr sz="2050" spc="-60" dirty="0">
                <a:latin typeface="Segoe UI"/>
                <a:cs typeface="Segoe UI"/>
              </a:rPr>
              <a:t> </a:t>
            </a:r>
            <a:r>
              <a:rPr sz="2050" spc="10" dirty="0">
                <a:latin typeface="Segoe UI"/>
                <a:cs typeface="Segoe UI"/>
              </a:rPr>
              <a:t>Acesso</a:t>
            </a:r>
            <a:endParaRPr sz="2050">
              <a:latin typeface="Segoe UI"/>
              <a:cs typeface="Segoe UI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9236236" y="736944"/>
            <a:ext cx="2593340" cy="1282700"/>
          </a:xfrm>
          <a:custGeom>
            <a:avLst/>
            <a:gdLst/>
            <a:ahLst/>
            <a:cxnLst/>
            <a:rect l="l" t="t" r="r" b="b"/>
            <a:pathLst>
              <a:path w="2593340" h="1282700">
                <a:moveTo>
                  <a:pt x="1486605" y="12700"/>
                </a:moveTo>
                <a:lnTo>
                  <a:pt x="1106166" y="12700"/>
                </a:lnTo>
                <a:lnTo>
                  <a:pt x="1137684" y="0"/>
                </a:lnTo>
                <a:lnTo>
                  <a:pt x="1455087" y="0"/>
                </a:lnTo>
                <a:lnTo>
                  <a:pt x="1486605" y="12700"/>
                </a:lnTo>
                <a:close/>
              </a:path>
              <a:path w="2593340" h="1282700">
                <a:moveTo>
                  <a:pt x="1611382" y="38100"/>
                </a:moveTo>
                <a:lnTo>
                  <a:pt x="981389" y="38100"/>
                </a:lnTo>
                <a:lnTo>
                  <a:pt x="1043473" y="12700"/>
                </a:lnTo>
                <a:lnTo>
                  <a:pt x="1549298" y="12700"/>
                </a:lnTo>
                <a:lnTo>
                  <a:pt x="1611382" y="38100"/>
                </a:lnTo>
                <a:close/>
              </a:path>
              <a:path w="2593340" h="1282700">
                <a:moveTo>
                  <a:pt x="1703047" y="63500"/>
                </a:moveTo>
                <a:lnTo>
                  <a:pt x="889724" y="63500"/>
                </a:lnTo>
                <a:lnTo>
                  <a:pt x="950632" y="38100"/>
                </a:lnTo>
                <a:lnTo>
                  <a:pt x="1642139" y="38100"/>
                </a:lnTo>
                <a:lnTo>
                  <a:pt x="1703047" y="63500"/>
                </a:lnTo>
                <a:close/>
              </a:path>
              <a:path w="2593340" h="1282700">
                <a:moveTo>
                  <a:pt x="388915" y="1282700"/>
                </a:moveTo>
                <a:lnTo>
                  <a:pt x="0" y="1282700"/>
                </a:lnTo>
                <a:lnTo>
                  <a:pt x="390" y="1257300"/>
                </a:lnTo>
                <a:lnTo>
                  <a:pt x="1560" y="1219200"/>
                </a:lnTo>
                <a:lnTo>
                  <a:pt x="3511" y="1193800"/>
                </a:lnTo>
                <a:lnTo>
                  <a:pt x="6242" y="1155700"/>
                </a:lnTo>
                <a:lnTo>
                  <a:pt x="9750" y="1130300"/>
                </a:lnTo>
                <a:lnTo>
                  <a:pt x="14030" y="1092200"/>
                </a:lnTo>
                <a:lnTo>
                  <a:pt x="19083" y="1066800"/>
                </a:lnTo>
                <a:lnTo>
                  <a:pt x="24909" y="1041400"/>
                </a:lnTo>
                <a:lnTo>
                  <a:pt x="31501" y="1003300"/>
                </a:lnTo>
                <a:lnTo>
                  <a:pt x="38850" y="977900"/>
                </a:lnTo>
                <a:lnTo>
                  <a:pt x="46957" y="939800"/>
                </a:lnTo>
                <a:lnTo>
                  <a:pt x="55822" y="914400"/>
                </a:lnTo>
                <a:lnTo>
                  <a:pt x="65433" y="876300"/>
                </a:lnTo>
                <a:lnTo>
                  <a:pt x="75780" y="850900"/>
                </a:lnTo>
                <a:lnTo>
                  <a:pt x="86863" y="825500"/>
                </a:lnTo>
                <a:lnTo>
                  <a:pt x="98681" y="787400"/>
                </a:lnTo>
                <a:lnTo>
                  <a:pt x="111220" y="762000"/>
                </a:lnTo>
                <a:lnTo>
                  <a:pt x="124466" y="736600"/>
                </a:lnTo>
                <a:lnTo>
                  <a:pt x="138417" y="711200"/>
                </a:lnTo>
                <a:lnTo>
                  <a:pt x="153075" y="673100"/>
                </a:lnTo>
                <a:lnTo>
                  <a:pt x="184438" y="622300"/>
                </a:lnTo>
                <a:lnTo>
                  <a:pt x="218480" y="571500"/>
                </a:lnTo>
                <a:lnTo>
                  <a:pt x="255118" y="520700"/>
                </a:lnTo>
                <a:lnTo>
                  <a:pt x="294266" y="469900"/>
                </a:lnTo>
                <a:lnTo>
                  <a:pt x="335826" y="419100"/>
                </a:lnTo>
                <a:lnTo>
                  <a:pt x="379702" y="368300"/>
                </a:lnTo>
                <a:lnTo>
                  <a:pt x="402481" y="355600"/>
                </a:lnTo>
                <a:lnTo>
                  <a:pt x="425785" y="330200"/>
                </a:lnTo>
                <a:lnTo>
                  <a:pt x="449614" y="304800"/>
                </a:lnTo>
                <a:lnTo>
                  <a:pt x="473967" y="292100"/>
                </a:lnTo>
                <a:lnTo>
                  <a:pt x="498815" y="266700"/>
                </a:lnTo>
                <a:lnTo>
                  <a:pt x="524129" y="254000"/>
                </a:lnTo>
                <a:lnTo>
                  <a:pt x="549908" y="228600"/>
                </a:lnTo>
                <a:lnTo>
                  <a:pt x="576152" y="215900"/>
                </a:lnTo>
                <a:lnTo>
                  <a:pt x="602830" y="190500"/>
                </a:lnTo>
                <a:lnTo>
                  <a:pt x="629910" y="177800"/>
                </a:lnTo>
                <a:lnTo>
                  <a:pt x="685273" y="152400"/>
                </a:lnTo>
                <a:lnTo>
                  <a:pt x="713524" y="127000"/>
                </a:lnTo>
                <a:lnTo>
                  <a:pt x="742109" y="114300"/>
                </a:lnTo>
                <a:lnTo>
                  <a:pt x="859646" y="63500"/>
                </a:lnTo>
                <a:lnTo>
                  <a:pt x="1733125" y="63500"/>
                </a:lnTo>
                <a:lnTo>
                  <a:pt x="1850662" y="114300"/>
                </a:lnTo>
                <a:lnTo>
                  <a:pt x="1879247" y="127000"/>
                </a:lnTo>
                <a:lnTo>
                  <a:pt x="1907498" y="152400"/>
                </a:lnTo>
                <a:lnTo>
                  <a:pt x="1962862" y="177800"/>
                </a:lnTo>
                <a:lnTo>
                  <a:pt x="1989941" y="190500"/>
                </a:lnTo>
                <a:lnTo>
                  <a:pt x="2016619" y="215900"/>
                </a:lnTo>
                <a:lnTo>
                  <a:pt x="2042863" y="228600"/>
                </a:lnTo>
                <a:lnTo>
                  <a:pt x="2068642" y="254000"/>
                </a:lnTo>
                <a:lnTo>
                  <a:pt x="2093956" y="266700"/>
                </a:lnTo>
                <a:lnTo>
                  <a:pt x="2118804" y="292100"/>
                </a:lnTo>
                <a:lnTo>
                  <a:pt x="2143157" y="304800"/>
                </a:lnTo>
                <a:lnTo>
                  <a:pt x="2166986" y="330200"/>
                </a:lnTo>
                <a:lnTo>
                  <a:pt x="2190290" y="355600"/>
                </a:lnTo>
                <a:lnTo>
                  <a:pt x="2213069" y="368300"/>
                </a:lnTo>
                <a:lnTo>
                  <a:pt x="2224183" y="381000"/>
                </a:lnTo>
                <a:lnTo>
                  <a:pt x="1207438" y="381000"/>
                </a:lnTo>
                <a:lnTo>
                  <a:pt x="1185295" y="393700"/>
                </a:lnTo>
                <a:lnTo>
                  <a:pt x="1119347" y="393700"/>
                </a:lnTo>
                <a:lnTo>
                  <a:pt x="1097551" y="406400"/>
                </a:lnTo>
                <a:lnTo>
                  <a:pt x="1075888" y="406400"/>
                </a:lnTo>
                <a:lnTo>
                  <a:pt x="1054358" y="419100"/>
                </a:lnTo>
                <a:lnTo>
                  <a:pt x="1032961" y="419100"/>
                </a:lnTo>
                <a:lnTo>
                  <a:pt x="1011722" y="431800"/>
                </a:lnTo>
                <a:lnTo>
                  <a:pt x="990668" y="431800"/>
                </a:lnTo>
                <a:lnTo>
                  <a:pt x="949112" y="457200"/>
                </a:lnTo>
                <a:lnTo>
                  <a:pt x="928635" y="457200"/>
                </a:lnTo>
                <a:lnTo>
                  <a:pt x="888383" y="482600"/>
                </a:lnTo>
                <a:lnTo>
                  <a:pt x="868607" y="495300"/>
                </a:lnTo>
                <a:lnTo>
                  <a:pt x="849089" y="495300"/>
                </a:lnTo>
                <a:lnTo>
                  <a:pt x="810897" y="520700"/>
                </a:lnTo>
                <a:lnTo>
                  <a:pt x="773851" y="546100"/>
                </a:lnTo>
                <a:lnTo>
                  <a:pt x="738086" y="571500"/>
                </a:lnTo>
                <a:lnTo>
                  <a:pt x="703645" y="596900"/>
                </a:lnTo>
                <a:lnTo>
                  <a:pt x="686965" y="622300"/>
                </a:lnTo>
                <a:lnTo>
                  <a:pt x="670653" y="635000"/>
                </a:lnTo>
                <a:lnTo>
                  <a:pt x="654707" y="647700"/>
                </a:lnTo>
                <a:lnTo>
                  <a:pt x="639148" y="660400"/>
                </a:lnTo>
                <a:lnTo>
                  <a:pt x="623994" y="685800"/>
                </a:lnTo>
                <a:lnTo>
                  <a:pt x="609245" y="698500"/>
                </a:lnTo>
                <a:lnTo>
                  <a:pt x="594902" y="711200"/>
                </a:lnTo>
                <a:lnTo>
                  <a:pt x="580980" y="736600"/>
                </a:lnTo>
                <a:lnTo>
                  <a:pt x="567498" y="749300"/>
                </a:lnTo>
                <a:lnTo>
                  <a:pt x="554455" y="762000"/>
                </a:lnTo>
                <a:lnTo>
                  <a:pt x="541852" y="787400"/>
                </a:lnTo>
                <a:lnTo>
                  <a:pt x="529702" y="800100"/>
                </a:lnTo>
                <a:lnTo>
                  <a:pt x="518022" y="825500"/>
                </a:lnTo>
                <a:lnTo>
                  <a:pt x="506811" y="838200"/>
                </a:lnTo>
                <a:lnTo>
                  <a:pt x="496068" y="863600"/>
                </a:lnTo>
                <a:lnTo>
                  <a:pt x="485808" y="876300"/>
                </a:lnTo>
                <a:lnTo>
                  <a:pt x="476042" y="901700"/>
                </a:lnTo>
                <a:lnTo>
                  <a:pt x="466770" y="927100"/>
                </a:lnTo>
                <a:lnTo>
                  <a:pt x="457993" y="939800"/>
                </a:lnTo>
                <a:lnTo>
                  <a:pt x="449720" y="965200"/>
                </a:lnTo>
                <a:lnTo>
                  <a:pt x="441962" y="977900"/>
                </a:lnTo>
                <a:lnTo>
                  <a:pt x="434719" y="1003300"/>
                </a:lnTo>
                <a:lnTo>
                  <a:pt x="427991" y="1028700"/>
                </a:lnTo>
                <a:lnTo>
                  <a:pt x="421785" y="1041400"/>
                </a:lnTo>
                <a:lnTo>
                  <a:pt x="416111" y="1066800"/>
                </a:lnTo>
                <a:lnTo>
                  <a:pt x="410966" y="1092200"/>
                </a:lnTo>
                <a:lnTo>
                  <a:pt x="406352" y="1117600"/>
                </a:lnTo>
                <a:lnTo>
                  <a:pt x="402274" y="1130300"/>
                </a:lnTo>
                <a:lnTo>
                  <a:pt x="398737" y="1155700"/>
                </a:lnTo>
                <a:lnTo>
                  <a:pt x="395740" y="1181100"/>
                </a:lnTo>
                <a:lnTo>
                  <a:pt x="393285" y="1193800"/>
                </a:lnTo>
                <a:lnTo>
                  <a:pt x="391373" y="1219200"/>
                </a:lnTo>
                <a:lnTo>
                  <a:pt x="390008" y="1244600"/>
                </a:lnTo>
                <a:lnTo>
                  <a:pt x="389188" y="1270000"/>
                </a:lnTo>
                <a:lnTo>
                  <a:pt x="388915" y="1282700"/>
                </a:lnTo>
                <a:close/>
              </a:path>
              <a:path w="2593340" h="1282700">
                <a:moveTo>
                  <a:pt x="2592772" y="1282700"/>
                </a:moveTo>
                <a:lnTo>
                  <a:pt x="2203856" y="1282700"/>
                </a:lnTo>
                <a:lnTo>
                  <a:pt x="2203583" y="1270000"/>
                </a:lnTo>
                <a:lnTo>
                  <a:pt x="2202763" y="1244600"/>
                </a:lnTo>
                <a:lnTo>
                  <a:pt x="2201398" y="1219200"/>
                </a:lnTo>
                <a:lnTo>
                  <a:pt x="2199486" y="1193800"/>
                </a:lnTo>
                <a:lnTo>
                  <a:pt x="2197031" y="1181100"/>
                </a:lnTo>
                <a:lnTo>
                  <a:pt x="2194034" y="1155700"/>
                </a:lnTo>
                <a:lnTo>
                  <a:pt x="2190497" y="1130300"/>
                </a:lnTo>
                <a:lnTo>
                  <a:pt x="2186419" y="1117600"/>
                </a:lnTo>
                <a:lnTo>
                  <a:pt x="2181805" y="1092200"/>
                </a:lnTo>
                <a:lnTo>
                  <a:pt x="2176661" y="1066800"/>
                </a:lnTo>
                <a:lnTo>
                  <a:pt x="2170986" y="1041400"/>
                </a:lnTo>
                <a:lnTo>
                  <a:pt x="2164780" y="1028700"/>
                </a:lnTo>
                <a:lnTo>
                  <a:pt x="2158052" y="1003300"/>
                </a:lnTo>
                <a:lnTo>
                  <a:pt x="2150809" y="977900"/>
                </a:lnTo>
                <a:lnTo>
                  <a:pt x="2143051" y="965200"/>
                </a:lnTo>
                <a:lnTo>
                  <a:pt x="2134779" y="939800"/>
                </a:lnTo>
                <a:lnTo>
                  <a:pt x="2126001" y="927100"/>
                </a:lnTo>
                <a:lnTo>
                  <a:pt x="2116729" y="901700"/>
                </a:lnTo>
                <a:lnTo>
                  <a:pt x="2106963" y="876300"/>
                </a:lnTo>
                <a:lnTo>
                  <a:pt x="2096703" y="863600"/>
                </a:lnTo>
                <a:lnTo>
                  <a:pt x="2085960" y="838200"/>
                </a:lnTo>
                <a:lnTo>
                  <a:pt x="2074749" y="825500"/>
                </a:lnTo>
                <a:lnTo>
                  <a:pt x="2063069" y="800100"/>
                </a:lnTo>
                <a:lnTo>
                  <a:pt x="2050919" y="787400"/>
                </a:lnTo>
                <a:lnTo>
                  <a:pt x="2038316" y="762000"/>
                </a:lnTo>
                <a:lnTo>
                  <a:pt x="2025273" y="749300"/>
                </a:lnTo>
                <a:lnTo>
                  <a:pt x="2011791" y="736600"/>
                </a:lnTo>
                <a:lnTo>
                  <a:pt x="1997869" y="711200"/>
                </a:lnTo>
                <a:lnTo>
                  <a:pt x="1983526" y="698500"/>
                </a:lnTo>
                <a:lnTo>
                  <a:pt x="1968777" y="685800"/>
                </a:lnTo>
                <a:lnTo>
                  <a:pt x="1953623" y="660400"/>
                </a:lnTo>
                <a:lnTo>
                  <a:pt x="1938064" y="647700"/>
                </a:lnTo>
                <a:lnTo>
                  <a:pt x="1922118" y="635000"/>
                </a:lnTo>
                <a:lnTo>
                  <a:pt x="1905806" y="622300"/>
                </a:lnTo>
                <a:lnTo>
                  <a:pt x="1889126" y="596900"/>
                </a:lnTo>
                <a:lnTo>
                  <a:pt x="1854685" y="571500"/>
                </a:lnTo>
                <a:lnTo>
                  <a:pt x="1818920" y="546100"/>
                </a:lnTo>
                <a:lnTo>
                  <a:pt x="1781874" y="520700"/>
                </a:lnTo>
                <a:lnTo>
                  <a:pt x="1743682" y="495300"/>
                </a:lnTo>
                <a:lnTo>
                  <a:pt x="1724164" y="495300"/>
                </a:lnTo>
                <a:lnTo>
                  <a:pt x="1704389" y="482600"/>
                </a:lnTo>
                <a:lnTo>
                  <a:pt x="1664136" y="457200"/>
                </a:lnTo>
                <a:lnTo>
                  <a:pt x="1643659" y="457200"/>
                </a:lnTo>
                <a:lnTo>
                  <a:pt x="1602103" y="431800"/>
                </a:lnTo>
                <a:lnTo>
                  <a:pt x="1581049" y="431800"/>
                </a:lnTo>
                <a:lnTo>
                  <a:pt x="1559810" y="419100"/>
                </a:lnTo>
                <a:lnTo>
                  <a:pt x="1538413" y="419100"/>
                </a:lnTo>
                <a:lnTo>
                  <a:pt x="1516883" y="406400"/>
                </a:lnTo>
                <a:lnTo>
                  <a:pt x="1495220" y="406400"/>
                </a:lnTo>
                <a:lnTo>
                  <a:pt x="1473424" y="393700"/>
                </a:lnTo>
                <a:lnTo>
                  <a:pt x="1407476" y="393700"/>
                </a:lnTo>
                <a:lnTo>
                  <a:pt x="1385333" y="381000"/>
                </a:lnTo>
                <a:lnTo>
                  <a:pt x="2224183" y="381000"/>
                </a:lnTo>
                <a:lnTo>
                  <a:pt x="2256945" y="419100"/>
                </a:lnTo>
                <a:lnTo>
                  <a:pt x="2298505" y="469900"/>
                </a:lnTo>
                <a:lnTo>
                  <a:pt x="2337653" y="520700"/>
                </a:lnTo>
                <a:lnTo>
                  <a:pt x="2374291" y="571500"/>
                </a:lnTo>
                <a:lnTo>
                  <a:pt x="2408334" y="622300"/>
                </a:lnTo>
                <a:lnTo>
                  <a:pt x="2439696" y="673100"/>
                </a:lnTo>
                <a:lnTo>
                  <a:pt x="2454354" y="711200"/>
                </a:lnTo>
                <a:lnTo>
                  <a:pt x="2468305" y="736600"/>
                </a:lnTo>
                <a:lnTo>
                  <a:pt x="2481551" y="762000"/>
                </a:lnTo>
                <a:lnTo>
                  <a:pt x="2494090" y="787400"/>
                </a:lnTo>
                <a:lnTo>
                  <a:pt x="2505908" y="825500"/>
                </a:lnTo>
                <a:lnTo>
                  <a:pt x="2516991" y="850900"/>
                </a:lnTo>
                <a:lnTo>
                  <a:pt x="2527338" y="876300"/>
                </a:lnTo>
                <a:lnTo>
                  <a:pt x="2536950" y="914400"/>
                </a:lnTo>
                <a:lnTo>
                  <a:pt x="2545814" y="939800"/>
                </a:lnTo>
                <a:lnTo>
                  <a:pt x="2553921" y="977900"/>
                </a:lnTo>
                <a:lnTo>
                  <a:pt x="2561271" y="1003300"/>
                </a:lnTo>
                <a:lnTo>
                  <a:pt x="2567862" y="1041400"/>
                </a:lnTo>
                <a:lnTo>
                  <a:pt x="2573688" y="1066800"/>
                </a:lnTo>
                <a:lnTo>
                  <a:pt x="2578741" y="1092200"/>
                </a:lnTo>
                <a:lnTo>
                  <a:pt x="2583021" y="1130300"/>
                </a:lnTo>
                <a:lnTo>
                  <a:pt x="2586529" y="1155700"/>
                </a:lnTo>
                <a:lnTo>
                  <a:pt x="2589260" y="1193800"/>
                </a:lnTo>
                <a:lnTo>
                  <a:pt x="2591211" y="1219200"/>
                </a:lnTo>
                <a:lnTo>
                  <a:pt x="2592382" y="1257300"/>
                </a:lnTo>
                <a:lnTo>
                  <a:pt x="2592772" y="1282700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9236236" y="736944"/>
            <a:ext cx="2593340" cy="1282700"/>
          </a:xfrm>
          <a:custGeom>
            <a:avLst/>
            <a:gdLst/>
            <a:ahLst/>
            <a:cxnLst/>
            <a:rect l="l" t="t" r="r" b="b"/>
            <a:pathLst>
              <a:path w="2593340" h="1282700">
                <a:moveTo>
                  <a:pt x="1486605" y="12700"/>
                </a:moveTo>
                <a:lnTo>
                  <a:pt x="1106166" y="12700"/>
                </a:lnTo>
                <a:lnTo>
                  <a:pt x="1137684" y="0"/>
                </a:lnTo>
                <a:lnTo>
                  <a:pt x="1455087" y="0"/>
                </a:lnTo>
                <a:lnTo>
                  <a:pt x="1486605" y="12700"/>
                </a:lnTo>
                <a:close/>
              </a:path>
              <a:path w="2593340" h="1282700">
                <a:moveTo>
                  <a:pt x="1611382" y="38100"/>
                </a:moveTo>
                <a:lnTo>
                  <a:pt x="981389" y="38100"/>
                </a:lnTo>
                <a:lnTo>
                  <a:pt x="1043473" y="12700"/>
                </a:lnTo>
                <a:lnTo>
                  <a:pt x="1549298" y="12700"/>
                </a:lnTo>
                <a:lnTo>
                  <a:pt x="1611382" y="38100"/>
                </a:lnTo>
                <a:close/>
              </a:path>
              <a:path w="2593340" h="1282700">
                <a:moveTo>
                  <a:pt x="1703047" y="63500"/>
                </a:moveTo>
                <a:lnTo>
                  <a:pt x="889724" y="63500"/>
                </a:lnTo>
                <a:lnTo>
                  <a:pt x="950632" y="38100"/>
                </a:lnTo>
                <a:lnTo>
                  <a:pt x="1642139" y="38100"/>
                </a:lnTo>
                <a:lnTo>
                  <a:pt x="1703047" y="63500"/>
                </a:lnTo>
                <a:close/>
              </a:path>
              <a:path w="2593340" h="1282700">
                <a:moveTo>
                  <a:pt x="388915" y="1282700"/>
                </a:moveTo>
                <a:lnTo>
                  <a:pt x="0" y="1282700"/>
                </a:lnTo>
                <a:lnTo>
                  <a:pt x="390" y="1257300"/>
                </a:lnTo>
                <a:lnTo>
                  <a:pt x="1560" y="1219200"/>
                </a:lnTo>
                <a:lnTo>
                  <a:pt x="3511" y="1193800"/>
                </a:lnTo>
                <a:lnTo>
                  <a:pt x="6242" y="1155700"/>
                </a:lnTo>
                <a:lnTo>
                  <a:pt x="9750" y="1130300"/>
                </a:lnTo>
                <a:lnTo>
                  <a:pt x="14030" y="1092200"/>
                </a:lnTo>
                <a:lnTo>
                  <a:pt x="19083" y="1066800"/>
                </a:lnTo>
                <a:lnTo>
                  <a:pt x="24909" y="1041400"/>
                </a:lnTo>
                <a:lnTo>
                  <a:pt x="31501" y="1003300"/>
                </a:lnTo>
                <a:lnTo>
                  <a:pt x="38850" y="977900"/>
                </a:lnTo>
                <a:lnTo>
                  <a:pt x="46957" y="939800"/>
                </a:lnTo>
                <a:lnTo>
                  <a:pt x="55822" y="914400"/>
                </a:lnTo>
                <a:lnTo>
                  <a:pt x="65433" y="876300"/>
                </a:lnTo>
                <a:lnTo>
                  <a:pt x="75780" y="850900"/>
                </a:lnTo>
                <a:lnTo>
                  <a:pt x="86863" y="825500"/>
                </a:lnTo>
                <a:lnTo>
                  <a:pt x="98681" y="787400"/>
                </a:lnTo>
                <a:lnTo>
                  <a:pt x="111220" y="762000"/>
                </a:lnTo>
                <a:lnTo>
                  <a:pt x="124466" y="736600"/>
                </a:lnTo>
                <a:lnTo>
                  <a:pt x="138417" y="711200"/>
                </a:lnTo>
                <a:lnTo>
                  <a:pt x="153075" y="673100"/>
                </a:lnTo>
                <a:lnTo>
                  <a:pt x="184438" y="622300"/>
                </a:lnTo>
                <a:lnTo>
                  <a:pt x="218480" y="571500"/>
                </a:lnTo>
                <a:lnTo>
                  <a:pt x="255118" y="520700"/>
                </a:lnTo>
                <a:lnTo>
                  <a:pt x="294266" y="469900"/>
                </a:lnTo>
                <a:lnTo>
                  <a:pt x="335826" y="419100"/>
                </a:lnTo>
                <a:lnTo>
                  <a:pt x="379702" y="368300"/>
                </a:lnTo>
                <a:lnTo>
                  <a:pt x="402481" y="355600"/>
                </a:lnTo>
                <a:lnTo>
                  <a:pt x="425785" y="330200"/>
                </a:lnTo>
                <a:lnTo>
                  <a:pt x="449614" y="304800"/>
                </a:lnTo>
                <a:lnTo>
                  <a:pt x="473967" y="292100"/>
                </a:lnTo>
                <a:lnTo>
                  <a:pt x="498815" y="266700"/>
                </a:lnTo>
                <a:lnTo>
                  <a:pt x="524129" y="254000"/>
                </a:lnTo>
                <a:lnTo>
                  <a:pt x="549908" y="228600"/>
                </a:lnTo>
                <a:lnTo>
                  <a:pt x="576152" y="215900"/>
                </a:lnTo>
                <a:lnTo>
                  <a:pt x="602830" y="190500"/>
                </a:lnTo>
                <a:lnTo>
                  <a:pt x="629910" y="177800"/>
                </a:lnTo>
                <a:lnTo>
                  <a:pt x="685273" y="152400"/>
                </a:lnTo>
                <a:lnTo>
                  <a:pt x="713524" y="127000"/>
                </a:lnTo>
                <a:lnTo>
                  <a:pt x="742109" y="114300"/>
                </a:lnTo>
                <a:lnTo>
                  <a:pt x="859646" y="63500"/>
                </a:lnTo>
                <a:lnTo>
                  <a:pt x="1733125" y="63500"/>
                </a:lnTo>
                <a:lnTo>
                  <a:pt x="1850662" y="114300"/>
                </a:lnTo>
                <a:lnTo>
                  <a:pt x="1879247" y="127000"/>
                </a:lnTo>
                <a:lnTo>
                  <a:pt x="1907498" y="152400"/>
                </a:lnTo>
                <a:lnTo>
                  <a:pt x="1962862" y="177800"/>
                </a:lnTo>
                <a:lnTo>
                  <a:pt x="1989941" y="190500"/>
                </a:lnTo>
                <a:lnTo>
                  <a:pt x="2016619" y="215900"/>
                </a:lnTo>
                <a:lnTo>
                  <a:pt x="2042863" y="228600"/>
                </a:lnTo>
                <a:lnTo>
                  <a:pt x="2068642" y="254000"/>
                </a:lnTo>
                <a:lnTo>
                  <a:pt x="2093956" y="266700"/>
                </a:lnTo>
                <a:lnTo>
                  <a:pt x="2118804" y="292100"/>
                </a:lnTo>
                <a:lnTo>
                  <a:pt x="2143157" y="304800"/>
                </a:lnTo>
                <a:lnTo>
                  <a:pt x="2166986" y="330200"/>
                </a:lnTo>
                <a:lnTo>
                  <a:pt x="2190290" y="355600"/>
                </a:lnTo>
                <a:lnTo>
                  <a:pt x="2213069" y="368300"/>
                </a:lnTo>
                <a:lnTo>
                  <a:pt x="2224183" y="381000"/>
                </a:lnTo>
                <a:lnTo>
                  <a:pt x="1207438" y="381000"/>
                </a:lnTo>
                <a:lnTo>
                  <a:pt x="1185295" y="393700"/>
                </a:lnTo>
                <a:lnTo>
                  <a:pt x="1119347" y="393700"/>
                </a:lnTo>
                <a:lnTo>
                  <a:pt x="1097551" y="406400"/>
                </a:lnTo>
                <a:lnTo>
                  <a:pt x="1075888" y="406400"/>
                </a:lnTo>
                <a:lnTo>
                  <a:pt x="1054358" y="419100"/>
                </a:lnTo>
                <a:lnTo>
                  <a:pt x="1032961" y="419100"/>
                </a:lnTo>
                <a:lnTo>
                  <a:pt x="1011722" y="431800"/>
                </a:lnTo>
                <a:lnTo>
                  <a:pt x="990668" y="431800"/>
                </a:lnTo>
                <a:lnTo>
                  <a:pt x="949112" y="457200"/>
                </a:lnTo>
                <a:lnTo>
                  <a:pt x="928635" y="457200"/>
                </a:lnTo>
                <a:lnTo>
                  <a:pt x="888383" y="482600"/>
                </a:lnTo>
                <a:lnTo>
                  <a:pt x="868607" y="495300"/>
                </a:lnTo>
                <a:lnTo>
                  <a:pt x="849089" y="495300"/>
                </a:lnTo>
                <a:lnTo>
                  <a:pt x="810897" y="520700"/>
                </a:lnTo>
                <a:lnTo>
                  <a:pt x="773851" y="546100"/>
                </a:lnTo>
                <a:lnTo>
                  <a:pt x="738086" y="571500"/>
                </a:lnTo>
                <a:lnTo>
                  <a:pt x="703645" y="596900"/>
                </a:lnTo>
                <a:lnTo>
                  <a:pt x="686965" y="622300"/>
                </a:lnTo>
                <a:lnTo>
                  <a:pt x="670653" y="635000"/>
                </a:lnTo>
                <a:lnTo>
                  <a:pt x="654707" y="647700"/>
                </a:lnTo>
                <a:lnTo>
                  <a:pt x="639148" y="660400"/>
                </a:lnTo>
                <a:lnTo>
                  <a:pt x="623994" y="685800"/>
                </a:lnTo>
                <a:lnTo>
                  <a:pt x="609245" y="698500"/>
                </a:lnTo>
                <a:lnTo>
                  <a:pt x="594902" y="711200"/>
                </a:lnTo>
                <a:lnTo>
                  <a:pt x="580980" y="736600"/>
                </a:lnTo>
                <a:lnTo>
                  <a:pt x="567498" y="749300"/>
                </a:lnTo>
                <a:lnTo>
                  <a:pt x="554455" y="762000"/>
                </a:lnTo>
                <a:lnTo>
                  <a:pt x="541852" y="787400"/>
                </a:lnTo>
                <a:lnTo>
                  <a:pt x="529702" y="800100"/>
                </a:lnTo>
                <a:lnTo>
                  <a:pt x="518022" y="825500"/>
                </a:lnTo>
                <a:lnTo>
                  <a:pt x="506811" y="838200"/>
                </a:lnTo>
                <a:lnTo>
                  <a:pt x="496068" y="863600"/>
                </a:lnTo>
                <a:lnTo>
                  <a:pt x="485808" y="876300"/>
                </a:lnTo>
                <a:lnTo>
                  <a:pt x="476042" y="901700"/>
                </a:lnTo>
                <a:lnTo>
                  <a:pt x="466770" y="927100"/>
                </a:lnTo>
                <a:lnTo>
                  <a:pt x="457993" y="939800"/>
                </a:lnTo>
                <a:lnTo>
                  <a:pt x="449720" y="965200"/>
                </a:lnTo>
                <a:lnTo>
                  <a:pt x="441962" y="977900"/>
                </a:lnTo>
                <a:lnTo>
                  <a:pt x="434719" y="1003300"/>
                </a:lnTo>
                <a:lnTo>
                  <a:pt x="427991" y="1028700"/>
                </a:lnTo>
                <a:lnTo>
                  <a:pt x="421785" y="1041400"/>
                </a:lnTo>
                <a:lnTo>
                  <a:pt x="416111" y="1066800"/>
                </a:lnTo>
                <a:lnTo>
                  <a:pt x="410966" y="1092200"/>
                </a:lnTo>
                <a:lnTo>
                  <a:pt x="406352" y="1117600"/>
                </a:lnTo>
                <a:lnTo>
                  <a:pt x="402274" y="1130300"/>
                </a:lnTo>
                <a:lnTo>
                  <a:pt x="398737" y="1155700"/>
                </a:lnTo>
                <a:lnTo>
                  <a:pt x="395740" y="1181100"/>
                </a:lnTo>
                <a:lnTo>
                  <a:pt x="393285" y="1193800"/>
                </a:lnTo>
                <a:lnTo>
                  <a:pt x="391373" y="1219200"/>
                </a:lnTo>
                <a:lnTo>
                  <a:pt x="390008" y="1244600"/>
                </a:lnTo>
                <a:lnTo>
                  <a:pt x="389188" y="1270000"/>
                </a:lnTo>
                <a:lnTo>
                  <a:pt x="388915" y="1282700"/>
                </a:lnTo>
                <a:close/>
              </a:path>
              <a:path w="2593340" h="1282700">
                <a:moveTo>
                  <a:pt x="2592772" y="1282700"/>
                </a:moveTo>
                <a:lnTo>
                  <a:pt x="2203856" y="1282700"/>
                </a:lnTo>
                <a:lnTo>
                  <a:pt x="2203583" y="1270000"/>
                </a:lnTo>
                <a:lnTo>
                  <a:pt x="2202763" y="1244600"/>
                </a:lnTo>
                <a:lnTo>
                  <a:pt x="2201398" y="1219200"/>
                </a:lnTo>
                <a:lnTo>
                  <a:pt x="2199486" y="1193800"/>
                </a:lnTo>
                <a:lnTo>
                  <a:pt x="2197031" y="1181100"/>
                </a:lnTo>
                <a:lnTo>
                  <a:pt x="2194034" y="1155700"/>
                </a:lnTo>
                <a:lnTo>
                  <a:pt x="2190497" y="1130300"/>
                </a:lnTo>
                <a:lnTo>
                  <a:pt x="2186419" y="1117600"/>
                </a:lnTo>
                <a:lnTo>
                  <a:pt x="2181805" y="1092200"/>
                </a:lnTo>
                <a:lnTo>
                  <a:pt x="2176661" y="1066800"/>
                </a:lnTo>
                <a:lnTo>
                  <a:pt x="2170986" y="1041400"/>
                </a:lnTo>
                <a:lnTo>
                  <a:pt x="2164780" y="1028700"/>
                </a:lnTo>
                <a:lnTo>
                  <a:pt x="2158052" y="1003300"/>
                </a:lnTo>
                <a:lnTo>
                  <a:pt x="2150809" y="977900"/>
                </a:lnTo>
                <a:lnTo>
                  <a:pt x="2143051" y="965200"/>
                </a:lnTo>
                <a:lnTo>
                  <a:pt x="2134779" y="939800"/>
                </a:lnTo>
                <a:lnTo>
                  <a:pt x="2126001" y="927100"/>
                </a:lnTo>
                <a:lnTo>
                  <a:pt x="2116729" y="901700"/>
                </a:lnTo>
                <a:lnTo>
                  <a:pt x="2106963" y="876300"/>
                </a:lnTo>
                <a:lnTo>
                  <a:pt x="2096703" y="863600"/>
                </a:lnTo>
                <a:lnTo>
                  <a:pt x="2085960" y="838200"/>
                </a:lnTo>
                <a:lnTo>
                  <a:pt x="2074749" y="825500"/>
                </a:lnTo>
                <a:lnTo>
                  <a:pt x="2063069" y="800100"/>
                </a:lnTo>
                <a:lnTo>
                  <a:pt x="2050919" y="787400"/>
                </a:lnTo>
                <a:lnTo>
                  <a:pt x="2038316" y="762000"/>
                </a:lnTo>
                <a:lnTo>
                  <a:pt x="2025273" y="749300"/>
                </a:lnTo>
                <a:lnTo>
                  <a:pt x="2011791" y="736600"/>
                </a:lnTo>
                <a:lnTo>
                  <a:pt x="1997869" y="711200"/>
                </a:lnTo>
                <a:lnTo>
                  <a:pt x="1983526" y="698500"/>
                </a:lnTo>
                <a:lnTo>
                  <a:pt x="1968777" y="685800"/>
                </a:lnTo>
                <a:lnTo>
                  <a:pt x="1953623" y="660400"/>
                </a:lnTo>
                <a:lnTo>
                  <a:pt x="1938064" y="647700"/>
                </a:lnTo>
                <a:lnTo>
                  <a:pt x="1922118" y="635000"/>
                </a:lnTo>
                <a:lnTo>
                  <a:pt x="1905806" y="622300"/>
                </a:lnTo>
                <a:lnTo>
                  <a:pt x="1889126" y="596900"/>
                </a:lnTo>
                <a:lnTo>
                  <a:pt x="1854685" y="571500"/>
                </a:lnTo>
                <a:lnTo>
                  <a:pt x="1818920" y="546100"/>
                </a:lnTo>
                <a:lnTo>
                  <a:pt x="1781874" y="520700"/>
                </a:lnTo>
                <a:lnTo>
                  <a:pt x="1743682" y="495300"/>
                </a:lnTo>
                <a:lnTo>
                  <a:pt x="1724164" y="495300"/>
                </a:lnTo>
                <a:lnTo>
                  <a:pt x="1704389" y="482600"/>
                </a:lnTo>
                <a:lnTo>
                  <a:pt x="1664136" y="457200"/>
                </a:lnTo>
                <a:lnTo>
                  <a:pt x="1643659" y="457200"/>
                </a:lnTo>
                <a:lnTo>
                  <a:pt x="1602103" y="431800"/>
                </a:lnTo>
                <a:lnTo>
                  <a:pt x="1581049" y="431800"/>
                </a:lnTo>
                <a:lnTo>
                  <a:pt x="1559810" y="419100"/>
                </a:lnTo>
                <a:lnTo>
                  <a:pt x="1538413" y="419100"/>
                </a:lnTo>
                <a:lnTo>
                  <a:pt x="1516883" y="406400"/>
                </a:lnTo>
                <a:lnTo>
                  <a:pt x="1495220" y="406400"/>
                </a:lnTo>
                <a:lnTo>
                  <a:pt x="1473424" y="393700"/>
                </a:lnTo>
                <a:lnTo>
                  <a:pt x="1407476" y="393700"/>
                </a:lnTo>
                <a:lnTo>
                  <a:pt x="1385333" y="381000"/>
                </a:lnTo>
                <a:lnTo>
                  <a:pt x="2224183" y="381000"/>
                </a:lnTo>
                <a:lnTo>
                  <a:pt x="2256945" y="419100"/>
                </a:lnTo>
                <a:lnTo>
                  <a:pt x="2298505" y="469900"/>
                </a:lnTo>
                <a:lnTo>
                  <a:pt x="2337653" y="520700"/>
                </a:lnTo>
                <a:lnTo>
                  <a:pt x="2374291" y="571500"/>
                </a:lnTo>
                <a:lnTo>
                  <a:pt x="2408334" y="622300"/>
                </a:lnTo>
                <a:lnTo>
                  <a:pt x="2439696" y="673100"/>
                </a:lnTo>
                <a:lnTo>
                  <a:pt x="2454354" y="711200"/>
                </a:lnTo>
                <a:lnTo>
                  <a:pt x="2468305" y="736600"/>
                </a:lnTo>
                <a:lnTo>
                  <a:pt x="2481551" y="762000"/>
                </a:lnTo>
                <a:lnTo>
                  <a:pt x="2494090" y="787400"/>
                </a:lnTo>
                <a:lnTo>
                  <a:pt x="2505908" y="825500"/>
                </a:lnTo>
                <a:lnTo>
                  <a:pt x="2516991" y="850900"/>
                </a:lnTo>
                <a:lnTo>
                  <a:pt x="2527338" y="876300"/>
                </a:lnTo>
                <a:lnTo>
                  <a:pt x="2536950" y="914400"/>
                </a:lnTo>
                <a:lnTo>
                  <a:pt x="2545814" y="939800"/>
                </a:lnTo>
                <a:lnTo>
                  <a:pt x="2553921" y="977900"/>
                </a:lnTo>
                <a:lnTo>
                  <a:pt x="2561271" y="1003300"/>
                </a:lnTo>
                <a:lnTo>
                  <a:pt x="2567862" y="1041400"/>
                </a:lnTo>
                <a:lnTo>
                  <a:pt x="2573688" y="1066800"/>
                </a:lnTo>
                <a:lnTo>
                  <a:pt x="2578741" y="1092200"/>
                </a:lnTo>
                <a:lnTo>
                  <a:pt x="2583021" y="1130300"/>
                </a:lnTo>
                <a:lnTo>
                  <a:pt x="2586529" y="1155700"/>
                </a:lnTo>
                <a:lnTo>
                  <a:pt x="2589260" y="1193800"/>
                </a:lnTo>
                <a:lnTo>
                  <a:pt x="2591211" y="1219200"/>
                </a:lnTo>
                <a:lnTo>
                  <a:pt x="2592382" y="1257300"/>
                </a:lnTo>
                <a:lnTo>
                  <a:pt x="2592772" y="1282700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9122598" y="1913601"/>
            <a:ext cx="77470" cy="15176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-5" dirty="0">
                <a:solidFill>
                  <a:srgbClr val="777777"/>
                </a:solidFill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11865761" y="1913601"/>
            <a:ext cx="283210" cy="15176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-5" dirty="0">
                <a:solidFill>
                  <a:srgbClr val="777777"/>
                </a:solidFill>
                <a:latin typeface="Calibri"/>
                <a:cs typeface="Calibri"/>
              </a:rPr>
              <a:t>47042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10014560" y="1461423"/>
            <a:ext cx="1036319" cy="5943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700" spc="-100" dirty="0">
                <a:solidFill>
                  <a:srgbClr val="333333"/>
                </a:solidFill>
                <a:latin typeface="Arial Narrow"/>
                <a:cs typeface="Arial Narrow"/>
              </a:rPr>
              <a:t>47042</a:t>
            </a:r>
            <a:endParaRPr sz="3700">
              <a:latin typeface="Arial Narrow"/>
              <a:cs typeface="Arial Narrow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228600" y="895059"/>
            <a:ext cx="2955290" cy="309880"/>
          </a:xfrm>
          <a:prstGeom prst="rect">
            <a:avLst/>
          </a:prstGeom>
          <a:solidFill>
            <a:srgbClr val="FF000F">
              <a:alpha val="50195"/>
            </a:srgbClr>
          </a:solidFill>
        </p:spPr>
        <p:txBody>
          <a:bodyPr vert="horz" wrap="square" lIns="0" tIns="51435" rIns="0" bIns="0" rtlCol="0">
            <a:spAutoFit/>
          </a:bodyPr>
          <a:lstStyle/>
          <a:p>
            <a:pPr marL="48895">
              <a:lnSpc>
                <a:spcPct val="100000"/>
              </a:lnSpc>
              <a:spcBef>
                <a:spcPts val="405"/>
              </a:spcBef>
            </a:pPr>
            <a:r>
              <a:rPr sz="1250" b="1" spc="-70" dirty="0">
                <a:solidFill>
                  <a:srgbClr val="333333"/>
                </a:solidFill>
                <a:latin typeface="Segoe UI"/>
                <a:cs typeface="Segoe UI"/>
              </a:rPr>
              <a:t>Dados </a:t>
            </a:r>
            <a:r>
              <a:rPr sz="1250" b="1" spc="-85" dirty="0">
                <a:solidFill>
                  <a:srgbClr val="333333"/>
                </a:solidFill>
                <a:latin typeface="Segoe UI"/>
                <a:cs typeface="Segoe UI"/>
              </a:rPr>
              <a:t>em </a:t>
            </a:r>
            <a:r>
              <a:rPr sz="1250" b="1" spc="-80" dirty="0">
                <a:solidFill>
                  <a:srgbClr val="333333"/>
                </a:solidFill>
                <a:latin typeface="Segoe UI"/>
                <a:cs typeface="Segoe UI"/>
              </a:rPr>
              <a:t>fase </a:t>
            </a:r>
            <a:r>
              <a:rPr sz="1250" b="1" spc="-65" dirty="0">
                <a:solidFill>
                  <a:srgbClr val="333333"/>
                </a:solidFill>
                <a:latin typeface="Segoe UI"/>
                <a:cs typeface="Segoe UI"/>
              </a:rPr>
              <a:t>de</a:t>
            </a:r>
            <a:r>
              <a:rPr sz="1250" b="1" spc="200" dirty="0">
                <a:solidFill>
                  <a:srgbClr val="333333"/>
                </a:solidFill>
                <a:latin typeface="Segoe UI"/>
                <a:cs typeface="Segoe UI"/>
              </a:rPr>
              <a:t> </a:t>
            </a:r>
            <a:r>
              <a:rPr sz="1250" b="1" spc="-70" dirty="0">
                <a:solidFill>
                  <a:srgbClr val="333333"/>
                </a:solidFill>
                <a:latin typeface="Segoe UI"/>
                <a:cs typeface="Segoe UI"/>
              </a:rPr>
              <a:t>consolidação</a:t>
            </a:r>
            <a:endParaRPr sz="1250">
              <a:latin typeface="Segoe UI"/>
              <a:cs typeface="Segoe UI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152400" y="152400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0" y="0"/>
                </a:moveTo>
                <a:lnTo>
                  <a:pt x="165100" y="0"/>
                </a:lnTo>
                <a:lnTo>
                  <a:pt x="165100" y="165100"/>
                </a:lnTo>
                <a:lnTo>
                  <a:pt x="0" y="165100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695" y="1720961"/>
            <a:ext cx="4725035" cy="3416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50" spc="10" dirty="0">
                <a:latin typeface="Segoe UI"/>
                <a:cs typeface="Segoe UI"/>
              </a:rPr>
              <a:t>Cadastros de Acesso </a:t>
            </a:r>
            <a:r>
              <a:rPr sz="2050" spc="5" dirty="0">
                <a:latin typeface="Segoe UI"/>
                <a:cs typeface="Segoe UI"/>
              </a:rPr>
              <a:t>- </a:t>
            </a:r>
            <a:r>
              <a:rPr sz="2050" spc="10" dirty="0">
                <a:latin typeface="Segoe UI"/>
                <a:cs typeface="Segoe UI"/>
              </a:rPr>
              <a:t>Objeto do</a:t>
            </a:r>
            <a:r>
              <a:rPr sz="2050" spc="-35" dirty="0">
                <a:latin typeface="Segoe UI"/>
                <a:cs typeface="Segoe UI"/>
              </a:rPr>
              <a:t> </a:t>
            </a:r>
            <a:r>
              <a:rPr sz="2050" spc="10" dirty="0">
                <a:latin typeface="Segoe UI"/>
                <a:cs typeface="Segoe UI"/>
              </a:rPr>
              <a:t>Acesso</a:t>
            </a:r>
            <a:endParaRPr sz="2050">
              <a:latin typeface="Segoe UI"/>
              <a:cs typeface="Segoe U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5902" y="4740755"/>
            <a:ext cx="293370" cy="10661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Segoe UI"/>
                <a:cs typeface="Segoe UI"/>
              </a:rPr>
              <a:t>10</a:t>
            </a:r>
            <a:r>
              <a:rPr sz="1100" spc="-95" dirty="0">
                <a:latin typeface="Segoe UI"/>
                <a:cs typeface="Segoe UI"/>
              </a:rPr>
              <a:t> </a:t>
            </a:r>
            <a:r>
              <a:rPr sz="1100" spc="-10" dirty="0">
                <a:latin typeface="Segoe UI"/>
                <a:cs typeface="Segoe UI"/>
              </a:rPr>
              <a:t>K</a:t>
            </a:r>
            <a:endParaRPr sz="11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00">
              <a:latin typeface="Times New Roman"/>
              <a:cs typeface="Times New Roman"/>
            </a:endParaRPr>
          </a:p>
          <a:p>
            <a:pPr marL="74295" algn="ctr">
              <a:lnSpc>
                <a:spcPct val="100000"/>
              </a:lnSpc>
            </a:pPr>
            <a:r>
              <a:rPr sz="1100" spc="-10" dirty="0">
                <a:latin typeface="Segoe UI"/>
                <a:cs typeface="Segoe UI"/>
              </a:rPr>
              <a:t>5</a:t>
            </a:r>
            <a:r>
              <a:rPr sz="1100" spc="-100" dirty="0">
                <a:latin typeface="Segoe UI"/>
                <a:cs typeface="Segoe UI"/>
              </a:rPr>
              <a:t> </a:t>
            </a:r>
            <a:r>
              <a:rPr sz="1100" spc="-10" dirty="0">
                <a:latin typeface="Segoe UI"/>
                <a:cs typeface="Segoe UI"/>
              </a:rPr>
              <a:t>K</a:t>
            </a:r>
            <a:endParaRPr sz="11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800">
              <a:latin typeface="Times New Roman"/>
              <a:cs typeface="Times New Roman"/>
            </a:endParaRPr>
          </a:p>
          <a:p>
            <a:pPr marL="74295" algn="ctr">
              <a:lnSpc>
                <a:spcPct val="100000"/>
              </a:lnSpc>
            </a:pPr>
            <a:r>
              <a:rPr sz="1100" spc="-10" dirty="0">
                <a:latin typeface="Segoe UI"/>
                <a:cs typeface="Segoe UI"/>
              </a:rPr>
              <a:t>0</a:t>
            </a:r>
            <a:r>
              <a:rPr sz="1100" spc="-100" dirty="0">
                <a:latin typeface="Segoe UI"/>
                <a:cs typeface="Segoe UI"/>
              </a:rPr>
              <a:t> </a:t>
            </a:r>
            <a:r>
              <a:rPr sz="1100" spc="-10" dirty="0">
                <a:latin typeface="Segoe UI"/>
                <a:cs typeface="Segoe UI"/>
              </a:rPr>
              <a:t>K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5902" y="4303570"/>
            <a:ext cx="29337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Segoe UI"/>
                <a:cs typeface="Segoe UI"/>
              </a:rPr>
              <a:t>15</a:t>
            </a:r>
            <a:r>
              <a:rPr sz="1100" spc="-70" dirty="0">
                <a:latin typeface="Segoe UI"/>
                <a:cs typeface="Segoe UI"/>
              </a:rPr>
              <a:t> </a:t>
            </a:r>
            <a:r>
              <a:rPr sz="1100" spc="-10" dirty="0">
                <a:latin typeface="Segoe UI"/>
                <a:cs typeface="Segoe UI"/>
              </a:rPr>
              <a:t>K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5902" y="3866384"/>
            <a:ext cx="29337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Segoe UI"/>
                <a:cs typeface="Segoe UI"/>
              </a:rPr>
              <a:t>20</a:t>
            </a:r>
            <a:r>
              <a:rPr sz="1100" spc="-70" dirty="0">
                <a:latin typeface="Segoe UI"/>
                <a:cs typeface="Segoe UI"/>
              </a:rPr>
              <a:t> </a:t>
            </a:r>
            <a:r>
              <a:rPr sz="1100" spc="-10" dirty="0">
                <a:latin typeface="Segoe UI"/>
                <a:cs typeface="Segoe UI"/>
              </a:rPr>
              <a:t>K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5902" y="3429199"/>
            <a:ext cx="29337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Segoe UI"/>
                <a:cs typeface="Segoe UI"/>
              </a:rPr>
              <a:t>25</a:t>
            </a:r>
            <a:r>
              <a:rPr sz="1100" spc="-70" dirty="0">
                <a:latin typeface="Segoe UI"/>
                <a:cs typeface="Segoe UI"/>
              </a:rPr>
              <a:t> </a:t>
            </a:r>
            <a:r>
              <a:rPr sz="1100" spc="-10" dirty="0">
                <a:latin typeface="Segoe UI"/>
                <a:cs typeface="Segoe UI"/>
              </a:rPr>
              <a:t>K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5902" y="2554829"/>
            <a:ext cx="293370" cy="6292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Segoe UI"/>
                <a:cs typeface="Segoe UI"/>
              </a:rPr>
              <a:t>35</a:t>
            </a:r>
            <a:r>
              <a:rPr sz="1100" spc="-95" dirty="0">
                <a:latin typeface="Segoe UI"/>
                <a:cs typeface="Segoe UI"/>
              </a:rPr>
              <a:t> </a:t>
            </a:r>
            <a:r>
              <a:rPr sz="1100" spc="-10" dirty="0">
                <a:latin typeface="Segoe UI"/>
                <a:cs typeface="Segoe UI"/>
              </a:rPr>
              <a:t>K</a:t>
            </a:r>
            <a:endParaRPr sz="11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spc="-10" dirty="0">
                <a:latin typeface="Segoe UI"/>
                <a:cs typeface="Segoe UI"/>
              </a:rPr>
              <a:t>30</a:t>
            </a:r>
            <a:r>
              <a:rPr sz="1100" spc="-95" dirty="0">
                <a:latin typeface="Segoe UI"/>
                <a:cs typeface="Segoe UI"/>
              </a:rPr>
              <a:t> </a:t>
            </a:r>
            <a:r>
              <a:rPr sz="1100" spc="-10" dirty="0">
                <a:latin typeface="Segoe UI"/>
                <a:cs typeface="Segoe UI"/>
              </a:rPr>
              <a:t>K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5902" y="2117643"/>
            <a:ext cx="29337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Segoe UI"/>
                <a:cs typeface="Segoe UI"/>
              </a:rPr>
              <a:t>40</a:t>
            </a:r>
            <a:r>
              <a:rPr sz="1100" spc="-70" dirty="0">
                <a:latin typeface="Segoe UI"/>
                <a:cs typeface="Segoe UI"/>
              </a:rPr>
              <a:t> </a:t>
            </a:r>
            <a:r>
              <a:rPr sz="1100" spc="-10" dirty="0">
                <a:latin typeface="Segoe UI"/>
                <a:cs typeface="Segoe UI"/>
              </a:rPr>
              <a:t>K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34796" y="5810148"/>
            <a:ext cx="786130" cy="4413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1915" marR="5080" indent="-69850">
              <a:lnSpc>
                <a:spcPct val="109000"/>
              </a:lnSpc>
              <a:spcBef>
                <a:spcPts val="100"/>
              </a:spcBef>
            </a:pPr>
            <a:r>
              <a:rPr sz="1250" spc="-50" dirty="0">
                <a:latin typeface="Segoe UI"/>
                <a:cs typeface="Segoe UI"/>
              </a:rPr>
              <a:t>P</a:t>
            </a:r>
            <a:r>
              <a:rPr sz="1250" spc="-5" dirty="0">
                <a:latin typeface="Segoe UI"/>
                <a:cs typeface="Segoe UI"/>
              </a:rPr>
              <a:t>atrimônio  Genético</a:t>
            </a:r>
            <a:endParaRPr sz="1250">
              <a:latin typeface="Segoe UI"/>
              <a:cs typeface="Segoe U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71258" y="5810148"/>
            <a:ext cx="1044575" cy="1064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9000"/>
              </a:lnSpc>
              <a:spcBef>
                <a:spcPts val="100"/>
              </a:spcBef>
            </a:pPr>
            <a:r>
              <a:rPr sz="1250" spc="-10" dirty="0">
                <a:latin typeface="Segoe UI"/>
                <a:cs typeface="Segoe UI"/>
              </a:rPr>
              <a:t>Patrimônio  </a:t>
            </a:r>
            <a:r>
              <a:rPr sz="1250" spc="-5" dirty="0">
                <a:latin typeface="Segoe UI"/>
                <a:cs typeface="Segoe UI"/>
              </a:rPr>
              <a:t>Genético e  Conhecimento  </a:t>
            </a:r>
            <a:r>
              <a:rPr sz="1250" spc="-15" dirty="0">
                <a:latin typeface="Segoe UI"/>
                <a:cs typeface="Segoe UI"/>
              </a:rPr>
              <a:t>Tradicional  </a:t>
            </a:r>
            <a:r>
              <a:rPr sz="1250" spc="-5" dirty="0">
                <a:latin typeface="Segoe UI"/>
                <a:cs typeface="Segoe UI"/>
              </a:rPr>
              <a:t>Associado</a:t>
            </a:r>
            <a:endParaRPr sz="1250">
              <a:latin typeface="Segoe UI"/>
              <a:cs typeface="Segoe U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37032" y="5810148"/>
            <a:ext cx="1044575" cy="648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9000"/>
              </a:lnSpc>
              <a:spcBef>
                <a:spcPts val="100"/>
              </a:spcBef>
            </a:pPr>
            <a:r>
              <a:rPr sz="1250" spc="-5" dirty="0">
                <a:latin typeface="Segoe UI"/>
                <a:cs typeface="Segoe UI"/>
              </a:rPr>
              <a:t>Conhecimento  </a:t>
            </a:r>
            <a:r>
              <a:rPr sz="1250" spc="-15" dirty="0">
                <a:latin typeface="Segoe UI"/>
                <a:cs typeface="Segoe UI"/>
              </a:rPr>
              <a:t>Tradicional  </a:t>
            </a:r>
            <a:r>
              <a:rPr sz="1250" spc="-5" dirty="0">
                <a:latin typeface="Segoe UI"/>
                <a:cs typeface="Segoe UI"/>
              </a:rPr>
              <a:t>Associado</a:t>
            </a:r>
            <a:endParaRPr sz="1250">
              <a:latin typeface="Segoe UI"/>
              <a:cs typeface="Segoe UI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228600" y="331774"/>
            <a:ext cx="3696335" cy="563880"/>
          </a:xfrm>
          <a:prstGeom prst="rect">
            <a:avLst/>
          </a:prstGeom>
          <a:solidFill>
            <a:srgbClr val="A0DDEE">
              <a:alpha val="50195"/>
            </a:srgbClr>
          </a:solidFill>
        </p:spPr>
        <p:txBody>
          <a:bodyPr vert="horz" wrap="square" lIns="0" tIns="83820" rIns="0" bIns="0" rtlCol="0">
            <a:spAutoFit/>
          </a:bodyPr>
          <a:lstStyle/>
          <a:p>
            <a:pPr marL="48895">
              <a:lnSpc>
                <a:spcPct val="100000"/>
              </a:lnSpc>
              <a:spcBef>
                <a:spcPts val="660"/>
              </a:spcBef>
            </a:pPr>
            <a:r>
              <a:rPr sz="2450" b="1" spc="-114" dirty="0">
                <a:solidFill>
                  <a:srgbClr val="333333"/>
                </a:solidFill>
                <a:latin typeface="Segoe UI"/>
                <a:cs typeface="Segoe UI"/>
              </a:rPr>
              <a:t>Cadastros </a:t>
            </a:r>
            <a:r>
              <a:rPr sz="2450" b="1" spc="-100" dirty="0">
                <a:solidFill>
                  <a:srgbClr val="333333"/>
                </a:solidFill>
                <a:latin typeface="Segoe UI"/>
                <a:cs typeface="Segoe UI"/>
              </a:rPr>
              <a:t>de</a:t>
            </a:r>
            <a:r>
              <a:rPr sz="2450" b="1" spc="110" dirty="0">
                <a:solidFill>
                  <a:srgbClr val="333333"/>
                </a:solidFill>
                <a:latin typeface="Segoe UI"/>
                <a:cs typeface="Segoe UI"/>
              </a:rPr>
              <a:t> </a:t>
            </a:r>
            <a:r>
              <a:rPr sz="2450" b="1" spc="-105" dirty="0">
                <a:solidFill>
                  <a:srgbClr val="333333"/>
                </a:solidFill>
                <a:latin typeface="Segoe UI"/>
                <a:cs typeface="Segoe UI"/>
              </a:rPr>
              <a:t>Acesso</a:t>
            </a:r>
            <a:endParaRPr sz="2450">
              <a:latin typeface="Segoe UI"/>
              <a:cs typeface="Segoe U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610579" y="332317"/>
            <a:ext cx="3636010" cy="2946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750" spc="5" dirty="0">
                <a:latin typeface="Segoe UI"/>
                <a:cs typeface="Segoe UI"/>
              </a:rPr>
              <a:t>Cadastros de Acesso -</a:t>
            </a:r>
            <a:r>
              <a:rPr sz="1750" spc="-60" dirty="0">
                <a:latin typeface="Segoe UI"/>
                <a:cs typeface="Segoe UI"/>
              </a:rPr>
              <a:t> </a:t>
            </a:r>
            <a:r>
              <a:rPr sz="1750" dirty="0">
                <a:latin typeface="Segoe UI"/>
                <a:cs typeface="Segoe UI"/>
              </a:rPr>
              <a:t>Regularização</a:t>
            </a:r>
            <a:endParaRPr sz="1750">
              <a:latin typeface="Segoe UI"/>
              <a:cs typeface="Segoe U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9327501" y="1079213"/>
            <a:ext cx="1360805" cy="2517775"/>
          </a:xfrm>
          <a:custGeom>
            <a:avLst/>
            <a:gdLst/>
            <a:ahLst/>
            <a:cxnLst/>
            <a:rect l="l" t="t" r="r" b="b"/>
            <a:pathLst>
              <a:path w="1360804" h="2517775">
                <a:moveTo>
                  <a:pt x="84437" y="2517288"/>
                </a:moveTo>
                <a:lnTo>
                  <a:pt x="42209" y="2516029"/>
                </a:lnTo>
                <a:lnTo>
                  <a:pt x="0" y="2513352"/>
                </a:lnTo>
                <a:lnTo>
                  <a:pt x="100837" y="1258696"/>
                </a:lnTo>
                <a:lnTo>
                  <a:pt x="100837" y="0"/>
                </a:lnTo>
                <a:lnTo>
                  <a:pt x="143125" y="707"/>
                </a:lnTo>
                <a:lnTo>
                  <a:pt x="185319" y="2830"/>
                </a:lnTo>
                <a:lnTo>
                  <a:pt x="227417" y="6369"/>
                </a:lnTo>
                <a:lnTo>
                  <a:pt x="269420" y="11323"/>
                </a:lnTo>
                <a:lnTo>
                  <a:pt x="311233" y="17680"/>
                </a:lnTo>
                <a:lnTo>
                  <a:pt x="352763" y="25427"/>
                </a:lnTo>
                <a:lnTo>
                  <a:pt x="394008" y="34564"/>
                </a:lnTo>
                <a:lnTo>
                  <a:pt x="434969" y="45091"/>
                </a:lnTo>
                <a:lnTo>
                  <a:pt x="475555" y="56983"/>
                </a:lnTo>
                <a:lnTo>
                  <a:pt x="515673" y="70214"/>
                </a:lnTo>
                <a:lnTo>
                  <a:pt x="555324" y="84785"/>
                </a:lnTo>
                <a:lnTo>
                  <a:pt x="594507" y="100695"/>
                </a:lnTo>
                <a:lnTo>
                  <a:pt x="633135" y="117908"/>
                </a:lnTo>
                <a:lnTo>
                  <a:pt x="671120" y="136386"/>
                </a:lnTo>
                <a:lnTo>
                  <a:pt x="708462" y="156128"/>
                </a:lnTo>
                <a:lnTo>
                  <a:pt x="745162" y="177136"/>
                </a:lnTo>
                <a:lnTo>
                  <a:pt x="781137" y="199359"/>
                </a:lnTo>
                <a:lnTo>
                  <a:pt x="816306" y="222751"/>
                </a:lnTo>
                <a:lnTo>
                  <a:pt x="850668" y="247310"/>
                </a:lnTo>
                <a:lnTo>
                  <a:pt x="884224" y="273036"/>
                </a:lnTo>
                <a:lnTo>
                  <a:pt x="916898" y="299871"/>
                </a:lnTo>
                <a:lnTo>
                  <a:pt x="948618" y="327756"/>
                </a:lnTo>
                <a:lnTo>
                  <a:pt x="979381" y="356689"/>
                </a:lnTo>
                <a:lnTo>
                  <a:pt x="1009190" y="386672"/>
                </a:lnTo>
                <a:lnTo>
                  <a:pt x="1037976" y="417636"/>
                </a:lnTo>
                <a:lnTo>
                  <a:pt x="1065676" y="449511"/>
                </a:lnTo>
                <a:lnTo>
                  <a:pt x="1092287" y="482299"/>
                </a:lnTo>
                <a:lnTo>
                  <a:pt x="1117812" y="515998"/>
                </a:lnTo>
                <a:lnTo>
                  <a:pt x="1142192" y="550533"/>
                </a:lnTo>
                <a:lnTo>
                  <a:pt x="1165373" y="585826"/>
                </a:lnTo>
                <a:lnTo>
                  <a:pt x="1187354" y="621878"/>
                </a:lnTo>
                <a:lnTo>
                  <a:pt x="1208135" y="658688"/>
                </a:lnTo>
                <a:lnTo>
                  <a:pt x="1227671" y="696172"/>
                </a:lnTo>
                <a:lnTo>
                  <a:pt x="1245917" y="734248"/>
                </a:lnTo>
                <a:lnTo>
                  <a:pt x="1262871" y="772915"/>
                </a:lnTo>
                <a:lnTo>
                  <a:pt x="1278535" y="812173"/>
                </a:lnTo>
                <a:lnTo>
                  <a:pt x="1292875" y="851933"/>
                </a:lnTo>
                <a:lnTo>
                  <a:pt x="1305857" y="892106"/>
                </a:lnTo>
                <a:lnTo>
                  <a:pt x="1317480" y="932693"/>
                </a:lnTo>
                <a:lnTo>
                  <a:pt x="1327745" y="973693"/>
                </a:lnTo>
                <a:lnTo>
                  <a:pt x="1336630" y="1015013"/>
                </a:lnTo>
                <a:lnTo>
                  <a:pt x="1344115" y="1056561"/>
                </a:lnTo>
                <a:lnTo>
                  <a:pt x="1350197" y="1098337"/>
                </a:lnTo>
                <a:lnTo>
                  <a:pt x="1354879" y="1140340"/>
                </a:lnTo>
                <a:lnTo>
                  <a:pt x="1358150" y="1182477"/>
                </a:lnTo>
                <a:lnTo>
                  <a:pt x="1360002" y="1224652"/>
                </a:lnTo>
                <a:lnTo>
                  <a:pt x="1360435" y="1266866"/>
                </a:lnTo>
                <a:lnTo>
                  <a:pt x="1359449" y="1309118"/>
                </a:lnTo>
                <a:lnTo>
                  <a:pt x="1357047" y="1351313"/>
                </a:lnTo>
                <a:lnTo>
                  <a:pt x="1353234" y="1393356"/>
                </a:lnTo>
                <a:lnTo>
                  <a:pt x="1348009" y="1435248"/>
                </a:lnTo>
                <a:lnTo>
                  <a:pt x="1341372" y="1476988"/>
                </a:lnTo>
                <a:lnTo>
                  <a:pt x="1333341" y="1518482"/>
                </a:lnTo>
                <a:lnTo>
                  <a:pt x="1323931" y="1559637"/>
                </a:lnTo>
                <a:lnTo>
                  <a:pt x="1313142" y="1600453"/>
                </a:lnTo>
                <a:lnTo>
                  <a:pt x="1300975" y="1640930"/>
                </a:lnTo>
                <a:lnTo>
                  <a:pt x="1287458" y="1680977"/>
                </a:lnTo>
                <a:lnTo>
                  <a:pt x="1272621" y="1720503"/>
                </a:lnTo>
                <a:lnTo>
                  <a:pt x="1256463" y="1759509"/>
                </a:lnTo>
                <a:lnTo>
                  <a:pt x="1238984" y="1797995"/>
                </a:lnTo>
                <a:lnTo>
                  <a:pt x="1220225" y="1835874"/>
                </a:lnTo>
                <a:lnTo>
                  <a:pt x="1200227" y="1873060"/>
                </a:lnTo>
                <a:lnTo>
                  <a:pt x="1178990" y="1909554"/>
                </a:lnTo>
                <a:lnTo>
                  <a:pt x="1156513" y="1945356"/>
                </a:lnTo>
                <a:lnTo>
                  <a:pt x="1132850" y="1980385"/>
                </a:lnTo>
                <a:lnTo>
                  <a:pt x="1108051" y="2014563"/>
                </a:lnTo>
                <a:lnTo>
                  <a:pt x="1082117" y="2047888"/>
                </a:lnTo>
                <a:lnTo>
                  <a:pt x="1055048" y="2080362"/>
                </a:lnTo>
                <a:lnTo>
                  <a:pt x="1026906" y="2111912"/>
                </a:lnTo>
                <a:lnTo>
                  <a:pt x="997753" y="2142465"/>
                </a:lnTo>
                <a:lnTo>
                  <a:pt x="967589" y="2172022"/>
                </a:lnTo>
                <a:lnTo>
                  <a:pt x="936414" y="2200584"/>
                </a:lnTo>
                <a:lnTo>
                  <a:pt x="904300" y="2228086"/>
                </a:lnTo>
                <a:lnTo>
                  <a:pt x="871317" y="2254466"/>
                </a:lnTo>
                <a:lnTo>
                  <a:pt x="837465" y="2279723"/>
                </a:lnTo>
                <a:lnTo>
                  <a:pt x="802746" y="2303858"/>
                </a:lnTo>
                <a:lnTo>
                  <a:pt x="767237" y="2326818"/>
                </a:lnTo>
                <a:lnTo>
                  <a:pt x="731017" y="2348549"/>
                </a:lnTo>
                <a:lnTo>
                  <a:pt x="694087" y="2369052"/>
                </a:lnTo>
                <a:lnTo>
                  <a:pt x="656447" y="2388327"/>
                </a:lnTo>
                <a:lnTo>
                  <a:pt x="618183" y="2406331"/>
                </a:lnTo>
                <a:lnTo>
                  <a:pt x="579379" y="2423023"/>
                </a:lnTo>
                <a:lnTo>
                  <a:pt x="540035" y="2438403"/>
                </a:lnTo>
                <a:lnTo>
                  <a:pt x="500152" y="2452470"/>
                </a:lnTo>
                <a:lnTo>
                  <a:pt x="459820" y="2465195"/>
                </a:lnTo>
                <a:lnTo>
                  <a:pt x="419130" y="2476547"/>
                </a:lnTo>
                <a:lnTo>
                  <a:pt x="378080" y="2486527"/>
                </a:lnTo>
                <a:lnTo>
                  <a:pt x="336672" y="2495134"/>
                </a:lnTo>
                <a:lnTo>
                  <a:pt x="294999" y="2502350"/>
                </a:lnTo>
                <a:lnTo>
                  <a:pt x="253154" y="2508158"/>
                </a:lnTo>
                <a:lnTo>
                  <a:pt x="211137" y="2512558"/>
                </a:lnTo>
                <a:lnTo>
                  <a:pt x="168949" y="2515550"/>
                </a:lnTo>
                <a:lnTo>
                  <a:pt x="126684" y="2517128"/>
                </a:lnTo>
                <a:lnTo>
                  <a:pt x="84437" y="2517288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168752" y="1079213"/>
            <a:ext cx="1259840" cy="2513965"/>
          </a:xfrm>
          <a:custGeom>
            <a:avLst/>
            <a:gdLst/>
            <a:ahLst/>
            <a:cxnLst/>
            <a:rect l="l" t="t" r="r" b="b"/>
            <a:pathLst>
              <a:path w="1259840" h="2513965">
                <a:moveTo>
                  <a:pt x="1158748" y="2513352"/>
                </a:moveTo>
                <a:lnTo>
                  <a:pt x="1098825" y="2507099"/>
                </a:lnTo>
                <a:lnTo>
                  <a:pt x="1039270" y="2497989"/>
                </a:lnTo>
                <a:lnTo>
                  <a:pt x="980219" y="2486045"/>
                </a:lnTo>
                <a:lnTo>
                  <a:pt x="921808" y="2471292"/>
                </a:lnTo>
                <a:lnTo>
                  <a:pt x="864168" y="2453766"/>
                </a:lnTo>
                <a:lnTo>
                  <a:pt x="807434" y="2433504"/>
                </a:lnTo>
                <a:lnTo>
                  <a:pt x="751734" y="2410557"/>
                </a:lnTo>
                <a:lnTo>
                  <a:pt x="697196" y="2384972"/>
                </a:lnTo>
                <a:lnTo>
                  <a:pt x="643944" y="2356813"/>
                </a:lnTo>
                <a:lnTo>
                  <a:pt x="592102" y="2326140"/>
                </a:lnTo>
                <a:lnTo>
                  <a:pt x="541785" y="2293026"/>
                </a:lnTo>
                <a:lnTo>
                  <a:pt x="493112" y="2257544"/>
                </a:lnTo>
                <a:lnTo>
                  <a:pt x="446191" y="2219779"/>
                </a:lnTo>
                <a:lnTo>
                  <a:pt x="401132" y="2179813"/>
                </a:lnTo>
                <a:lnTo>
                  <a:pt x="358036" y="2137742"/>
                </a:lnTo>
                <a:lnTo>
                  <a:pt x="317004" y="2093658"/>
                </a:lnTo>
                <a:lnTo>
                  <a:pt x="278126" y="2047665"/>
                </a:lnTo>
                <a:lnTo>
                  <a:pt x="241496" y="1999867"/>
                </a:lnTo>
                <a:lnTo>
                  <a:pt x="207193" y="1950373"/>
                </a:lnTo>
                <a:lnTo>
                  <a:pt x="175299" y="1899296"/>
                </a:lnTo>
                <a:lnTo>
                  <a:pt x="145885" y="1846755"/>
                </a:lnTo>
                <a:lnTo>
                  <a:pt x="119019" y="1792867"/>
                </a:lnTo>
                <a:lnTo>
                  <a:pt x="94762" y="1737758"/>
                </a:lnTo>
                <a:lnTo>
                  <a:pt x="73171" y="1681553"/>
                </a:lnTo>
                <a:lnTo>
                  <a:pt x="54293" y="1624380"/>
                </a:lnTo>
                <a:lnTo>
                  <a:pt x="38174" y="1566371"/>
                </a:lnTo>
                <a:lnTo>
                  <a:pt x="24847" y="1507658"/>
                </a:lnTo>
                <a:lnTo>
                  <a:pt x="14347" y="1448375"/>
                </a:lnTo>
                <a:lnTo>
                  <a:pt x="6694" y="1388658"/>
                </a:lnTo>
                <a:lnTo>
                  <a:pt x="1909" y="1328644"/>
                </a:lnTo>
                <a:lnTo>
                  <a:pt x="0" y="1268470"/>
                </a:lnTo>
                <a:lnTo>
                  <a:pt x="126" y="1238375"/>
                </a:lnTo>
                <a:lnTo>
                  <a:pt x="2540" y="1178201"/>
                </a:lnTo>
                <a:lnTo>
                  <a:pt x="7828" y="1118247"/>
                </a:lnTo>
                <a:lnTo>
                  <a:pt x="15984" y="1058579"/>
                </a:lnTo>
                <a:lnTo>
                  <a:pt x="26979" y="999403"/>
                </a:lnTo>
                <a:lnTo>
                  <a:pt x="40801" y="940787"/>
                </a:lnTo>
                <a:lnTo>
                  <a:pt x="57402" y="882932"/>
                </a:lnTo>
                <a:lnTo>
                  <a:pt x="76764" y="825903"/>
                </a:lnTo>
                <a:lnTo>
                  <a:pt x="98821" y="769897"/>
                </a:lnTo>
                <a:lnTo>
                  <a:pt x="123546" y="714977"/>
                </a:lnTo>
                <a:lnTo>
                  <a:pt x="150855" y="661332"/>
                </a:lnTo>
                <a:lnTo>
                  <a:pt x="180718" y="609023"/>
                </a:lnTo>
                <a:lnTo>
                  <a:pt x="213031" y="558231"/>
                </a:lnTo>
                <a:lnTo>
                  <a:pt x="247757" y="509012"/>
                </a:lnTo>
                <a:lnTo>
                  <a:pt x="284777" y="461536"/>
                </a:lnTo>
                <a:lnTo>
                  <a:pt x="324050" y="415857"/>
                </a:lnTo>
                <a:lnTo>
                  <a:pt x="365439" y="372131"/>
                </a:lnTo>
                <a:lnTo>
                  <a:pt x="408899" y="330410"/>
                </a:lnTo>
                <a:lnTo>
                  <a:pt x="454279" y="290836"/>
                </a:lnTo>
                <a:lnTo>
                  <a:pt x="501528" y="253453"/>
                </a:lnTo>
                <a:lnTo>
                  <a:pt x="550484" y="218392"/>
                </a:lnTo>
                <a:lnTo>
                  <a:pt x="601091" y="185691"/>
                </a:lnTo>
                <a:lnTo>
                  <a:pt x="653175" y="155462"/>
                </a:lnTo>
                <a:lnTo>
                  <a:pt x="706676" y="127741"/>
                </a:lnTo>
                <a:lnTo>
                  <a:pt x="761411" y="102623"/>
                </a:lnTo>
                <a:lnTo>
                  <a:pt x="817318" y="80135"/>
                </a:lnTo>
                <a:lnTo>
                  <a:pt x="874204" y="60357"/>
                </a:lnTo>
                <a:lnTo>
                  <a:pt x="932005" y="43309"/>
                </a:lnTo>
                <a:lnTo>
                  <a:pt x="990521" y="29050"/>
                </a:lnTo>
                <a:lnTo>
                  <a:pt x="1049687" y="17598"/>
                </a:lnTo>
                <a:lnTo>
                  <a:pt x="1109299" y="8990"/>
                </a:lnTo>
                <a:lnTo>
                  <a:pt x="1169290" y="3237"/>
                </a:lnTo>
                <a:lnTo>
                  <a:pt x="1229452" y="359"/>
                </a:lnTo>
                <a:lnTo>
                  <a:pt x="1259585" y="0"/>
                </a:lnTo>
                <a:lnTo>
                  <a:pt x="1259585" y="1258696"/>
                </a:lnTo>
                <a:lnTo>
                  <a:pt x="1158748" y="2513352"/>
                </a:lnTo>
                <a:close/>
              </a:path>
            </a:pathLst>
          </a:custGeom>
          <a:solidFill>
            <a:srgbClr val="689F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284805" y="3303344"/>
            <a:ext cx="202565" cy="94615"/>
          </a:xfrm>
          <a:custGeom>
            <a:avLst/>
            <a:gdLst/>
            <a:ahLst/>
            <a:cxnLst/>
            <a:rect l="l" t="t" r="r" b="b"/>
            <a:pathLst>
              <a:path w="202565" h="94614">
                <a:moveTo>
                  <a:pt x="0" y="0"/>
                </a:moveTo>
                <a:lnTo>
                  <a:pt x="83557" y="94188"/>
                </a:lnTo>
                <a:lnTo>
                  <a:pt x="202137" y="94188"/>
                </a:lnTo>
              </a:path>
            </a:pathLst>
          </a:custGeom>
          <a:ln w="98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328010" y="1316764"/>
            <a:ext cx="206375" cy="90805"/>
          </a:xfrm>
          <a:custGeom>
            <a:avLst/>
            <a:gdLst/>
            <a:ahLst/>
            <a:cxnLst/>
            <a:rect l="l" t="t" r="r" b="b"/>
            <a:pathLst>
              <a:path w="206375" h="90805">
                <a:moveTo>
                  <a:pt x="205846" y="90768"/>
                </a:moveTo>
                <a:lnTo>
                  <a:pt x="118579" y="0"/>
                </a:lnTo>
                <a:lnTo>
                  <a:pt x="0" y="0"/>
                </a:lnTo>
              </a:path>
            </a:pathLst>
          </a:custGeom>
          <a:ln w="98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022348" y="1061845"/>
            <a:ext cx="1278890" cy="495934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5080" indent="12065">
              <a:lnSpc>
                <a:spcPts val="1710"/>
              </a:lnSpc>
              <a:spcBef>
                <a:spcPts val="390"/>
              </a:spcBef>
            </a:pPr>
            <a:r>
              <a:rPr sz="1650" spc="-20" dirty="0">
                <a:latin typeface="Calibri"/>
                <a:cs typeface="Calibri"/>
              </a:rPr>
              <a:t>Nova</a:t>
            </a:r>
            <a:r>
              <a:rPr sz="1650" spc="-60" dirty="0">
                <a:latin typeface="Calibri"/>
                <a:cs typeface="Calibri"/>
              </a:rPr>
              <a:t> </a:t>
            </a:r>
            <a:r>
              <a:rPr sz="1650" spc="-25" dirty="0">
                <a:latin typeface="Calibri"/>
                <a:cs typeface="Calibri"/>
              </a:rPr>
              <a:t>atividade  </a:t>
            </a:r>
            <a:r>
              <a:rPr sz="1650" spc="-30" dirty="0">
                <a:latin typeface="Calibri"/>
                <a:cs typeface="Calibri"/>
              </a:rPr>
              <a:t>22921</a:t>
            </a:r>
            <a:r>
              <a:rPr sz="1650" spc="-55" dirty="0">
                <a:latin typeface="Calibri"/>
                <a:cs typeface="Calibri"/>
              </a:rPr>
              <a:t> </a:t>
            </a:r>
            <a:r>
              <a:rPr sz="1650" spc="-65" dirty="0">
                <a:latin typeface="Calibri"/>
                <a:cs typeface="Calibri"/>
              </a:rPr>
              <a:t>(48,72%)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710927" y="3142614"/>
            <a:ext cx="4092575" cy="88646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814955" marR="5080">
              <a:lnSpc>
                <a:spcPts val="1710"/>
              </a:lnSpc>
              <a:spcBef>
                <a:spcPts val="390"/>
              </a:spcBef>
            </a:pPr>
            <a:r>
              <a:rPr sz="1650" spc="5" dirty="0">
                <a:latin typeface="Calibri"/>
                <a:cs typeface="Calibri"/>
              </a:rPr>
              <a:t>regularização  </a:t>
            </a:r>
            <a:r>
              <a:rPr sz="1650" spc="-30" dirty="0">
                <a:latin typeface="Calibri"/>
                <a:cs typeface="Calibri"/>
              </a:rPr>
              <a:t>24121</a:t>
            </a:r>
            <a:r>
              <a:rPr sz="1650" spc="-50" dirty="0">
                <a:latin typeface="Calibri"/>
                <a:cs typeface="Calibri"/>
              </a:rPr>
              <a:t> </a:t>
            </a:r>
            <a:r>
              <a:rPr sz="1650" spc="-55" dirty="0">
                <a:latin typeface="Calibri"/>
                <a:cs typeface="Calibri"/>
              </a:rPr>
              <a:t>(51,28%)</a:t>
            </a:r>
            <a:endParaRPr sz="16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65"/>
              </a:spcBef>
            </a:pPr>
            <a:r>
              <a:rPr sz="1750" spc="5" dirty="0">
                <a:latin typeface="Segoe UI"/>
                <a:cs typeface="Segoe UI"/>
              </a:rPr>
              <a:t>Cadastros de Acesso por</a:t>
            </a:r>
            <a:r>
              <a:rPr sz="1750" spc="-35" dirty="0">
                <a:latin typeface="Segoe UI"/>
                <a:cs typeface="Segoe UI"/>
              </a:rPr>
              <a:t> </a:t>
            </a:r>
            <a:r>
              <a:rPr sz="1750" spc="5" dirty="0">
                <a:latin typeface="Segoe UI"/>
                <a:cs typeface="Segoe UI"/>
              </a:rPr>
              <a:t>Finalidade</a:t>
            </a:r>
            <a:endParaRPr sz="1750">
              <a:latin typeface="Segoe UI"/>
              <a:cs typeface="Segoe U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8308326" y="4415513"/>
            <a:ext cx="2337435" cy="2333625"/>
          </a:xfrm>
          <a:custGeom>
            <a:avLst/>
            <a:gdLst/>
            <a:ahLst/>
            <a:cxnLst/>
            <a:rect l="l" t="t" r="r" b="b"/>
            <a:pathLst>
              <a:path w="2337434" h="2333625">
                <a:moveTo>
                  <a:pt x="2337176" y="1166915"/>
                </a:moveTo>
                <a:lnTo>
                  <a:pt x="1168641" y="1166915"/>
                </a:lnTo>
                <a:lnTo>
                  <a:pt x="1168641" y="0"/>
                </a:lnTo>
                <a:lnTo>
                  <a:pt x="1216659" y="981"/>
                </a:lnTo>
                <a:lnTo>
                  <a:pt x="1264515" y="3926"/>
                </a:lnTo>
                <a:lnTo>
                  <a:pt x="1312209" y="8834"/>
                </a:lnTo>
                <a:lnTo>
                  <a:pt x="1359742" y="15705"/>
                </a:lnTo>
                <a:lnTo>
                  <a:pt x="1406953" y="24513"/>
                </a:lnTo>
                <a:lnTo>
                  <a:pt x="1453683" y="35231"/>
                </a:lnTo>
                <a:lnTo>
                  <a:pt x="1499932" y="47860"/>
                </a:lnTo>
                <a:lnTo>
                  <a:pt x="1545699" y="62399"/>
                </a:lnTo>
                <a:lnTo>
                  <a:pt x="1590832" y="78796"/>
                </a:lnTo>
                <a:lnTo>
                  <a:pt x="1635178" y="96999"/>
                </a:lnTo>
                <a:lnTo>
                  <a:pt x="1678736" y="117008"/>
                </a:lnTo>
                <a:lnTo>
                  <a:pt x="1721507" y="138824"/>
                </a:lnTo>
                <a:lnTo>
                  <a:pt x="1763347" y="162369"/>
                </a:lnTo>
                <a:lnTo>
                  <a:pt x="1804115" y="187567"/>
                </a:lnTo>
                <a:lnTo>
                  <a:pt x="1843810" y="214418"/>
                </a:lnTo>
                <a:lnTo>
                  <a:pt x="1882432" y="242923"/>
                </a:lnTo>
                <a:lnTo>
                  <a:pt x="1919853" y="272982"/>
                </a:lnTo>
                <a:lnTo>
                  <a:pt x="1955946" y="304497"/>
                </a:lnTo>
                <a:lnTo>
                  <a:pt x="1990709" y="337467"/>
                </a:lnTo>
                <a:lnTo>
                  <a:pt x="2024144" y="371894"/>
                </a:lnTo>
                <a:lnTo>
                  <a:pt x="2056139" y="407658"/>
                </a:lnTo>
                <a:lnTo>
                  <a:pt x="2086584" y="444641"/>
                </a:lnTo>
                <a:lnTo>
                  <a:pt x="2115481" y="482843"/>
                </a:lnTo>
                <a:lnTo>
                  <a:pt x="2142827" y="522265"/>
                </a:lnTo>
                <a:lnTo>
                  <a:pt x="2168535" y="562771"/>
                </a:lnTo>
                <a:lnTo>
                  <a:pt x="2192514" y="604227"/>
                </a:lnTo>
                <a:lnTo>
                  <a:pt x="2214765" y="646633"/>
                </a:lnTo>
                <a:lnTo>
                  <a:pt x="2235287" y="689989"/>
                </a:lnTo>
                <a:lnTo>
                  <a:pt x="2254015" y="734147"/>
                </a:lnTo>
                <a:lnTo>
                  <a:pt x="2270883" y="778960"/>
                </a:lnTo>
                <a:lnTo>
                  <a:pt x="2285890" y="824428"/>
                </a:lnTo>
                <a:lnTo>
                  <a:pt x="2299036" y="870551"/>
                </a:lnTo>
                <a:lnTo>
                  <a:pt x="2310280" y="917172"/>
                </a:lnTo>
                <a:lnTo>
                  <a:pt x="2319582" y="964136"/>
                </a:lnTo>
                <a:lnTo>
                  <a:pt x="2326940" y="1011442"/>
                </a:lnTo>
                <a:lnTo>
                  <a:pt x="2332356" y="1059090"/>
                </a:lnTo>
                <a:lnTo>
                  <a:pt x="2335814" y="1106920"/>
                </a:lnTo>
                <a:lnTo>
                  <a:pt x="2337300" y="1154770"/>
                </a:lnTo>
                <a:lnTo>
                  <a:pt x="2337176" y="1166915"/>
                </a:lnTo>
                <a:close/>
              </a:path>
              <a:path w="2337434" h="2333625">
                <a:moveTo>
                  <a:pt x="1144939" y="2333595"/>
                </a:moveTo>
                <a:lnTo>
                  <a:pt x="1097032" y="2331645"/>
                </a:lnTo>
                <a:lnTo>
                  <a:pt x="1049246" y="2327729"/>
                </a:lnTo>
                <a:lnTo>
                  <a:pt x="1001580" y="2321848"/>
                </a:lnTo>
                <a:lnTo>
                  <a:pt x="954196" y="2314023"/>
                </a:lnTo>
                <a:lnTo>
                  <a:pt x="907253" y="2304278"/>
                </a:lnTo>
                <a:lnTo>
                  <a:pt x="860751" y="2292613"/>
                </a:lnTo>
                <a:lnTo>
                  <a:pt x="814690" y="2279029"/>
                </a:lnTo>
                <a:lnTo>
                  <a:pt x="769225" y="2263573"/>
                </a:lnTo>
                <a:lnTo>
                  <a:pt x="724509" y="2246296"/>
                </a:lnTo>
                <a:lnTo>
                  <a:pt x="680543" y="2227196"/>
                </a:lnTo>
                <a:lnTo>
                  <a:pt x="637327" y="2206274"/>
                </a:lnTo>
                <a:lnTo>
                  <a:pt x="595005" y="2183604"/>
                </a:lnTo>
                <a:lnTo>
                  <a:pt x="553721" y="2159258"/>
                </a:lnTo>
                <a:lnTo>
                  <a:pt x="513475" y="2133238"/>
                </a:lnTo>
                <a:lnTo>
                  <a:pt x="474267" y="2105542"/>
                </a:lnTo>
                <a:lnTo>
                  <a:pt x="436227" y="2076267"/>
                </a:lnTo>
                <a:lnTo>
                  <a:pt x="399485" y="2045509"/>
                </a:lnTo>
                <a:lnTo>
                  <a:pt x="364042" y="2013268"/>
                </a:lnTo>
                <a:lnTo>
                  <a:pt x="329897" y="1979544"/>
                </a:lnTo>
                <a:lnTo>
                  <a:pt x="297163" y="1944453"/>
                </a:lnTo>
                <a:lnTo>
                  <a:pt x="265953" y="1908110"/>
                </a:lnTo>
                <a:lnTo>
                  <a:pt x="236267" y="1870517"/>
                </a:lnTo>
                <a:lnTo>
                  <a:pt x="208105" y="1831672"/>
                </a:lnTo>
                <a:lnTo>
                  <a:pt x="181558" y="1791709"/>
                </a:lnTo>
                <a:lnTo>
                  <a:pt x="156720" y="1750760"/>
                </a:lnTo>
                <a:lnTo>
                  <a:pt x="133590" y="1708826"/>
                </a:lnTo>
                <a:lnTo>
                  <a:pt x="112168" y="1665906"/>
                </a:lnTo>
                <a:lnTo>
                  <a:pt x="92523" y="1622147"/>
                </a:lnTo>
                <a:lnTo>
                  <a:pt x="74725" y="1577694"/>
                </a:lnTo>
                <a:lnTo>
                  <a:pt x="58774" y="1532548"/>
                </a:lnTo>
                <a:lnTo>
                  <a:pt x="44669" y="1486708"/>
                </a:lnTo>
                <a:lnTo>
                  <a:pt x="32455" y="1440331"/>
                </a:lnTo>
                <a:lnTo>
                  <a:pt x="22177" y="1393570"/>
                </a:lnTo>
                <a:lnTo>
                  <a:pt x="13833" y="1346428"/>
                </a:lnTo>
                <a:lnTo>
                  <a:pt x="7425" y="1298902"/>
                </a:lnTo>
                <a:lnTo>
                  <a:pt x="2971" y="1251155"/>
                </a:lnTo>
                <a:lnTo>
                  <a:pt x="489" y="1203346"/>
                </a:lnTo>
                <a:lnTo>
                  <a:pt x="0" y="1154770"/>
                </a:lnTo>
                <a:lnTo>
                  <a:pt x="1439" y="1107543"/>
                </a:lnTo>
                <a:lnTo>
                  <a:pt x="4864" y="1059711"/>
                </a:lnTo>
                <a:lnTo>
                  <a:pt x="10245" y="1012140"/>
                </a:lnTo>
                <a:lnTo>
                  <a:pt x="17580" y="964831"/>
                </a:lnTo>
                <a:lnTo>
                  <a:pt x="26872" y="917783"/>
                </a:lnTo>
                <a:lnTo>
                  <a:pt x="38084" y="871153"/>
                </a:lnTo>
                <a:lnTo>
                  <a:pt x="51182" y="825101"/>
                </a:lnTo>
                <a:lnTo>
                  <a:pt x="66167" y="779626"/>
                </a:lnTo>
                <a:lnTo>
                  <a:pt x="83038" y="734728"/>
                </a:lnTo>
                <a:lnTo>
                  <a:pt x="101736" y="690557"/>
                </a:lnTo>
                <a:lnTo>
                  <a:pt x="122200" y="647263"/>
                </a:lnTo>
                <a:lnTo>
                  <a:pt x="144430" y="604847"/>
                </a:lnTo>
                <a:lnTo>
                  <a:pt x="168427" y="563307"/>
                </a:lnTo>
                <a:lnTo>
                  <a:pt x="1168641" y="1166915"/>
                </a:lnTo>
                <a:lnTo>
                  <a:pt x="2337176" y="1166915"/>
                </a:lnTo>
                <a:lnTo>
                  <a:pt x="2334352" y="1250532"/>
                </a:lnTo>
                <a:lnTo>
                  <a:pt x="2329931" y="1298282"/>
                </a:lnTo>
                <a:lnTo>
                  <a:pt x="2323560" y="1345731"/>
                </a:lnTo>
                <a:lnTo>
                  <a:pt x="2315239" y="1392878"/>
                </a:lnTo>
                <a:lnTo>
                  <a:pt x="2304969" y="1439723"/>
                </a:lnTo>
                <a:lnTo>
                  <a:pt x="2292787" y="1486109"/>
                </a:lnTo>
                <a:lnTo>
                  <a:pt x="2278732" y="1531879"/>
                </a:lnTo>
                <a:lnTo>
                  <a:pt x="2262802" y="1577033"/>
                </a:lnTo>
                <a:lnTo>
                  <a:pt x="2244999" y="1621570"/>
                </a:lnTo>
                <a:lnTo>
                  <a:pt x="2225384" y="1665343"/>
                </a:lnTo>
                <a:lnTo>
                  <a:pt x="2204022" y="1708202"/>
                </a:lnTo>
                <a:lnTo>
                  <a:pt x="2180912" y="1750148"/>
                </a:lnTo>
                <a:lnTo>
                  <a:pt x="2156055" y="1791180"/>
                </a:lnTo>
                <a:lnTo>
                  <a:pt x="2129536" y="1831161"/>
                </a:lnTo>
                <a:lnTo>
                  <a:pt x="2101443" y="1869956"/>
                </a:lnTo>
                <a:lnTo>
                  <a:pt x="2071775" y="1907564"/>
                </a:lnTo>
                <a:lnTo>
                  <a:pt x="2040532" y="1943985"/>
                </a:lnTo>
                <a:lnTo>
                  <a:pt x="2007822" y="1979099"/>
                </a:lnTo>
                <a:lnTo>
                  <a:pt x="1973754" y="2012785"/>
                </a:lnTo>
                <a:lnTo>
                  <a:pt x="1938326" y="2045043"/>
                </a:lnTo>
                <a:lnTo>
                  <a:pt x="1901540" y="2075873"/>
                </a:lnTo>
                <a:lnTo>
                  <a:pt x="1863520" y="2105174"/>
                </a:lnTo>
                <a:lnTo>
                  <a:pt x="1824393" y="2132845"/>
                </a:lnTo>
                <a:lnTo>
                  <a:pt x="1784160" y="2158885"/>
                </a:lnTo>
                <a:lnTo>
                  <a:pt x="1742819" y="2183294"/>
                </a:lnTo>
                <a:lnTo>
                  <a:pt x="1700513" y="2205994"/>
                </a:lnTo>
                <a:lnTo>
                  <a:pt x="1657381" y="2226904"/>
                </a:lnTo>
                <a:lnTo>
                  <a:pt x="1613425" y="2246025"/>
                </a:lnTo>
                <a:lnTo>
                  <a:pt x="1568643" y="2263356"/>
                </a:lnTo>
                <a:lnTo>
                  <a:pt x="1523188" y="2278843"/>
                </a:lnTo>
                <a:lnTo>
                  <a:pt x="1477213" y="2292430"/>
                </a:lnTo>
                <a:lnTo>
                  <a:pt x="1430717" y="2304117"/>
                </a:lnTo>
                <a:lnTo>
                  <a:pt x="1383700" y="2313905"/>
                </a:lnTo>
                <a:lnTo>
                  <a:pt x="1336321" y="2321762"/>
                </a:lnTo>
                <a:lnTo>
                  <a:pt x="1288739" y="2327660"/>
                </a:lnTo>
                <a:lnTo>
                  <a:pt x="1240954" y="2331599"/>
                </a:lnTo>
                <a:lnTo>
                  <a:pt x="1192967" y="2333578"/>
                </a:lnTo>
                <a:lnTo>
                  <a:pt x="1144939" y="2333595"/>
                </a:lnTo>
                <a:close/>
              </a:path>
            </a:pathLst>
          </a:custGeom>
          <a:solidFill>
            <a:srgbClr val="004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476753" y="4427302"/>
            <a:ext cx="1000760" cy="1155700"/>
          </a:xfrm>
          <a:custGeom>
            <a:avLst/>
            <a:gdLst/>
            <a:ahLst/>
            <a:cxnLst/>
            <a:rect l="l" t="t" r="r" b="b"/>
            <a:pathLst>
              <a:path w="1000759" h="1155700">
                <a:moveTo>
                  <a:pt x="1000214" y="1155126"/>
                </a:moveTo>
                <a:lnTo>
                  <a:pt x="0" y="551517"/>
                </a:lnTo>
                <a:lnTo>
                  <a:pt x="27766" y="507848"/>
                </a:lnTo>
                <a:lnTo>
                  <a:pt x="57351" y="465572"/>
                </a:lnTo>
                <a:lnTo>
                  <a:pt x="88755" y="424688"/>
                </a:lnTo>
                <a:lnTo>
                  <a:pt x="121978" y="385198"/>
                </a:lnTo>
                <a:lnTo>
                  <a:pt x="157020" y="347100"/>
                </a:lnTo>
                <a:lnTo>
                  <a:pt x="193706" y="310578"/>
                </a:lnTo>
                <a:lnTo>
                  <a:pt x="231861" y="275813"/>
                </a:lnTo>
                <a:lnTo>
                  <a:pt x="271484" y="242806"/>
                </a:lnTo>
                <a:lnTo>
                  <a:pt x="312576" y="211556"/>
                </a:lnTo>
                <a:lnTo>
                  <a:pt x="355137" y="182064"/>
                </a:lnTo>
                <a:lnTo>
                  <a:pt x="398955" y="154469"/>
                </a:lnTo>
                <a:lnTo>
                  <a:pt x="443819" y="128910"/>
                </a:lnTo>
                <a:lnTo>
                  <a:pt x="489731" y="105388"/>
                </a:lnTo>
                <a:lnTo>
                  <a:pt x="536688" y="83902"/>
                </a:lnTo>
                <a:lnTo>
                  <a:pt x="584693" y="64453"/>
                </a:lnTo>
                <a:lnTo>
                  <a:pt x="633507" y="47130"/>
                </a:lnTo>
                <a:lnTo>
                  <a:pt x="682895" y="32023"/>
                </a:lnTo>
                <a:lnTo>
                  <a:pt x="732857" y="19133"/>
                </a:lnTo>
                <a:lnTo>
                  <a:pt x="783392" y="8458"/>
                </a:lnTo>
                <a:lnTo>
                  <a:pt x="834501" y="0"/>
                </a:lnTo>
                <a:lnTo>
                  <a:pt x="1000214" y="1155126"/>
                </a:lnTo>
                <a:close/>
              </a:path>
            </a:pathLst>
          </a:custGeom>
          <a:solidFill>
            <a:srgbClr val="F1C7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311254" y="4415513"/>
            <a:ext cx="165735" cy="1167130"/>
          </a:xfrm>
          <a:custGeom>
            <a:avLst/>
            <a:gdLst/>
            <a:ahLst/>
            <a:cxnLst/>
            <a:rect l="l" t="t" r="r" b="b"/>
            <a:pathLst>
              <a:path w="165734" h="1167129">
                <a:moveTo>
                  <a:pt x="165712" y="1166915"/>
                </a:moveTo>
                <a:lnTo>
                  <a:pt x="0" y="11789"/>
                </a:lnTo>
                <a:lnTo>
                  <a:pt x="41270" y="6631"/>
                </a:lnTo>
                <a:lnTo>
                  <a:pt x="82645" y="2947"/>
                </a:lnTo>
                <a:lnTo>
                  <a:pt x="124126" y="736"/>
                </a:lnTo>
                <a:lnTo>
                  <a:pt x="165712" y="0"/>
                </a:lnTo>
                <a:lnTo>
                  <a:pt x="165712" y="116691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065500" y="6624216"/>
            <a:ext cx="176530" cy="102235"/>
          </a:xfrm>
          <a:custGeom>
            <a:avLst/>
            <a:gdLst/>
            <a:ahLst/>
            <a:cxnLst/>
            <a:rect l="l" t="t" r="r" b="b"/>
            <a:pathLst>
              <a:path w="176529" h="102234">
                <a:moveTo>
                  <a:pt x="0" y="0"/>
                </a:moveTo>
                <a:lnTo>
                  <a:pt x="57417" y="101637"/>
                </a:lnTo>
                <a:lnTo>
                  <a:pt x="176083" y="101637"/>
                </a:lnTo>
              </a:path>
            </a:pathLst>
          </a:custGeom>
          <a:ln w="9877">
            <a:solidFill>
              <a:srgbClr val="1A1A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632590" y="4487734"/>
            <a:ext cx="183515" cy="97790"/>
          </a:xfrm>
          <a:custGeom>
            <a:avLst/>
            <a:gdLst/>
            <a:ahLst/>
            <a:cxnLst/>
            <a:rect l="l" t="t" r="r" b="b"/>
            <a:pathLst>
              <a:path w="183515" h="97789">
                <a:moveTo>
                  <a:pt x="183173" y="97306"/>
                </a:moveTo>
                <a:lnTo>
                  <a:pt x="118665" y="0"/>
                </a:lnTo>
                <a:lnTo>
                  <a:pt x="0" y="0"/>
                </a:lnTo>
              </a:path>
            </a:pathLst>
          </a:custGeom>
          <a:ln w="9876">
            <a:solidFill>
              <a:srgbClr val="1A1A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264852" y="4272968"/>
            <a:ext cx="127000" cy="116839"/>
          </a:xfrm>
          <a:custGeom>
            <a:avLst/>
            <a:gdLst/>
            <a:ahLst/>
            <a:cxnLst/>
            <a:rect l="l" t="t" r="r" b="b"/>
            <a:pathLst>
              <a:path w="127000" h="116839">
                <a:moveTo>
                  <a:pt x="126972" y="116396"/>
                </a:moveTo>
                <a:lnTo>
                  <a:pt x="118665" y="0"/>
                </a:lnTo>
                <a:lnTo>
                  <a:pt x="0" y="0"/>
                </a:lnTo>
              </a:path>
            </a:pathLst>
          </a:custGeom>
          <a:ln w="9880">
            <a:solidFill>
              <a:srgbClr val="1A1A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0268438" y="6595067"/>
            <a:ext cx="1132205" cy="247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30" dirty="0">
                <a:solidFill>
                  <a:srgbClr val="1A1A1A"/>
                </a:solidFill>
                <a:latin typeface="Calibri"/>
                <a:cs typeface="Calibri"/>
              </a:rPr>
              <a:t>19174</a:t>
            </a:r>
            <a:r>
              <a:rPr sz="1450" spc="-50" dirty="0">
                <a:solidFill>
                  <a:srgbClr val="1A1A1A"/>
                </a:solidFill>
                <a:latin typeface="Calibri"/>
                <a:cs typeface="Calibri"/>
              </a:rPr>
              <a:t> (83,65%)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573107" y="4142180"/>
            <a:ext cx="1664970" cy="461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15340">
              <a:lnSpc>
                <a:spcPts val="1714"/>
              </a:lnSpc>
              <a:spcBef>
                <a:spcPts val="100"/>
              </a:spcBef>
            </a:pPr>
            <a:r>
              <a:rPr sz="1450" spc="-5" dirty="0">
                <a:solidFill>
                  <a:srgbClr val="1A1A1A"/>
                </a:solidFill>
                <a:latin typeface="Calibri"/>
                <a:cs typeface="Calibri"/>
              </a:rPr>
              <a:t>519</a:t>
            </a:r>
            <a:r>
              <a:rPr sz="1450" spc="-50" dirty="0">
                <a:solidFill>
                  <a:srgbClr val="1A1A1A"/>
                </a:solidFill>
                <a:latin typeface="Calibri"/>
                <a:cs typeface="Calibri"/>
              </a:rPr>
              <a:t> </a:t>
            </a:r>
            <a:r>
              <a:rPr sz="1450" spc="-65" dirty="0">
                <a:solidFill>
                  <a:srgbClr val="1A1A1A"/>
                </a:solidFill>
                <a:latin typeface="Calibri"/>
                <a:cs typeface="Calibri"/>
              </a:rPr>
              <a:t>(2,26%)</a:t>
            </a:r>
            <a:endParaRPr sz="1450">
              <a:latin typeface="Calibri"/>
              <a:cs typeface="Calibri"/>
            </a:endParaRPr>
          </a:p>
          <a:p>
            <a:pPr marL="12700">
              <a:lnSpc>
                <a:spcPts val="1714"/>
              </a:lnSpc>
            </a:pPr>
            <a:r>
              <a:rPr sz="1450" spc="-30" dirty="0">
                <a:solidFill>
                  <a:srgbClr val="1A1A1A"/>
                </a:solidFill>
                <a:latin typeface="Calibri"/>
                <a:cs typeface="Calibri"/>
              </a:rPr>
              <a:t>3228</a:t>
            </a:r>
            <a:r>
              <a:rPr sz="1450" dirty="0">
                <a:solidFill>
                  <a:srgbClr val="1A1A1A"/>
                </a:solidFill>
                <a:latin typeface="Calibri"/>
                <a:cs typeface="Calibri"/>
              </a:rPr>
              <a:t> </a:t>
            </a:r>
            <a:r>
              <a:rPr sz="1450" spc="-60" dirty="0">
                <a:solidFill>
                  <a:srgbClr val="1A1A1A"/>
                </a:solidFill>
                <a:latin typeface="Calibri"/>
                <a:cs typeface="Calibri"/>
              </a:rPr>
              <a:t>(14,08%)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538652" y="7140945"/>
            <a:ext cx="626745" cy="215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50" spc="-55" dirty="0">
                <a:solidFill>
                  <a:srgbClr val="666666"/>
                </a:solidFill>
                <a:latin typeface="Segoe UI"/>
                <a:cs typeface="Segoe UI"/>
              </a:rPr>
              <a:t>P</a:t>
            </a:r>
            <a:r>
              <a:rPr sz="1250" spc="-5" dirty="0">
                <a:solidFill>
                  <a:srgbClr val="666666"/>
                </a:solidFill>
                <a:latin typeface="Segoe UI"/>
                <a:cs typeface="Segoe UI"/>
              </a:rPr>
              <a:t>esquisa</a:t>
            </a:r>
            <a:endParaRPr sz="1250">
              <a:latin typeface="Segoe UI"/>
              <a:cs typeface="Segoe U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335095" y="7140945"/>
            <a:ext cx="2880360" cy="215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50" spc="-10" dirty="0">
                <a:solidFill>
                  <a:srgbClr val="666666"/>
                </a:solidFill>
                <a:latin typeface="Segoe UI"/>
                <a:cs typeface="Segoe UI"/>
              </a:rPr>
              <a:t>Pesquisa </a:t>
            </a:r>
            <a:r>
              <a:rPr sz="1250" spc="-5" dirty="0">
                <a:solidFill>
                  <a:srgbClr val="666666"/>
                </a:solidFill>
                <a:latin typeface="Segoe UI"/>
                <a:cs typeface="Segoe UI"/>
              </a:rPr>
              <a:t>e Desenvolvimento</a:t>
            </a:r>
            <a:r>
              <a:rPr sz="1250" spc="-35" dirty="0">
                <a:solidFill>
                  <a:srgbClr val="666666"/>
                </a:solidFill>
                <a:latin typeface="Segoe UI"/>
                <a:cs typeface="Segoe UI"/>
              </a:rPr>
              <a:t> </a:t>
            </a:r>
            <a:r>
              <a:rPr sz="1250" spc="-15" dirty="0">
                <a:solidFill>
                  <a:srgbClr val="666666"/>
                </a:solidFill>
                <a:latin typeface="Segoe UI"/>
                <a:cs typeface="Segoe UI"/>
              </a:rPr>
              <a:t>Tecnológico</a:t>
            </a:r>
            <a:endParaRPr sz="1250">
              <a:latin typeface="Segoe UI"/>
              <a:cs typeface="Segoe U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0385448" y="7140945"/>
            <a:ext cx="2110105" cy="215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50" spc="-5" dirty="0">
                <a:solidFill>
                  <a:srgbClr val="666666"/>
                </a:solidFill>
                <a:latin typeface="Segoe UI"/>
                <a:cs typeface="Segoe UI"/>
              </a:rPr>
              <a:t>Desenvolvimento</a:t>
            </a:r>
            <a:r>
              <a:rPr sz="1250" spc="-45" dirty="0">
                <a:solidFill>
                  <a:srgbClr val="666666"/>
                </a:solidFill>
                <a:latin typeface="Segoe UI"/>
                <a:cs typeface="Segoe UI"/>
              </a:rPr>
              <a:t> </a:t>
            </a:r>
            <a:r>
              <a:rPr sz="1250" spc="-15" dirty="0">
                <a:solidFill>
                  <a:srgbClr val="666666"/>
                </a:solidFill>
                <a:latin typeface="Segoe UI"/>
                <a:cs typeface="Segoe UI"/>
              </a:rPr>
              <a:t>Tecnológico</a:t>
            </a:r>
            <a:endParaRPr sz="1250">
              <a:latin typeface="Segoe UI"/>
              <a:cs typeface="Segoe U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9954597" y="4071933"/>
            <a:ext cx="279908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85" dirty="0">
                <a:solidFill>
                  <a:srgbClr val="333333"/>
                </a:solidFill>
                <a:latin typeface="Segoe UI"/>
                <a:cs typeface="Segoe UI"/>
              </a:rPr>
              <a:t>Não </a:t>
            </a:r>
            <a:r>
              <a:rPr sz="1400" b="1" spc="-100" dirty="0">
                <a:solidFill>
                  <a:srgbClr val="333333"/>
                </a:solidFill>
                <a:latin typeface="Segoe UI"/>
                <a:cs typeface="Segoe UI"/>
              </a:rPr>
              <a:t>inclui </a:t>
            </a:r>
            <a:r>
              <a:rPr sz="1400" b="1" spc="-85" dirty="0">
                <a:solidFill>
                  <a:srgbClr val="333333"/>
                </a:solidFill>
                <a:latin typeface="Segoe UI"/>
                <a:cs typeface="Segoe UI"/>
              </a:rPr>
              <a:t>cadastros </a:t>
            </a:r>
            <a:r>
              <a:rPr sz="1400" b="1" spc="-70" dirty="0">
                <a:solidFill>
                  <a:srgbClr val="333333"/>
                </a:solidFill>
                <a:latin typeface="Segoe UI"/>
                <a:cs typeface="Segoe UI"/>
              </a:rPr>
              <a:t>de</a:t>
            </a:r>
            <a:r>
              <a:rPr sz="1400" b="1" spc="-20" dirty="0">
                <a:solidFill>
                  <a:srgbClr val="333333"/>
                </a:solidFill>
                <a:latin typeface="Segoe UI"/>
                <a:cs typeface="Segoe UI"/>
              </a:rPr>
              <a:t> </a:t>
            </a:r>
            <a:r>
              <a:rPr sz="1400" b="1" spc="-80" dirty="0">
                <a:solidFill>
                  <a:srgbClr val="333333"/>
                </a:solidFill>
                <a:latin typeface="Segoe UI"/>
                <a:cs typeface="Segoe UI"/>
              </a:rPr>
              <a:t>regularização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382910" y="2285629"/>
            <a:ext cx="127635" cy="2628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550" b="1" spc="-90" dirty="0">
                <a:solidFill>
                  <a:srgbClr val="333333"/>
                </a:solidFill>
                <a:latin typeface="Segoe UI"/>
                <a:cs typeface="Segoe UI"/>
              </a:rPr>
              <a:t>8</a:t>
            </a:r>
            <a:endParaRPr sz="1550">
              <a:latin typeface="Segoe UI"/>
              <a:cs typeface="Segoe UI"/>
            </a:endParaRPr>
          </a:p>
        </p:txBody>
      </p:sp>
      <p:graphicFrame>
        <p:nvGraphicFramePr>
          <p:cNvPr id="33" name="object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663159"/>
              </p:ext>
            </p:extLst>
          </p:nvPr>
        </p:nvGraphicFramePr>
        <p:xfrm>
          <a:off x="750101" y="2219547"/>
          <a:ext cx="5274306" cy="35467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6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8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06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43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0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71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</a:tcPr>
                </a:tc>
                <a:tc rowSpan="9">
                  <a:txBody>
                    <a:bodyPr/>
                    <a:lstStyle/>
                    <a:p>
                      <a:pPr marL="168910">
                        <a:lnSpc>
                          <a:spcPts val="2975"/>
                        </a:lnSpc>
                      </a:pPr>
                      <a:r>
                        <a:rPr sz="2500" spc="-55" dirty="0">
                          <a:solidFill>
                            <a:srgbClr val="666666"/>
                          </a:solidFill>
                          <a:latin typeface="Calibri"/>
                          <a:cs typeface="Calibri"/>
                        </a:rPr>
                        <a:t>39924</a:t>
                      </a:r>
                      <a:r>
                        <a:rPr sz="2500" spc="-160" dirty="0">
                          <a:solidFill>
                            <a:srgbClr val="66666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25" b="1" spc="-202" baseline="12544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(</a:t>
                      </a:r>
                      <a:r>
                        <a:rPr lang="pt-BR" sz="2325" b="1" spc="-202" baseline="12544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85,01%)</a:t>
                      </a:r>
                      <a:endParaRPr sz="2325" baseline="12544" dirty="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01B8AA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endParaRPr sz="1550" dirty="0">
                        <a:latin typeface="Segoe UI"/>
                        <a:cs typeface="Segoe UI"/>
                      </a:endParaRPr>
                    </a:p>
                  </a:txBody>
                  <a:tcPr marL="0" marR="0" marT="74295" marB="0"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1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01B8AA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1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01B8AA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1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01B8AA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1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01B8AA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71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01B8AA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71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01B8AA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593090">
                        <a:lnSpc>
                          <a:spcPts val="2620"/>
                        </a:lnSpc>
                        <a:spcBef>
                          <a:spcPts val="195"/>
                        </a:spcBef>
                      </a:pPr>
                      <a:r>
                        <a:rPr sz="2500" spc="-20" dirty="0">
                          <a:solidFill>
                            <a:srgbClr val="666666"/>
                          </a:solidFill>
                          <a:latin typeface="Calibri"/>
                          <a:cs typeface="Calibri"/>
                        </a:rPr>
                        <a:t>5188 </a:t>
                      </a:r>
                      <a:r>
                        <a:rPr sz="1550" b="1" spc="-180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(11,02</a:t>
                      </a:r>
                      <a:r>
                        <a:rPr sz="1550" b="1" spc="40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550" b="1" spc="-130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%)</a:t>
                      </a:r>
                      <a:endParaRPr sz="1550">
                        <a:latin typeface="Segoe UI"/>
                        <a:cs typeface="Segoe UI"/>
                      </a:endParaRPr>
                    </a:p>
                    <a:p>
                      <a:pPr marL="2066925">
                        <a:lnSpc>
                          <a:spcPts val="525"/>
                        </a:lnSpc>
                      </a:pPr>
                      <a:r>
                        <a:rPr sz="2500" spc="-55" dirty="0">
                          <a:solidFill>
                            <a:srgbClr val="666666"/>
                          </a:solidFill>
                          <a:latin typeface="Calibri"/>
                          <a:cs typeface="Calibri"/>
                        </a:rPr>
                        <a:t>1930 </a:t>
                      </a:r>
                      <a:r>
                        <a:rPr sz="2325" b="1" spc="-150" baseline="1792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(3,98</a:t>
                      </a:r>
                      <a:r>
                        <a:rPr sz="2325" b="1" spc="-240" baseline="1792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2325" b="1" spc="-195" baseline="1792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%)</a:t>
                      </a:r>
                      <a:endParaRPr sz="2325" baseline="1792">
                        <a:latin typeface="Segoe UI"/>
                        <a:cs typeface="Segoe UI"/>
                      </a:endParaRPr>
                    </a:p>
                  </a:txBody>
                  <a:tcPr marL="0" marR="0" marT="24765" marB="0"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431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01B8AA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01B8AA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EAEAEA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875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01B8A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01B8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EAEAE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01B8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EAEAEA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4" name="object 34"/>
          <p:cNvSpPr/>
          <p:nvPr/>
        </p:nvSpPr>
        <p:spPr>
          <a:xfrm>
            <a:off x="6424110" y="7199499"/>
            <a:ext cx="97416" cy="988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224568" y="7199499"/>
            <a:ext cx="97416" cy="988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278163" y="7199499"/>
            <a:ext cx="97416" cy="9882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2783721" y="4074751"/>
            <a:ext cx="0" cy="198120"/>
          </a:xfrm>
          <a:custGeom>
            <a:avLst/>
            <a:gdLst/>
            <a:ahLst/>
            <a:cxnLst/>
            <a:rect l="l" t="t" r="r" b="b"/>
            <a:pathLst>
              <a:path h="198120">
                <a:moveTo>
                  <a:pt x="0" y="0"/>
                </a:moveTo>
                <a:lnTo>
                  <a:pt x="0" y="197643"/>
                </a:lnTo>
              </a:path>
            </a:pathLst>
          </a:custGeom>
          <a:ln w="79057">
            <a:solidFill>
              <a:srgbClr val="C7C7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228600" y="895059"/>
            <a:ext cx="2955290" cy="309880"/>
          </a:xfrm>
          <a:prstGeom prst="rect">
            <a:avLst/>
          </a:prstGeom>
          <a:solidFill>
            <a:srgbClr val="FF000F">
              <a:alpha val="50195"/>
            </a:srgbClr>
          </a:solidFill>
        </p:spPr>
        <p:txBody>
          <a:bodyPr vert="horz" wrap="square" lIns="0" tIns="51435" rIns="0" bIns="0" rtlCol="0">
            <a:spAutoFit/>
          </a:bodyPr>
          <a:lstStyle/>
          <a:p>
            <a:pPr marL="48895">
              <a:lnSpc>
                <a:spcPct val="100000"/>
              </a:lnSpc>
              <a:spcBef>
                <a:spcPts val="405"/>
              </a:spcBef>
            </a:pPr>
            <a:r>
              <a:rPr sz="1250" b="1" spc="-70" dirty="0">
                <a:solidFill>
                  <a:srgbClr val="333333"/>
                </a:solidFill>
                <a:latin typeface="Segoe UI"/>
                <a:cs typeface="Segoe UI"/>
              </a:rPr>
              <a:t>Dados </a:t>
            </a:r>
            <a:r>
              <a:rPr sz="1250" b="1" spc="-85" dirty="0">
                <a:solidFill>
                  <a:srgbClr val="333333"/>
                </a:solidFill>
                <a:latin typeface="Segoe UI"/>
                <a:cs typeface="Segoe UI"/>
              </a:rPr>
              <a:t>em </a:t>
            </a:r>
            <a:r>
              <a:rPr sz="1250" b="1" spc="-80" dirty="0">
                <a:solidFill>
                  <a:srgbClr val="333333"/>
                </a:solidFill>
                <a:latin typeface="Segoe UI"/>
                <a:cs typeface="Segoe UI"/>
              </a:rPr>
              <a:t>fase </a:t>
            </a:r>
            <a:r>
              <a:rPr sz="1250" b="1" spc="-65" dirty="0">
                <a:solidFill>
                  <a:srgbClr val="333333"/>
                </a:solidFill>
                <a:latin typeface="Segoe UI"/>
                <a:cs typeface="Segoe UI"/>
              </a:rPr>
              <a:t>de</a:t>
            </a:r>
            <a:r>
              <a:rPr sz="1250" b="1" spc="200" dirty="0">
                <a:solidFill>
                  <a:srgbClr val="333333"/>
                </a:solidFill>
                <a:latin typeface="Segoe UI"/>
                <a:cs typeface="Segoe UI"/>
              </a:rPr>
              <a:t> </a:t>
            </a:r>
            <a:r>
              <a:rPr sz="1250" b="1" spc="-70" dirty="0">
                <a:solidFill>
                  <a:srgbClr val="333333"/>
                </a:solidFill>
                <a:latin typeface="Segoe UI"/>
                <a:cs typeface="Segoe UI"/>
              </a:rPr>
              <a:t>consolidação</a:t>
            </a:r>
            <a:endParaRPr sz="1250">
              <a:latin typeface="Segoe UI"/>
              <a:cs typeface="Segoe U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52400" y="152400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0" y="0"/>
                </a:moveTo>
                <a:lnTo>
                  <a:pt x="165100" y="0"/>
                </a:lnTo>
                <a:lnTo>
                  <a:pt x="165100" y="165100"/>
                </a:lnTo>
                <a:lnTo>
                  <a:pt x="0" y="165100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04949" y="968037"/>
            <a:ext cx="4597400" cy="3263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50" spc="-30" dirty="0"/>
              <a:t>Total </a:t>
            </a:r>
            <a:r>
              <a:rPr sz="1950" spc="10" dirty="0"/>
              <a:t>de Cadastros de Acesso por</a:t>
            </a:r>
            <a:r>
              <a:rPr sz="1950" spc="-65" dirty="0"/>
              <a:t> </a:t>
            </a:r>
            <a:r>
              <a:rPr sz="1950" spc="10" dirty="0"/>
              <a:t>Usuário</a:t>
            </a:r>
            <a:endParaRPr sz="1950"/>
          </a:p>
        </p:txBody>
      </p:sp>
      <p:sp>
        <p:nvSpPr>
          <p:cNvPr id="3" name="object 3"/>
          <p:cNvSpPr txBox="1"/>
          <p:nvPr/>
        </p:nvSpPr>
        <p:spPr>
          <a:xfrm>
            <a:off x="505437" y="1451587"/>
            <a:ext cx="2973070" cy="58178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216785" marR="5080" indent="86360" algn="r">
              <a:lnSpc>
                <a:spcPct val="100800"/>
              </a:lnSpc>
              <a:spcBef>
                <a:spcPts val="110"/>
              </a:spcBef>
            </a:pPr>
            <a:r>
              <a:rPr sz="1300" spc="10" dirty="0">
                <a:latin typeface="Segoe UI"/>
                <a:cs typeface="Segoe UI"/>
              </a:rPr>
              <a:t>Embrapa  UNICAMP</a:t>
            </a:r>
            <a:endParaRPr sz="1300">
              <a:latin typeface="Segoe UI"/>
              <a:cs typeface="Segoe UI"/>
            </a:endParaRPr>
          </a:p>
          <a:p>
            <a:pPr marL="992505" marR="5080" indent="-808990" algn="r">
              <a:lnSpc>
                <a:spcPct val="100800"/>
              </a:lnSpc>
            </a:pPr>
            <a:r>
              <a:rPr sz="1300" spc="10" dirty="0">
                <a:latin typeface="Segoe UI"/>
                <a:cs typeface="Segoe UI"/>
              </a:rPr>
              <a:t>Universidade Federal de</a:t>
            </a:r>
            <a:r>
              <a:rPr sz="1300" spc="-55" dirty="0">
                <a:latin typeface="Segoe UI"/>
                <a:cs typeface="Segoe UI"/>
              </a:rPr>
              <a:t> </a:t>
            </a:r>
            <a:r>
              <a:rPr sz="1300" spc="10" dirty="0">
                <a:latin typeface="Segoe UI"/>
                <a:cs typeface="Segoe UI"/>
              </a:rPr>
              <a:t>Minas</a:t>
            </a:r>
            <a:r>
              <a:rPr sz="1300" spc="-15" dirty="0">
                <a:latin typeface="Segoe UI"/>
                <a:cs typeface="Segoe UI"/>
              </a:rPr>
              <a:t> </a:t>
            </a:r>
            <a:r>
              <a:rPr sz="1300" spc="10" dirty="0">
                <a:latin typeface="Segoe UI"/>
                <a:cs typeface="Segoe UI"/>
              </a:rPr>
              <a:t>Gerais </a:t>
            </a:r>
            <a:r>
              <a:rPr sz="1300" spc="5" dirty="0">
                <a:latin typeface="Segoe UI"/>
                <a:cs typeface="Segoe UI"/>
              </a:rPr>
              <a:t> </a:t>
            </a:r>
            <a:r>
              <a:rPr sz="1300" spc="10" dirty="0">
                <a:latin typeface="Segoe UI"/>
                <a:cs typeface="Segoe UI"/>
              </a:rPr>
              <a:t>Universidade de São</a:t>
            </a:r>
            <a:r>
              <a:rPr sz="1300" spc="-75" dirty="0">
                <a:latin typeface="Segoe UI"/>
                <a:cs typeface="Segoe UI"/>
              </a:rPr>
              <a:t> </a:t>
            </a:r>
            <a:r>
              <a:rPr sz="1300" dirty="0">
                <a:latin typeface="Segoe UI"/>
                <a:cs typeface="Segoe UI"/>
              </a:rPr>
              <a:t>Paulo</a:t>
            </a:r>
            <a:endParaRPr sz="1300">
              <a:latin typeface="Segoe UI"/>
              <a:cs typeface="Segoe UI"/>
            </a:endParaRPr>
          </a:p>
          <a:p>
            <a:pPr marL="2459355" marR="5080" indent="-9525" algn="r">
              <a:lnSpc>
                <a:spcPct val="100800"/>
              </a:lnSpc>
            </a:pPr>
            <a:r>
              <a:rPr sz="1300" spc="10" dirty="0">
                <a:latin typeface="Segoe UI"/>
                <a:cs typeface="Segoe UI"/>
              </a:rPr>
              <a:t>UNESP  UF</a:t>
            </a:r>
            <a:r>
              <a:rPr sz="1300" spc="-10" dirty="0">
                <a:latin typeface="Segoe UI"/>
                <a:cs typeface="Segoe UI"/>
              </a:rPr>
              <a:t>R</a:t>
            </a:r>
            <a:r>
              <a:rPr sz="1300" spc="10" dirty="0">
                <a:latin typeface="Segoe UI"/>
                <a:cs typeface="Segoe UI"/>
              </a:rPr>
              <a:t>GS</a:t>
            </a:r>
            <a:endParaRPr sz="1300">
              <a:latin typeface="Segoe UI"/>
              <a:cs typeface="Segoe UI"/>
            </a:endParaRPr>
          </a:p>
          <a:p>
            <a:pPr marR="5080" algn="r">
              <a:lnSpc>
                <a:spcPct val="100000"/>
              </a:lnSpc>
              <a:spcBef>
                <a:spcPts val="10"/>
              </a:spcBef>
            </a:pPr>
            <a:r>
              <a:rPr sz="1300" spc="10" dirty="0">
                <a:latin typeface="Segoe UI"/>
                <a:cs typeface="Segoe UI"/>
              </a:rPr>
              <a:t>Universidade Federal do</a:t>
            </a:r>
            <a:r>
              <a:rPr sz="1300" spc="-60" dirty="0">
                <a:latin typeface="Segoe UI"/>
                <a:cs typeface="Segoe UI"/>
              </a:rPr>
              <a:t> </a:t>
            </a:r>
            <a:r>
              <a:rPr sz="1300" spc="5" dirty="0">
                <a:latin typeface="Segoe UI"/>
                <a:cs typeface="Segoe UI"/>
              </a:rPr>
              <a:t>Piauí</a:t>
            </a:r>
            <a:endParaRPr sz="1300">
              <a:latin typeface="Segoe UI"/>
              <a:cs typeface="Segoe UI"/>
            </a:endParaRPr>
          </a:p>
          <a:p>
            <a:pPr marR="5080" algn="r">
              <a:lnSpc>
                <a:spcPct val="100000"/>
              </a:lnSpc>
              <a:spcBef>
                <a:spcPts val="15"/>
              </a:spcBef>
            </a:pPr>
            <a:r>
              <a:rPr sz="1300" spc="10" dirty="0">
                <a:latin typeface="Segoe UI"/>
                <a:cs typeface="Segoe UI"/>
              </a:rPr>
              <a:t>UF</a:t>
            </a:r>
            <a:r>
              <a:rPr sz="1300" spc="-85" dirty="0">
                <a:latin typeface="Segoe UI"/>
                <a:cs typeface="Segoe UI"/>
              </a:rPr>
              <a:t>P</a:t>
            </a:r>
            <a:r>
              <a:rPr sz="1300" spc="10" dirty="0">
                <a:latin typeface="Segoe UI"/>
                <a:cs typeface="Segoe UI"/>
              </a:rPr>
              <a:t>A</a:t>
            </a:r>
            <a:endParaRPr sz="1300">
              <a:latin typeface="Segoe UI"/>
              <a:cs typeface="Segoe UI"/>
            </a:endParaRPr>
          </a:p>
          <a:p>
            <a:pPr marL="2522220" marR="5080" indent="-90805" algn="r">
              <a:lnSpc>
                <a:spcPct val="100800"/>
              </a:lnSpc>
            </a:pPr>
            <a:r>
              <a:rPr sz="1300" spc="10" dirty="0">
                <a:latin typeface="Segoe UI"/>
                <a:cs typeface="Segoe UI"/>
              </a:rPr>
              <a:t>Fiocruz  UFSM</a:t>
            </a:r>
            <a:endParaRPr sz="1300">
              <a:latin typeface="Segoe UI"/>
              <a:cs typeface="Segoe UI"/>
            </a:endParaRPr>
          </a:p>
          <a:p>
            <a:pPr marL="203200" marR="5080" indent="497205" algn="r">
              <a:lnSpc>
                <a:spcPct val="100800"/>
              </a:lnSpc>
            </a:pPr>
            <a:r>
              <a:rPr sz="1300" spc="10" dirty="0">
                <a:latin typeface="Segoe UI"/>
                <a:cs typeface="Segoe UI"/>
              </a:rPr>
              <a:t>Universidade Federal</a:t>
            </a:r>
            <a:r>
              <a:rPr sz="1300" spc="-50" dirty="0">
                <a:latin typeface="Segoe UI"/>
                <a:cs typeface="Segoe UI"/>
              </a:rPr>
              <a:t> </a:t>
            </a:r>
            <a:r>
              <a:rPr sz="1300" spc="10" dirty="0">
                <a:latin typeface="Segoe UI"/>
                <a:cs typeface="Segoe UI"/>
              </a:rPr>
              <a:t>do</a:t>
            </a:r>
            <a:r>
              <a:rPr sz="1300" spc="-20" dirty="0">
                <a:latin typeface="Segoe UI"/>
                <a:cs typeface="Segoe UI"/>
              </a:rPr>
              <a:t> </a:t>
            </a:r>
            <a:r>
              <a:rPr sz="1300" spc="10" dirty="0">
                <a:latin typeface="Segoe UI"/>
                <a:cs typeface="Segoe UI"/>
              </a:rPr>
              <a:t>Ceará </a:t>
            </a:r>
            <a:r>
              <a:rPr sz="1300" spc="5" dirty="0">
                <a:latin typeface="Segoe UI"/>
                <a:cs typeface="Segoe UI"/>
              </a:rPr>
              <a:t> </a:t>
            </a:r>
            <a:r>
              <a:rPr sz="1300" spc="10" dirty="0">
                <a:latin typeface="Segoe UI"/>
                <a:cs typeface="Segoe UI"/>
              </a:rPr>
              <a:t>Universidade Federal</a:t>
            </a:r>
            <a:r>
              <a:rPr sz="1300" spc="-40" dirty="0">
                <a:latin typeface="Segoe UI"/>
                <a:cs typeface="Segoe UI"/>
              </a:rPr>
              <a:t> </a:t>
            </a:r>
            <a:r>
              <a:rPr sz="1300" spc="10" dirty="0">
                <a:latin typeface="Segoe UI"/>
                <a:cs typeface="Segoe UI"/>
              </a:rPr>
              <a:t>do</a:t>
            </a:r>
            <a:r>
              <a:rPr sz="1300" spc="-15" dirty="0">
                <a:latin typeface="Segoe UI"/>
                <a:cs typeface="Segoe UI"/>
              </a:rPr>
              <a:t> </a:t>
            </a:r>
            <a:r>
              <a:rPr sz="1300" dirty="0">
                <a:latin typeface="Segoe UI"/>
                <a:cs typeface="Segoe UI"/>
              </a:rPr>
              <a:t>Paraná </a:t>
            </a:r>
            <a:r>
              <a:rPr sz="1300" spc="5" dirty="0">
                <a:latin typeface="Segoe UI"/>
                <a:cs typeface="Segoe UI"/>
              </a:rPr>
              <a:t> </a:t>
            </a:r>
            <a:r>
              <a:rPr sz="1300" spc="10" dirty="0">
                <a:latin typeface="Segoe UI"/>
                <a:cs typeface="Segoe UI"/>
              </a:rPr>
              <a:t>Universidade Federal de</a:t>
            </a:r>
            <a:r>
              <a:rPr sz="1300" spc="-60" dirty="0">
                <a:latin typeface="Segoe UI"/>
                <a:cs typeface="Segoe UI"/>
              </a:rPr>
              <a:t> </a:t>
            </a:r>
            <a:r>
              <a:rPr sz="1300" spc="5" dirty="0">
                <a:latin typeface="Segoe UI"/>
                <a:cs typeface="Segoe UI"/>
              </a:rPr>
              <a:t>Pernambuco</a:t>
            </a:r>
            <a:endParaRPr sz="1300">
              <a:latin typeface="Segoe UI"/>
              <a:cs typeface="Segoe UI"/>
            </a:endParaRPr>
          </a:p>
          <a:p>
            <a:pPr marR="5080" algn="r">
              <a:lnSpc>
                <a:spcPct val="100000"/>
              </a:lnSpc>
              <a:spcBef>
                <a:spcPts val="10"/>
              </a:spcBef>
            </a:pPr>
            <a:r>
              <a:rPr sz="1300" spc="10" dirty="0">
                <a:latin typeface="Segoe UI"/>
                <a:cs typeface="Segoe UI"/>
              </a:rPr>
              <a:t>UBEA</a:t>
            </a:r>
            <a:endParaRPr sz="1300">
              <a:latin typeface="Segoe UI"/>
              <a:cs typeface="Segoe UI"/>
            </a:endParaRPr>
          </a:p>
          <a:p>
            <a:pPr marL="2658110" marR="5080" indent="-25400" algn="r">
              <a:lnSpc>
                <a:spcPct val="100800"/>
              </a:lnSpc>
            </a:pPr>
            <a:r>
              <a:rPr sz="1300" spc="10" dirty="0">
                <a:latin typeface="Segoe UI"/>
                <a:cs typeface="Segoe UI"/>
              </a:rPr>
              <a:t>Ufes  UFV</a:t>
            </a:r>
            <a:endParaRPr sz="1300">
              <a:latin typeface="Segoe UI"/>
              <a:cs typeface="Segoe UI"/>
            </a:endParaRPr>
          </a:p>
          <a:p>
            <a:pPr marL="354965" marR="5080" indent="236854" algn="r">
              <a:lnSpc>
                <a:spcPct val="100800"/>
              </a:lnSpc>
            </a:pPr>
            <a:r>
              <a:rPr sz="1300" spc="10" dirty="0">
                <a:latin typeface="Segoe UI"/>
                <a:cs typeface="Segoe UI"/>
              </a:rPr>
              <a:t>Universidade Federal</a:t>
            </a:r>
            <a:r>
              <a:rPr sz="1300" spc="-40" dirty="0">
                <a:latin typeface="Segoe UI"/>
                <a:cs typeface="Segoe UI"/>
              </a:rPr>
              <a:t> </a:t>
            </a:r>
            <a:r>
              <a:rPr sz="1300" spc="10" dirty="0">
                <a:latin typeface="Segoe UI"/>
                <a:cs typeface="Segoe UI"/>
              </a:rPr>
              <a:t>da</a:t>
            </a:r>
            <a:r>
              <a:rPr sz="1300" spc="-10" dirty="0">
                <a:latin typeface="Segoe UI"/>
                <a:cs typeface="Segoe UI"/>
              </a:rPr>
              <a:t> </a:t>
            </a:r>
            <a:r>
              <a:rPr sz="1300" dirty="0">
                <a:latin typeface="Segoe UI"/>
                <a:cs typeface="Segoe UI"/>
              </a:rPr>
              <a:t>Paraiba </a:t>
            </a:r>
            <a:r>
              <a:rPr sz="1300" spc="5" dirty="0">
                <a:latin typeface="Segoe UI"/>
                <a:cs typeface="Segoe UI"/>
              </a:rPr>
              <a:t> </a:t>
            </a:r>
            <a:r>
              <a:rPr sz="1300" spc="10" dirty="0">
                <a:latin typeface="Segoe UI"/>
                <a:cs typeface="Segoe UI"/>
              </a:rPr>
              <a:t>Universidade Federal de São</a:t>
            </a:r>
            <a:r>
              <a:rPr sz="1300" spc="-80" dirty="0">
                <a:latin typeface="Segoe UI"/>
                <a:cs typeface="Segoe UI"/>
              </a:rPr>
              <a:t> </a:t>
            </a:r>
            <a:r>
              <a:rPr sz="1300" spc="10" dirty="0">
                <a:latin typeface="Segoe UI"/>
                <a:cs typeface="Segoe UI"/>
              </a:rPr>
              <a:t>Carlos</a:t>
            </a:r>
            <a:endParaRPr sz="1300">
              <a:latin typeface="Segoe UI"/>
              <a:cs typeface="Segoe UI"/>
            </a:endParaRPr>
          </a:p>
          <a:p>
            <a:pPr marL="2080895" marR="5080" indent="488315" algn="r">
              <a:lnSpc>
                <a:spcPct val="100800"/>
              </a:lnSpc>
            </a:pPr>
            <a:r>
              <a:rPr sz="1300" spc="10" dirty="0">
                <a:latin typeface="Segoe UI"/>
                <a:cs typeface="Segoe UI"/>
              </a:rPr>
              <a:t>UF</a:t>
            </a:r>
            <a:r>
              <a:rPr sz="1300" spc="45" dirty="0">
                <a:latin typeface="Segoe UI"/>
                <a:cs typeface="Segoe UI"/>
              </a:rPr>
              <a:t>L</a:t>
            </a:r>
            <a:r>
              <a:rPr sz="1300" spc="10" dirty="0">
                <a:latin typeface="Segoe UI"/>
                <a:cs typeface="Segoe UI"/>
              </a:rPr>
              <a:t>A  UNI</a:t>
            </a:r>
            <a:r>
              <a:rPr sz="1300" spc="-70" dirty="0">
                <a:latin typeface="Segoe UI"/>
                <a:cs typeface="Segoe UI"/>
              </a:rPr>
              <a:t>F</a:t>
            </a:r>
            <a:r>
              <a:rPr sz="1300" spc="10" dirty="0">
                <a:latin typeface="Segoe UI"/>
                <a:cs typeface="Segoe UI"/>
              </a:rPr>
              <a:t>AL-MG</a:t>
            </a:r>
            <a:endParaRPr sz="1300">
              <a:latin typeface="Segoe UI"/>
              <a:cs typeface="Segoe UI"/>
            </a:endParaRPr>
          </a:p>
          <a:p>
            <a:pPr marL="603885" marR="5080" indent="-33655" algn="r">
              <a:lnSpc>
                <a:spcPct val="100800"/>
              </a:lnSpc>
            </a:pPr>
            <a:r>
              <a:rPr sz="1300" spc="10" dirty="0">
                <a:latin typeface="Segoe UI"/>
                <a:cs typeface="Segoe UI"/>
              </a:rPr>
              <a:t>Universidade Federal</a:t>
            </a:r>
            <a:r>
              <a:rPr sz="1300" spc="-50" dirty="0">
                <a:latin typeface="Segoe UI"/>
                <a:cs typeface="Segoe UI"/>
              </a:rPr>
              <a:t> </a:t>
            </a:r>
            <a:r>
              <a:rPr sz="1300" spc="10" dirty="0">
                <a:latin typeface="Segoe UI"/>
                <a:cs typeface="Segoe UI"/>
              </a:rPr>
              <a:t>de</a:t>
            </a:r>
            <a:r>
              <a:rPr sz="1300" spc="-20" dirty="0">
                <a:latin typeface="Segoe UI"/>
                <a:cs typeface="Segoe UI"/>
              </a:rPr>
              <a:t> </a:t>
            </a:r>
            <a:r>
              <a:rPr sz="1300" spc="10" dirty="0">
                <a:latin typeface="Segoe UI"/>
                <a:cs typeface="Segoe UI"/>
              </a:rPr>
              <a:t>Sergipe </a:t>
            </a:r>
            <a:r>
              <a:rPr sz="1300" spc="5" dirty="0">
                <a:latin typeface="Segoe UI"/>
                <a:cs typeface="Segoe UI"/>
              </a:rPr>
              <a:t> </a:t>
            </a:r>
            <a:r>
              <a:rPr sz="1300" spc="10" dirty="0">
                <a:latin typeface="Segoe UI"/>
                <a:cs typeface="Segoe UI"/>
              </a:rPr>
              <a:t>Universidade Federal de</a:t>
            </a:r>
            <a:r>
              <a:rPr sz="1300" spc="-65" dirty="0">
                <a:latin typeface="Segoe UI"/>
                <a:cs typeface="Segoe UI"/>
              </a:rPr>
              <a:t> </a:t>
            </a:r>
            <a:r>
              <a:rPr sz="1300" dirty="0">
                <a:latin typeface="Segoe UI"/>
                <a:cs typeface="Segoe UI"/>
              </a:rPr>
              <a:t>Pelotas</a:t>
            </a:r>
            <a:endParaRPr sz="1300">
              <a:latin typeface="Segoe UI"/>
              <a:cs typeface="Segoe UI"/>
            </a:endParaRPr>
          </a:p>
          <a:p>
            <a:pPr marL="2566035" marR="5080" indent="-8890" algn="r">
              <a:lnSpc>
                <a:spcPct val="100800"/>
              </a:lnSpc>
            </a:pPr>
            <a:r>
              <a:rPr sz="1300" spc="10" dirty="0">
                <a:latin typeface="Segoe UI"/>
                <a:cs typeface="Segoe UI"/>
              </a:rPr>
              <a:t>UFBA  UESC</a:t>
            </a:r>
            <a:endParaRPr sz="1300">
              <a:latin typeface="Segoe UI"/>
              <a:cs typeface="Segoe UI"/>
            </a:endParaRPr>
          </a:p>
          <a:p>
            <a:pPr marR="5080" algn="r">
              <a:lnSpc>
                <a:spcPct val="100000"/>
              </a:lnSpc>
              <a:spcBef>
                <a:spcPts val="10"/>
              </a:spcBef>
            </a:pPr>
            <a:r>
              <a:rPr sz="1300" spc="10" dirty="0">
                <a:latin typeface="Segoe UI"/>
                <a:cs typeface="Segoe UI"/>
              </a:rPr>
              <a:t>Universidade Federal de Mato Grosso</a:t>
            </a:r>
            <a:r>
              <a:rPr sz="1300" spc="-70" dirty="0">
                <a:latin typeface="Segoe UI"/>
                <a:cs typeface="Segoe UI"/>
              </a:rPr>
              <a:t> </a:t>
            </a:r>
            <a:r>
              <a:rPr sz="1300" spc="15" dirty="0">
                <a:latin typeface="Segoe UI"/>
                <a:cs typeface="Segoe UI"/>
              </a:rPr>
              <a:t>…</a:t>
            </a:r>
            <a:endParaRPr sz="1300">
              <a:latin typeface="Segoe UI"/>
              <a:cs typeface="Segoe UI"/>
            </a:endParaRPr>
          </a:p>
          <a:p>
            <a:pPr marL="2479675" marR="5080" indent="133350" algn="r">
              <a:lnSpc>
                <a:spcPct val="100800"/>
              </a:lnSpc>
            </a:pPr>
            <a:r>
              <a:rPr sz="1300" spc="10" dirty="0">
                <a:latin typeface="Segoe UI"/>
                <a:cs typeface="Segoe UI"/>
              </a:rPr>
              <a:t>UFSJ  UTFPR</a:t>
            </a:r>
            <a:endParaRPr sz="1300">
              <a:latin typeface="Segoe UI"/>
              <a:cs typeface="Segoe UI"/>
            </a:endParaRPr>
          </a:p>
          <a:p>
            <a:pPr marR="5080" algn="r">
              <a:lnSpc>
                <a:spcPct val="100000"/>
              </a:lnSpc>
              <a:spcBef>
                <a:spcPts val="10"/>
              </a:spcBef>
            </a:pPr>
            <a:r>
              <a:rPr sz="1300" spc="15" dirty="0">
                <a:latin typeface="Segoe UI"/>
                <a:cs typeface="Segoe UI"/>
              </a:rPr>
              <a:t>UEM </a:t>
            </a:r>
            <a:r>
              <a:rPr sz="1300" spc="5" dirty="0">
                <a:latin typeface="Segoe UI"/>
                <a:cs typeface="Segoe UI"/>
              </a:rPr>
              <a:t>- </a:t>
            </a:r>
            <a:r>
              <a:rPr sz="1300" spc="10" dirty="0">
                <a:latin typeface="Segoe UI"/>
                <a:cs typeface="Segoe UI"/>
              </a:rPr>
              <a:t>Universidade Estadual de</a:t>
            </a:r>
            <a:r>
              <a:rPr sz="1300" spc="-75" dirty="0">
                <a:latin typeface="Segoe UI"/>
                <a:cs typeface="Segoe UI"/>
              </a:rPr>
              <a:t> </a:t>
            </a:r>
            <a:r>
              <a:rPr sz="1300" spc="10" dirty="0">
                <a:latin typeface="Segoe UI"/>
                <a:cs typeface="Segoe UI"/>
              </a:rPr>
              <a:t>Mari…</a:t>
            </a:r>
            <a:endParaRPr sz="1300">
              <a:latin typeface="Segoe UI"/>
              <a:cs typeface="Segoe UI"/>
            </a:endParaRPr>
          </a:p>
          <a:p>
            <a:pPr marR="5080" algn="r">
              <a:lnSpc>
                <a:spcPct val="100000"/>
              </a:lnSpc>
              <a:spcBef>
                <a:spcPts val="10"/>
              </a:spcBef>
            </a:pPr>
            <a:r>
              <a:rPr sz="1300" spc="10" dirty="0">
                <a:latin typeface="Segoe UI"/>
                <a:cs typeface="Segoe UI"/>
              </a:rPr>
              <a:t>UFG</a:t>
            </a:r>
            <a:endParaRPr sz="1300">
              <a:latin typeface="Segoe UI"/>
              <a:cs typeface="Segoe U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54433" y="1498700"/>
            <a:ext cx="8759825" cy="158750"/>
          </a:xfrm>
          <a:custGeom>
            <a:avLst/>
            <a:gdLst/>
            <a:ahLst/>
            <a:cxnLst/>
            <a:rect l="l" t="t" r="r" b="b"/>
            <a:pathLst>
              <a:path w="8759825" h="158750">
                <a:moveTo>
                  <a:pt x="0" y="0"/>
                </a:moveTo>
                <a:lnTo>
                  <a:pt x="8759686" y="0"/>
                </a:lnTo>
                <a:lnTo>
                  <a:pt x="8759686" y="158648"/>
                </a:lnTo>
                <a:lnTo>
                  <a:pt x="0" y="158648"/>
                </a:lnTo>
                <a:lnTo>
                  <a:pt x="0" y="0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54433" y="1698351"/>
            <a:ext cx="6978015" cy="158750"/>
          </a:xfrm>
          <a:custGeom>
            <a:avLst/>
            <a:gdLst/>
            <a:ahLst/>
            <a:cxnLst/>
            <a:rect l="l" t="t" r="r" b="b"/>
            <a:pathLst>
              <a:path w="6978015" h="158750">
                <a:moveTo>
                  <a:pt x="0" y="0"/>
                </a:moveTo>
                <a:lnTo>
                  <a:pt x="6977543" y="0"/>
                </a:lnTo>
                <a:lnTo>
                  <a:pt x="6977543" y="158648"/>
                </a:lnTo>
                <a:lnTo>
                  <a:pt x="0" y="158648"/>
                </a:lnTo>
                <a:lnTo>
                  <a:pt x="0" y="0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554433" y="1898002"/>
            <a:ext cx="5080000" cy="158750"/>
          </a:xfrm>
          <a:custGeom>
            <a:avLst/>
            <a:gdLst/>
            <a:ahLst/>
            <a:cxnLst/>
            <a:rect l="l" t="t" r="r" b="b"/>
            <a:pathLst>
              <a:path w="5080000" h="158750">
                <a:moveTo>
                  <a:pt x="0" y="0"/>
                </a:moveTo>
                <a:lnTo>
                  <a:pt x="5079611" y="0"/>
                </a:lnTo>
                <a:lnTo>
                  <a:pt x="5079611" y="158648"/>
                </a:lnTo>
                <a:lnTo>
                  <a:pt x="0" y="158648"/>
                </a:lnTo>
                <a:lnTo>
                  <a:pt x="0" y="0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554433" y="2097653"/>
            <a:ext cx="4888865" cy="158750"/>
          </a:xfrm>
          <a:custGeom>
            <a:avLst/>
            <a:gdLst/>
            <a:ahLst/>
            <a:cxnLst/>
            <a:rect l="l" t="t" r="r" b="b"/>
            <a:pathLst>
              <a:path w="4888865" h="158750">
                <a:moveTo>
                  <a:pt x="0" y="0"/>
                </a:moveTo>
                <a:lnTo>
                  <a:pt x="4888307" y="0"/>
                </a:lnTo>
                <a:lnTo>
                  <a:pt x="4888307" y="158648"/>
                </a:lnTo>
                <a:lnTo>
                  <a:pt x="0" y="158648"/>
                </a:lnTo>
                <a:lnTo>
                  <a:pt x="0" y="0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554433" y="2297304"/>
            <a:ext cx="4556125" cy="158750"/>
          </a:xfrm>
          <a:custGeom>
            <a:avLst/>
            <a:gdLst/>
            <a:ahLst/>
            <a:cxnLst/>
            <a:rect l="l" t="t" r="r" b="b"/>
            <a:pathLst>
              <a:path w="4556125" h="158750">
                <a:moveTo>
                  <a:pt x="0" y="0"/>
                </a:moveTo>
                <a:lnTo>
                  <a:pt x="4556043" y="0"/>
                </a:lnTo>
                <a:lnTo>
                  <a:pt x="4556043" y="158648"/>
                </a:lnTo>
                <a:lnTo>
                  <a:pt x="0" y="158648"/>
                </a:lnTo>
                <a:lnTo>
                  <a:pt x="0" y="0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554433" y="2496955"/>
            <a:ext cx="4476115" cy="158750"/>
          </a:xfrm>
          <a:custGeom>
            <a:avLst/>
            <a:gdLst/>
            <a:ahLst/>
            <a:cxnLst/>
            <a:rect l="l" t="t" r="r" b="b"/>
            <a:pathLst>
              <a:path w="4476115" h="158750">
                <a:moveTo>
                  <a:pt x="0" y="0"/>
                </a:moveTo>
                <a:lnTo>
                  <a:pt x="4475495" y="0"/>
                </a:lnTo>
                <a:lnTo>
                  <a:pt x="4475495" y="158648"/>
                </a:lnTo>
                <a:lnTo>
                  <a:pt x="0" y="158648"/>
                </a:lnTo>
                <a:lnTo>
                  <a:pt x="0" y="0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554433" y="2696606"/>
            <a:ext cx="4460875" cy="158750"/>
          </a:xfrm>
          <a:custGeom>
            <a:avLst/>
            <a:gdLst/>
            <a:ahLst/>
            <a:cxnLst/>
            <a:rect l="l" t="t" r="r" b="b"/>
            <a:pathLst>
              <a:path w="4460875" h="158750">
                <a:moveTo>
                  <a:pt x="0" y="0"/>
                </a:moveTo>
                <a:lnTo>
                  <a:pt x="4460392" y="0"/>
                </a:lnTo>
                <a:lnTo>
                  <a:pt x="4460392" y="158648"/>
                </a:lnTo>
                <a:lnTo>
                  <a:pt x="0" y="158648"/>
                </a:lnTo>
                <a:lnTo>
                  <a:pt x="0" y="0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554433" y="2896257"/>
            <a:ext cx="4430395" cy="158750"/>
          </a:xfrm>
          <a:custGeom>
            <a:avLst/>
            <a:gdLst/>
            <a:ahLst/>
            <a:cxnLst/>
            <a:rect l="l" t="t" r="r" b="b"/>
            <a:pathLst>
              <a:path w="4430395" h="158750">
                <a:moveTo>
                  <a:pt x="0" y="0"/>
                </a:moveTo>
                <a:lnTo>
                  <a:pt x="4430186" y="0"/>
                </a:lnTo>
                <a:lnTo>
                  <a:pt x="4430186" y="158648"/>
                </a:lnTo>
                <a:lnTo>
                  <a:pt x="0" y="158648"/>
                </a:lnTo>
                <a:lnTo>
                  <a:pt x="0" y="0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554433" y="3095908"/>
            <a:ext cx="4415155" cy="158750"/>
          </a:xfrm>
          <a:custGeom>
            <a:avLst/>
            <a:gdLst/>
            <a:ahLst/>
            <a:cxnLst/>
            <a:rect l="l" t="t" r="r" b="b"/>
            <a:pathLst>
              <a:path w="4415155" h="158750">
                <a:moveTo>
                  <a:pt x="0" y="0"/>
                </a:moveTo>
                <a:lnTo>
                  <a:pt x="4415083" y="0"/>
                </a:lnTo>
                <a:lnTo>
                  <a:pt x="4415083" y="158648"/>
                </a:lnTo>
                <a:lnTo>
                  <a:pt x="0" y="158648"/>
                </a:lnTo>
                <a:lnTo>
                  <a:pt x="0" y="0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554433" y="3295560"/>
            <a:ext cx="4057650" cy="158750"/>
          </a:xfrm>
          <a:custGeom>
            <a:avLst/>
            <a:gdLst/>
            <a:ahLst/>
            <a:cxnLst/>
            <a:rect l="l" t="t" r="r" b="b"/>
            <a:pathLst>
              <a:path w="4057650" h="158750">
                <a:moveTo>
                  <a:pt x="0" y="0"/>
                </a:moveTo>
                <a:lnTo>
                  <a:pt x="4057647" y="0"/>
                </a:lnTo>
                <a:lnTo>
                  <a:pt x="4057647" y="158648"/>
                </a:lnTo>
                <a:lnTo>
                  <a:pt x="0" y="158648"/>
                </a:lnTo>
                <a:lnTo>
                  <a:pt x="0" y="0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554433" y="3495211"/>
            <a:ext cx="3785870" cy="158750"/>
          </a:xfrm>
          <a:custGeom>
            <a:avLst/>
            <a:gdLst/>
            <a:ahLst/>
            <a:cxnLst/>
            <a:rect l="l" t="t" r="r" b="b"/>
            <a:pathLst>
              <a:path w="3785870" h="158750">
                <a:moveTo>
                  <a:pt x="0" y="0"/>
                </a:moveTo>
                <a:lnTo>
                  <a:pt x="3785795" y="0"/>
                </a:lnTo>
                <a:lnTo>
                  <a:pt x="3785795" y="158648"/>
                </a:lnTo>
                <a:lnTo>
                  <a:pt x="0" y="158648"/>
                </a:lnTo>
                <a:lnTo>
                  <a:pt x="0" y="0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554433" y="3694862"/>
            <a:ext cx="3705860" cy="158750"/>
          </a:xfrm>
          <a:custGeom>
            <a:avLst/>
            <a:gdLst/>
            <a:ahLst/>
            <a:cxnLst/>
            <a:rect l="l" t="t" r="r" b="b"/>
            <a:pathLst>
              <a:path w="3705859" h="158750">
                <a:moveTo>
                  <a:pt x="0" y="0"/>
                </a:moveTo>
                <a:lnTo>
                  <a:pt x="3705246" y="0"/>
                </a:lnTo>
                <a:lnTo>
                  <a:pt x="3705246" y="158648"/>
                </a:lnTo>
                <a:lnTo>
                  <a:pt x="0" y="158648"/>
                </a:lnTo>
                <a:lnTo>
                  <a:pt x="0" y="0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554433" y="3894513"/>
            <a:ext cx="2588260" cy="158750"/>
          </a:xfrm>
          <a:custGeom>
            <a:avLst/>
            <a:gdLst/>
            <a:ahLst/>
            <a:cxnLst/>
            <a:rect l="l" t="t" r="r" b="b"/>
            <a:pathLst>
              <a:path w="2588260" h="158750">
                <a:moveTo>
                  <a:pt x="0" y="0"/>
                </a:moveTo>
                <a:lnTo>
                  <a:pt x="2587631" y="0"/>
                </a:lnTo>
                <a:lnTo>
                  <a:pt x="2587631" y="158649"/>
                </a:lnTo>
                <a:lnTo>
                  <a:pt x="0" y="158649"/>
                </a:lnTo>
                <a:lnTo>
                  <a:pt x="0" y="0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554433" y="4094164"/>
            <a:ext cx="2532380" cy="158750"/>
          </a:xfrm>
          <a:custGeom>
            <a:avLst/>
            <a:gdLst/>
            <a:ahLst/>
            <a:cxnLst/>
            <a:rect l="l" t="t" r="r" b="b"/>
            <a:pathLst>
              <a:path w="2532379" h="158750">
                <a:moveTo>
                  <a:pt x="0" y="0"/>
                </a:moveTo>
                <a:lnTo>
                  <a:pt x="2532254" y="0"/>
                </a:lnTo>
                <a:lnTo>
                  <a:pt x="2532254" y="158649"/>
                </a:lnTo>
                <a:lnTo>
                  <a:pt x="0" y="158649"/>
                </a:lnTo>
                <a:lnTo>
                  <a:pt x="0" y="0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554433" y="4293815"/>
            <a:ext cx="2512695" cy="158750"/>
          </a:xfrm>
          <a:custGeom>
            <a:avLst/>
            <a:gdLst/>
            <a:ahLst/>
            <a:cxnLst/>
            <a:rect l="l" t="t" r="r" b="b"/>
            <a:pathLst>
              <a:path w="2512695" h="158750">
                <a:moveTo>
                  <a:pt x="0" y="0"/>
                </a:moveTo>
                <a:lnTo>
                  <a:pt x="2512117" y="0"/>
                </a:lnTo>
                <a:lnTo>
                  <a:pt x="2512117" y="158649"/>
                </a:lnTo>
                <a:lnTo>
                  <a:pt x="0" y="158649"/>
                </a:lnTo>
                <a:lnTo>
                  <a:pt x="0" y="0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554433" y="4493466"/>
            <a:ext cx="2306320" cy="158750"/>
          </a:xfrm>
          <a:custGeom>
            <a:avLst/>
            <a:gdLst/>
            <a:ahLst/>
            <a:cxnLst/>
            <a:rect l="l" t="t" r="r" b="b"/>
            <a:pathLst>
              <a:path w="2306320" h="158750">
                <a:moveTo>
                  <a:pt x="0" y="0"/>
                </a:moveTo>
                <a:lnTo>
                  <a:pt x="2305710" y="0"/>
                </a:lnTo>
                <a:lnTo>
                  <a:pt x="2305710" y="158649"/>
                </a:lnTo>
                <a:lnTo>
                  <a:pt x="0" y="158649"/>
                </a:lnTo>
                <a:lnTo>
                  <a:pt x="0" y="0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554433" y="4693117"/>
            <a:ext cx="2255520" cy="158750"/>
          </a:xfrm>
          <a:custGeom>
            <a:avLst/>
            <a:gdLst/>
            <a:ahLst/>
            <a:cxnLst/>
            <a:rect l="l" t="t" r="r" b="b"/>
            <a:pathLst>
              <a:path w="2255520" h="158750">
                <a:moveTo>
                  <a:pt x="0" y="0"/>
                </a:moveTo>
                <a:lnTo>
                  <a:pt x="2255367" y="0"/>
                </a:lnTo>
                <a:lnTo>
                  <a:pt x="2255367" y="158649"/>
                </a:lnTo>
                <a:lnTo>
                  <a:pt x="0" y="158649"/>
                </a:lnTo>
                <a:lnTo>
                  <a:pt x="0" y="0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554433" y="4892768"/>
            <a:ext cx="2250440" cy="158750"/>
          </a:xfrm>
          <a:custGeom>
            <a:avLst/>
            <a:gdLst/>
            <a:ahLst/>
            <a:cxnLst/>
            <a:rect l="l" t="t" r="r" b="b"/>
            <a:pathLst>
              <a:path w="2250440" h="158750">
                <a:moveTo>
                  <a:pt x="0" y="0"/>
                </a:moveTo>
                <a:lnTo>
                  <a:pt x="2250333" y="0"/>
                </a:lnTo>
                <a:lnTo>
                  <a:pt x="2250333" y="158649"/>
                </a:lnTo>
                <a:lnTo>
                  <a:pt x="0" y="158649"/>
                </a:lnTo>
                <a:lnTo>
                  <a:pt x="0" y="0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554433" y="5092419"/>
            <a:ext cx="2235835" cy="158750"/>
          </a:xfrm>
          <a:custGeom>
            <a:avLst/>
            <a:gdLst/>
            <a:ahLst/>
            <a:cxnLst/>
            <a:rect l="l" t="t" r="r" b="b"/>
            <a:pathLst>
              <a:path w="2235835" h="158750">
                <a:moveTo>
                  <a:pt x="0" y="0"/>
                </a:moveTo>
                <a:lnTo>
                  <a:pt x="2235230" y="0"/>
                </a:lnTo>
                <a:lnTo>
                  <a:pt x="2235230" y="158649"/>
                </a:lnTo>
                <a:lnTo>
                  <a:pt x="0" y="158649"/>
                </a:lnTo>
                <a:lnTo>
                  <a:pt x="0" y="0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554433" y="5292070"/>
            <a:ext cx="2169795" cy="158750"/>
          </a:xfrm>
          <a:custGeom>
            <a:avLst/>
            <a:gdLst/>
            <a:ahLst/>
            <a:cxnLst/>
            <a:rect l="l" t="t" r="r" b="b"/>
            <a:pathLst>
              <a:path w="2169795" h="158750">
                <a:moveTo>
                  <a:pt x="0" y="0"/>
                </a:moveTo>
                <a:lnTo>
                  <a:pt x="2169784" y="0"/>
                </a:lnTo>
                <a:lnTo>
                  <a:pt x="2169784" y="158649"/>
                </a:lnTo>
                <a:lnTo>
                  <a:pt x="0" y="158649"/>
                </a:lnTo>
                <a:lnTo>
                  <a:pt x="0" y="0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554433" y="5491721"/>
            <a:ext cx="2134870" cy="158750"/>
          </a:xfrm>
          <a:custGeom>
            <a:avLst/>
            <a:gdLst/>
            <a:ahLst/>
            <a:cxnLst/>
            <a:rect l="l" t="t" r="r" b="b"/>
            <a:pathLst>
              <a:path w="2134870" h="158750">
                <a:moveTo>
                  <a:pt x="0" y="0"/>
                </a:moveTo>
                <a:lnTo>
                  <a:pt x="2134544" y="0"/>
                </a:lnTo>
                <a:lnTo>
                  <a:pt x="2134544" y="158649"/>
                </a:lnTo>
                <a:lnTo>
                  <a:pt x="0" y="158649"/>
                </a:lnTo>
                <a:lnTo>
                  <a:pt x="0" y="0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554433" y="5691373"/>
            <a:ext cx="2074545" cy="158750"/>
          </a:xfrm>
          <a:custGeom>
            <a:avLst/>
            <a:gdLst/>
            <a:ahLst/>
            <a:cxnLst/>
            <a:rect l="l" t="t" r="r" b="b"/>
            <a:pathLst>
              <a:path w="2074545" h="158750">
                <a:moveTo>
                  <a:pt x="0" y="0"/>
                </a:moveTo>
                <a:lnTo>
                  <a:pt x="2074132" y="0"/>
                </a:lnTo>
                <a:lnTo>
                  <a:pt x="2074132" y="158649"/>
                </a:lnTo>
                <a:lnTo>
                  <a:pt x="0" y="158649"/>
                </a:lnTo>
                <a:lnTo>
                  <a:pt x="0" y="0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554433" y="5891023"/>
            <a:ext cx="2064385" cy="158750"/>
          </a:xfrm>
          <a:custGeom>
            <a:avLst/>
            <a:gdLst/>
            <a:ahLst/>
            <a:cxnLst/>
            <a:rect l="l" t="t" r="r" b="b"/>
            <a:pathLst>
              <a:path w="2064385" h="158750">
                <a:moveTo>
                  <a:pt x="0" y="0"/>
                </a:moveTo>
                <a:lnTo>
                  <a:pt x="2064064" y="0"/>
                </a:lnTo>
                <a:lnTo>
                  <a:pt x="2064064" y="158649"/>
                </a:lnTo>
                <a:lnTo>
                  <a:pt x="0" y="158649"/>
                </a:lnTo>
                <a:lnTo>
                  <a:pt x="0" y="0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554433" y="6090675"/>
            <a:ext cx="1913255" cy="158750"/>
          </a:xfrm>
          <a:custGeom>
            <a:avLst/>
            <a:gdLst/>
            <a:ahLst/>
            <a:cxnLst/>
            <a:rect l="l" t="t" r="r" b="b"/>
            <a:pathLst>
              <a:path w="1913254" h="158750">
                <a:moveTo>
                  <a:pt x="0" y="0"/>
                </a:moveTo>
                <a:lnTo>
                  <a:pt x="1913034" y="0"/>
                </a:lnTo>
                <a:lnTo>
                  <a:pt x="1913034" y="158649"/>
                </a:lnTo>
                <a:lnTo>
                  <a:pt x="0" y="158649"/>
                </a:lnTo>
                <a:lnTo>
                  <a:pt x="0" y="0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554433" y="6290326"/>
            <a:ext cx="1797685" cy="158750"/>
          </a:xfrm>
          <a:custGeom>
            <a:avLst/>
            <a:gdLst/>
            <a:ahLst/>
            <a:cxnLst/>
            <a:rect l="l" t="t" r="r" b="b"/>
            <a:pathLst>
              <a:path w="1797685" h="158750">
                <a:moveTo>
                  <a:pt x="0" y="0"/>
                </a:moveTo>
                <a:lnTo>
                  <a:pt x="1797246" y="0"/>
                </a:lnTo>
                <a:lnTo>
                  <a:pt x="1797246" y="158649"/>
                </a:lnTo>
                <a:lnTo>
                  <a:pt x="0" y="158649"/>
                </a:lnTo>
                <a:lnTo>
                  <a:pt x="0" y="0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554433" y="6489977"/>
            <a:ext cx="1747520" cy="158750"/>
          </a:xfrm>
          <a:custGeom>
            <a:avLst/>
            <a:gdLst/>
            <a:ahLst/>
            <a:cxnLst/>
            <a:rect l="l" t="t" r="r" b="b"/>
            <a:pathLst>
              <a:path w="1747520" h="158750">
                <a:moveTo>
                  <a:pt x="0" y="0"/>
                </a:moveTo>
                <a:lnTo>
                  <a:pt x="1746903" y="0"/>
                </a:lnTo>
                <a:lnTo>
                  <a:pt x="1746903" y="158649"/>
                </a:lnTo>
                <a:lnTo>
                  <a:pt x="0" y="158649"/>
                </a:lnTo>
                <a:lnTo>
                  <a:pt x="0" y="0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554433" y="6689628"/>
            <a:ext cx="1681480" cy="158750"/>
          </a:xfrm>
          <a:custGeom>
            <a:avLst/>
            <a:gdLst/>
            <a:ahLst/>
            <a:cxnLst/>
            <a:rect l="l" t="t" r="r" b="b"/>
            <a:pathLst>
              <a:path w="1681479" h="158750">
                <a:moveTo>
                  <a:pt x="0" y="0"/>
                </a:moveTo>
                <a:lnTo>
                  <a:pt x="1681457" y="0"/>
                </a:lnTo>
                <a:lnTo>
                  <a:pt x="1681457" y="158649"/>
                </a:lnTo>
                <a:lnTo>
                  <a:pt x="0" y="158649"/>
                </a:lnTo>
                <a:lnTo>
                  <a:pt x="0" y="0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554433" y="6889279"/>
            <a:ext cx="1666875" cy="158750"/>
          </a:xfrm>
          <a:custGeom>
            <a:avLst/>
            <a:gdLst/>
            <a:ahLst/>
            <a:cxnLst/>
            <a:rect l="l" t="t" r="r" b="b"/>
            <a:pathLst>
              <a:path w="1666875" h="158750">
                <a:moveTo>
                  <a:pt x="0" y="0"/>
                </a:moveTo>
                <a:lnTo>
                  <a:pt x="1666354" y="0"/>
                </a:lnTo>
                <a:lnTo>
                  <a:pt x="1666354" y="158649"/>
                </a:lnTo>
                <a:lnTo>
                  <a:pt x="0" y="158649"/>
                </a:lnTo>
                <a:lnTo>
                  <a:pt x="0" y="0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554433" y="7088930"/>
            <a:ext cx="1505585" cy="158750"/>
          </a:xfrm>
          <a:custGeom>
            <a:avLst/>
            <a:gdLst/>
            <a:ahLst/>
            <a:cxnLst/>
            <a:rect l="l" t="t" r="r" b="b"/>
            <a:pathLst>
              <a:path w="1505585" h="158750">
                <a:moveTo>
                  <a:pt x="0" y="0"/>
                </a:moveTo>
                <a:lnTo>
                  <a:pt x="1505256" y="0"/>
                </a:lnTo>
                <a:lnTo>
                  <a:pt x="1505256" y="158649"/>
                </a:lnTo>
                <a:lnTo>
                  <a:pt x="0" y="158649"/>
                </a:lnTo>
                <a:lnTo>
                  <a:pt x="0" y="0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2230120" y="1440276"/>
            <a:ext cx="398780" cy="2628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550" spc="-30" dirty="0">
                <a:latin typeface="Calibri"/>
                <a:cs typeface="Calibri"/>
              </a:rPr>
              <a:t>1740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0598340" y="1639927"/>
            <a:ext cx="411480" cy="2628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550" spc="-30" dirty="0">
                <a:latin typeface="Calibri"/>
                <a:cs typeface="Calibri"/>
              </a:rPr>
              <a:t>1386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700408" y="1839578"/>
            <a:ext cx="411480" cy="2628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550" spc="-30" dirty="0">
                <a:latin typeface="Calibri"/>
                <a:cs typeface="Calibri"/>
              </a:rPr>
              <a:t>1009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509104" y="2039229"/>
            <a:ext cx="314960" cy="2628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550" spc="-30" dirty="0">
                <a:latin typeface="Calibri"/>
                <a:cs typeface="Calibri"/>
              </a:rPr>
              <a:t>971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176841" y="2238880"/>
            <a:ext cx="325120" cy="2628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550" dirty="0">
                <a:latin typeface="Calibri"/>
                <a:cs typeface="Calibri"/>
              </a:rPr>
              <a:t>905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035880" y="2438531"/>
            <a:ext cx="375920" cy="8616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3025">
              <a:lnSpc>
                <a:spcPts val="1714"/>
              </a:lnSpc>
              <a:spcBef>
                <a:spcPts val="105"/>
              </a:spcBef>
            </a:pPr>
            <a:r>
              <a:rPr sz="1550" spc="-30" dirty="0">
                <a:latin typeface="Calibri"/>
                <a:cs typeface="Calibri"/>
              </a:rPr>
              <a:t>889</a:t>
            </a:r>
            <a:endParaRPr sz="1550">
              <a:latin typeface="Calibri"/>
              <a:cs typeface="Calibri"/>
            </a:endParaRPr>
          </a:p>
          <a:p>
            <a:pPr marL="57785">
              <a:lnSpc>
                <a:spcPts val="1570"/>
              </a:lnSpc>
            </a:pPr>
            <a:r>
              <a:rPr sz="1550" spc="-30" dirty="0">
                <a:latin typeface="Calibri"/>
                <a:cs typeface="Calibri"/>
              </a:rPr>
              <a:t>886</a:t>
            </a:r>
            <a:endParaRPr sz="1550">
              <a:latin typeface="Calibri"/>
              <a:cs typeface="Calibri"/>
            </a:endParaRPr>
          </a:p>
          <a:p>
            <a:pPr marL="27305">
              <a:lnSpc>
                <a:spcPts val="1570"/>
              </a:lnSpc>
            </a:pPr>
            <a:r>
              <a:rPr sz="1550" spc="-30" dirty="0">
                <a:latin typeface="Calibri"/>
                <a:cs typeface="Calibri"/>
              </a:rPr>
              <a:t>880</a:t>
            </a:r>
            <a:endParaRPr sz="1550">
              <a:latin typeface="Calibri"/>
              <a:cs typeface="Calibri"/>
            </a:endParaRPr>
          </a:p>
          <a:p>
            <a:pPr marL="12700">
              <a:lnSpc>
                <a:spcPts val="1714"/>
              </a:lnSpc>
            </a:pPr>
            <a:r>
              <a:rPr sz="1550" spc="-30" dirty="0">
                <a:latin typeface="Calibri"/>
                <a:cs typeface="Calibri"/>
              </a:rPr>
              <a:t>877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678445" y="3237136"/>
            <a:ext cx="314960" cy="2628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550" spc="-30" dirty="0">
                <a:latin typeface="Calibri"/>
                <a:cs typeface="Calibri"/>
              </a:rPr>
              <a:t>806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406592" y="3436787"/>
            <a:ext cx="325120" cy="2628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550" dirty="0">
                <a:latin typeface="Calibri"/>
                <a:cs typeface="Calibri"/>
              </a:rPr>
              <a:t>752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326043" y="3636438"/>
            <a:ext cx="314960" cy="2628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550" spc="-30" dirty="0">
                <a:latin typeface="Calibri"/>
                <a:cs typeface="Calibri"/>
              </a:rPr>
              <a:t>736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153051" y="3836089"/>
            <a:ext cx="380365" cy="4629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7945">
              <a:lnSpc>
                <a:spcPts val="1714"/>
              </a:lnSpc>
              <a:spcBef>
                <a:spcPts val="105"/>
              </a:spcBef>
            </a:pPr>
            <a:r>
              <a:rPr sz="1550" dirty="0">
                <a:latin typeface="Calibri"/>
                <a:cs typeface="Calibri"/>
              </a:rPr>
              <a:t>514</a:t>
            </a:r>
            <a:endParaRPr sz="1550">
              <a:latin typeface="Calibri"/>
              <a:cs typeface="Calibri"/>
            </a:endParaRPr>
          </a:p>
          <a:p>
            <a:pPr marL="12700">
              <a:lnSpc>
                <a:spcPts val="1714"/>
              </a:lnSpc>
            </a:pPr>
            <a:r>
              <a:rPr sz="1550" dirty="0">
                <a:latin typeface="Calibri"/>
                <a:cs typeface="Calibri"/>
              </a:rPr>
              <a:t>503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132914" y="4235391"/>
            <a:ext cx="314960" cy="2628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550" spc="-30" dirty="0">
                <a:latin typeface="Calibri"/>
                <a:cs typeface="Calibri"/>
              </a:rPr>
              <a:t>499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856027" y="4435042"/>
            <a:ext cx="395605" cy="8616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2550">
              <a:lnSpc>
                <a:spcPts val="1714"/>
              </a:lnSpc>
              <a:spcBef>
                <a:spcPts val="105"/>
              </a:spcBef>
            </a:pPr>
            <a:r>
              <a:rPr sz="1550" dirty="0">
                <a:latin typeface="Calibri"/>
                <a:cs typeface="Calibri"/>
              </a:rPr>
              <a:t>458</a:t>
            </a:r>
            <a:endParaRPr sz="1550">
              <a:latin typeface="Calibri"/>
              <a:cs typeface="Calibri"/>
            </a:endParaRPr>
          </a:p>
          <a:p>
            <a:pPr marL="32384">
              <a:lnSpc>
                <a:spcPts val="1570"/>
              </a:lnSpc>
            </a:pPr>
            <a:r>
              <a:rPr sz="1550" spc="-30" dirty="0">
                <a:latin typeface="Calibri"/>
                <a:cs typeface="Calibri"/>
              </a:rPr>
              <a:t>448</a:t>
            </a:r>
            <a:endParaRPr sz="1550">
              <a:latin typeface="Calibri"/>
              <a:cs typeface="Calibri"/>
            </a:endParaRPr>
          </a:p>
          <a:p>
            <a:pPr marL="27305">
              <a:lnSpc>
                <a:spcPts val="1570"/>
              </a:lnSpc>
            </a:pPr>
            <a:r>
              <a:rPr sz="1550" spc="-30" dirty="0">
                <a:latin typeface="Calibri"/>
                <a:cs typeface="Calibri"/>
              </a:rPr>
              <a:t>447</a:t>
            </a:r>
            <a:endParaRPr sz="1550">
              <a:latin typeface="Calibri"/>
              <a:cs typeface="Calibri"/>
            </a:endParaRPr>
          </a:p>
          <a:p>
            <a:pPr marL="12700">
              <a:lnSpc>
                <a:spcPts val="1714"/>
              </a:lnSpc>
            </a:pPr>
            <a:r>
              <a:rPr sz="1550" spc="-30" dirty="0">
                <a:latin typeface="Calibri"/>
                <a:cs typeface="Calibri"/>
              </a:rPr>
              <a:t>444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755341" y="5233646"/>
            <a:ext cx="350520" cy="4629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7625">
              <a:lnSpc>
                <a:spcPts val="1714"/>
              </a:lnSpc>
              <a:spcBef>
                <a:spcPts val="105"/>
              </a:spcBef>
            </a:pPr>
            <a:r>
              <a:rPr sz="1550" spc="-30" dirty="0">
                <a:latin typeface="Calibri"/>
                <a:cs typeface="Calibri"/>
              </a:rPr>
              <a:t>431</a:t>
            </a:r>
            <a:endParaRPr sz="1550">
              <a:latin typeface="Calibri"/>
              <a:cs typeface="Calibri"/>
            </a:endParaRPr>
          </a:p>
          <a:p>
            <a:pPr marL="12700">
              <a:lnSpc>
                <a:spcPts val="1714"/>
              </a:lnSpc>
            </a:pPr>
            <a:r>
              <a:rPr sz="1550" spc="-30" dirty="0">
                <a:latin typeface="Calibri"/>
                <a:cs typeface="Calibri"/>
              </a:rPr>
              <a:t>424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684861" y="5632948"/>
            <a:ext cx="325120" cy="4629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225">
              <a:lnSpc>
                <a:spcPts val="1714"/>
              </a:lnSpc>
              <a:spcBef>
                <a:spcPts val="105"/>
              </a:spcBef>
            </a:pPr>
            <a:r>
              <a:rPr sz="1550" spc="-30" dirty="0">
                <a:latin typeface="Calibri"/>
                <a:cs typeface="Calibri"/>
              </a:rPr>
              <a:t>412</a:t>
            </a:r>
            <a:endParaRPr sz="1550">
              <a:latin typeface="Calibri"/>
              <a:cs typeface="Calibri"/>
            </a:endParaRPr>
          </a:p>
          <a:p>
            <a:pPr marL="12700">
              <a:lnSpc>
                <a:spcPts val="1714"/>
              </a:lnSpc>
            </a:pPr>
            <a:r>
              <a:rPr sz="1550" spc="-30" dirty="0">
                <a:latin typeface="Calibri"/>
                <a:cs typeface="Calibri"/>
              </a:rPr>
              <a:t>410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533832" y="6032251"/>
            <a:ext cx="314960" cy="2628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550" spc="-30" dirty="0">
                <a:latin typeface="Calibri"/>
                <a:cs typeface="Calibri"/>
              </a:rPr>
              <a:t>380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367700" y="6231902"/>
            <a:ext cx="375920" cy="4629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2865">
              <a:lnSpc>
                <a:spcPts val="1714"/>
              </a:lnSpc>
              <a:spcBef>
                <a:spcPts val="105"/>
              </a:spcBef>
            </a:pPr>
            <a:r>
              <a:rPr sz="1550" dirty="0">
                <a:latin typeface="Calibri"/>
                <a:cs typeface="Calibri"/>
              </a:rPr>
              <a:t>357</a:t>
            </a:r>
            <a:endParaRPr sz="1550">
              <a:latin typeface="Calibri"/>
              <a:cs typeface="Calibri"/>
            </a:endParaRPr>
          </a:p>
          <a:p>
            <a:pPr marL="12700">
              <a:lnSpc>
                <a:spcPts val="1714"/>
              </a:lnSpc>
            </a:pPr>
            <a:r>
              <a:rPr sz="1550" spc="-30" dirty="0">
                <a:latin typeface="Calibri"/>
                <a:cs typeface="Calibri"/>
              </a:rPr>
              <a:t>347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287151" y="6631204"/>
            <a:ext cx="330200" cy="4629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7305">
              <a:lnSpc>
                <a:spcPts val="1714"/>
              </a:lnSpc>
              <a:spcBef>
                <a:spcPts val="105"/>
              </a:spcBef>
            </a:pPr>
            <a:r>
              <a:rPr sz="1550" spc="-30" dirty="0">
                <a:latin typeface="Calibri"/>
                <a:cs typeface="Calibri"/>
              </a:rPr>
              <a:t>334</a:t>
            </a:r>
            <a:endParaRPr sz="1550">
              <a:latin typeface="Calibri"/>
              <a:cs typeface="Calibri"/>
            </a:endParaRPr>
          </a:p>
          <a:p>
            <a:pPr marL="12700">
              <a:lnSpc>
                <a:spcPts val="1714"/>
              </a:lnSpc>
            </a:pPr>
            <a:r>
              <a:rPr sz="1550" spc="-30" dirty="0">
                <a:latin typeface="Calibri"/>
                <a:cs typeface="Calibri"/>
              </a:rPr>
              <a:t>331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126054" y="7030506"/>
            <a:ext cx="314960" cy="2628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550" spc="-30" dirty="0">
                <a:latin typeface="Calibri"/>
                <a:cs typeface="Calibri"/>
              </a:rPr>
              <a:t>299</a:t>
            </a:r>
            <a:endParaRPr sz="1550">
              <a:latin typeface="Calibri"/>
              <a:cs typeface="Calibri"/>
            </a:endParaRPr>
          </a:p>
        </p:txBody>
      </p:sp>
      <p:graphicFrame>
        <p:nvGraphicFramePr>
          <p:cNvPr id="51" name="object 51"/>
          <p:cNvGraphicFramePr>
            <a:graphicFrameLocks noGrp="1"/>
          </p:cNvGraphicFramePr>
          <p:nvPr/>
        </p:nvGraphicFramePr>
        <p:xfrm>
          <a:off x="152400" y="152400"/>
          <a:ext cx="3771899" cy="10521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5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10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2237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0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450" b="1" spc="-114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Cadastros </a:t>
                      </a:r>
                      <a:r>
                        <a:rPr sz="2450" b="1" spc="-100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de</a:t>
                      </a:r>
                      <a:r>
                        <a:rPr sz="2450" b="1" spc="110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2450" b="1" spc="-105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Acesso</a:t>
                      </a:r>
                      <a:endParaRPr sz="2450">
                        <a:latin typeface="Segoe UI"/>
                        <a:cs typeface="Segoe UI"/>
                      </a:endParaRPr>
                    </a:p>
                  </a:txBody>
                  <a:tcPr marL="0" marR="0" marT="90805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A0DDEE">
                        <a:alpha val="5019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5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250" b="1" spc="-70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Dados </a:t>
                      </a:r>
                      <a:r>
                        <a:rPr sz="1250" b="1" spc="-85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em </a:t>
                      </a:r>
                      <a:r>
                        <a:rPr sz="1250" b="1" spc="-80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fase </a:t>
                      </a:r>
                      <a:r>
                        <a:rPr sz="1250" b="1" spc="-65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de</a:t>
                      </a:r>
                      <a:r>
                        <a:rPr sz="1250" b="1" spc="200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250" b="1" spc="-70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consolidação</a:t>
                      </a:r>
                      <a:endParaRPr sz="1250">
                        <a:latin typeface="Segoe UI"/>
                        <a:cs typeface="Segoe UI"/>
                      </a:endParaRPr>
                    </a:p>
                  </a:txBody>
                  <a:tcPr marL="0" marR="0" marT="51435" marB="0">
                    <a:solidFill>
                      <a:srgbClr val="FF000F">
                        <a:alpha val="5019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7893" y="4949720"/>
            <a:ext cx="3547745" cy="0"/>
          </a:xfrm>
          <a:custGeom>
            <a:avLst/>
            <a:gdLst/>
            <a:ahLst/>
            <a:cxnLst/>
            <a:rect l="l" t="t" r="r" b="b"/>
            <a:pathLst>
              <a:path w="3547745">
                <a:moveTo>
                  <a:pt x="0" y="0"/>
                </a:moveTo>
                <a:lnTo>
                  <a:pt x="3547704" y="0"/>
                </a:lnTo>
              </a:path>
            </a:pathLst>
          </a:custGeom>
          <a:ln w="9882">
            <a:solidFill>
              <a:srgbClr val="01B8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24604" y="4625731"/>
            <a:ext cx="2150745" cy="3448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495"/>
              </a:lnSpc>
              <a:spcBef>
                <a:spcPts val="95"/>
              </a:spcBef>
            </a:pPr>
            <a:r>
              <a:rPr sz="1250" spc="-5" dirty="0">
                <a:latin typeface="Segoe UI"/>
                <a:cs typeface="Segoe UI"/>
              </a:rPr>
              <a:t>Grupo de </a:t>
            </a:r>
            <a:r>
              <a:rPr sz="1250" spc="-10" dirty="0">
                <a:latin typeface="Segoe UI"/>
                <a:cs typeface="Segoe UI"/>
              </a:rPr>
              <a:t>Patrimônio</a:t>
            </a:r>
            <a:r>
              <a:rPr sz="1250" spc="-35" dirty="0">
                <a:latin typeface="Segoe UI"/>
                <a:cs typeface="Segoe UI"/>
              </a:rPr>
              <a:t> </a:t>
            </a:r>
            <a:r>
              <a:rPr sz="1250" spc="-5" dirty="0">
                <a:latin typeface="Segoe UI"/>
                <a:cs typeface="Segoe UI"/>
              </a:rPr>
              <a:t>Genético</a:t>
            </a:r>
            <a:endParaRPr sz="1250">
              <a:latin typeface="Segoe UI"/>
              <a:cs typeface="Segoe UI"/>
            </a:endParaRPr>
          </a:p>
          <a:p>
            <a:pPr marL="12700">
              <a:lnSpc>
                <a:spcPts val="1015"/>
              </a:lnSpc>
            </a:pPr>
            <a:r>
              <a:rPr sz="850" spc="30" dirty="0">
                <a:latin typeface="Segoe MDL2 Assets"/>
                <a:cs typeface="Segoe MDL2 Assets"/>
              </a:rPr>
              <a:t></a:t>
            </a:r>
            <a:endParaRPr sz="850">
              <a:latin typeface="Segoe MDL2 Assets"/>
              <a:cs typeface="Segoe MDL2 Asset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835598" y="4949720"/>
            <a:ext cx="1541780" cy="0"/>
          </a:xfrm>
          <a:custGeom>
            <a:avLst/>
            <a:gdLst/>
            <a:ahLst/>
            <a:cxnLst/>
            <a:rect l="l" t="t" r="r" b="b"/>
            <a:pathLst>
              <a:path w="1541779">
                <a:moveTo>
                  <a:pt x="0" y="0"/>
                </a:moveTo>
                <a:lnTo>
                  <a:pt x="1541620" y="0"/>
                </a:lnTo>
              </a:path>
            </a:pathLst>
          </a:custGeom>
          <a:ln w="9882">
            <a:solidFill>
              <a:srgbClr val="01B8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872308" y="4625731"/>
            <a:ext cx="1459865" cy="215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50" spc="-5" dirty="0">
                <a:latin typeface="Segoe UI"/>
                <a:cs typeface="Segoe UI"/>
              </a:rPr>
              <a:t>Cadastros de</a:t>
            </a:r>
            <a:r>
              <a:rPr sz="1250" spc="-55" dirty="0">
                <a:latin typeface="Segoe UI"/>
                <a:cs typeface="Segoe UI"/>
              </a:rPr>
              <a:t> </a:t>
            </a:r>
            <a:r>
              <a:rPr sz="1250" spc="-5" dirty="0">
                <a:latin typeface="Segoe UI"/>
                <a:cs typeface="Segoe UI"/>
              </a:rPr>
              <a:t>Acesso</a:t>
            </a:r>
            <a:endParaRPr sz="1250">
              <a:latin typeface="Segoe UI"/>
              <a:cs typeface="Segoe U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87893" y="5206657"/>
            <a:ext cx="3547745" cy="0"/>
          </a:xfrm>
          <a:custGeom>
            <a:avLst/>
            <a:gdLst/>
            <a:ahLst/>
            <a:cxnLst/>
            <a:rect l="l" t="t" r="r" b="b"/>
            <a:pathLst>
              <a:path w="3547745">
                <a:moveTo>
                  <a:pt x="0" y="0"/>
                </a:moveTo>
                <a:lnTo>
                  <a:pt x="3547704" y="0"/>
                </a:lnTo>
              </a:path>
            </a:pathLst>
          </a:custGeom>
          <a:ln w="9882">
            <a:solidFill>
              <a:srgbClr val="E7E7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7893" y="5720531"/>
            <a:ext cx="3547745" cy="0"/>
          </a:xfrm>
          <a:custGeom>
            <a:avLst/>
            <a:gdLst/>
            <a:ahLst/>
            <a:cxnLst/>
            <a:rect l="l" t="t" r="r" b="b"/>
            <a:pathLst>
              <a:path w="3547745">
                <a:moveTo>
                  <a:pt x="0" y="0"/>
                </a:moveTo>
                <a:lnTo>
                  <a:pt x="3547704" y="0"/>
                </a:lnTo>
              </a:path>
            </a:pathLst>
          </a:custGeom>
          <a:ln w="9882">
            <a:solidFill>
              <a:srgbClr val="E7E7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7893" y="5977467"/>
            <a:ext cx="3547745" cy="0"/>
          </a:xfrm>
          <a:custGeom>
            <a:avLst/>
            <a:gdLst/>
            <a:ahLst/>
            <a:cxnLst/>
            <a:rect l="l" t="t" r="r" b="b"/>
            <a:pathLst>
              <a:path w="3547745">
                <a:moveTo>
                  <a:pt x="0" y="0"/>
                </a:moveTo>
                <a:lnTo>
                  <a:pt x="3547704" y="0"/>
                </a:lnTo>
              </a:path>
            </a:pathLst>
          </a:custGeom>
          <a:ln w="9882">
            <a:solidFill>
              <a:srgbClr val="E7E7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87893" y="6234404"/>
            <a:ext cx="3547745" cy="0"/>
          </a:xfrm>
          <a:custGeom>
            <a:avLst/>
            <a:gdLst/>
            <a:ahLst/>
            <a:cxnLst/>
            <a:rect l="l" t="t" r="r" b="b"/>
            <a:pathLst>
              <a:path w="3547745">
                <a:moveTo>
                  <a:pt x="0" y="0"/>
                </a:moveTo>
                <a:lnTo>
                  <a:pt x="3547704" y="0"/>
                </a:lnTo>
              </a:path>
            </a:pathLst>
          </a:custGeom>
          <a:ln w="9882">
            <a:solidFill>
              <a:srgbClr val="E7E7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35598" y="5206657"/>
            <a:ext cx="1541780" cy="0"/>
          </a:xfrm>
          <a:custGeom>
            <a:avLst/>
            <a:gdLst/>
            <a:ahLst/>
            <a:cxnLst/>
            <a:rect l="l" t="t" r="r" b="b"/>
            <a:pathLst>
              <a:path w="1541779">
                <a:moveTo>
                  <a:pt x="0" y="0"/>
                </a:moveTo>
                <a:lnTo>
                  <a:pt x="1541620" y="0"/>
                </a:lnTo>
              </a:path>
            </a:pathLst>
          </a:custGeom>
          <a:ln w="9882">
            <a:solidFill>
              <a:srgbClr val="E7E7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24604" y="4968347"/>
            <a:ext cx="5016500" cy="231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725670" algn="l"/>
              </a:tabLst>
            </a:pPr>
            <a:r>
              <a:rPr sz="1350" spc="-5" dirty="0">
                <a:latin typeface="Segoe UI"/>
                <a:cs typeface="Segoe UI"/>
              </a:rPr>
              <a:t>Algas	726</a:t>
            </a:r>
            <a:endParaRPr sz="1350">
              <a:latin typeface="Segoe UI"/>
              <a:cs typeface="Segoe U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7893" y="5211598"/>
            <a:ext cx="5089525" cy="257175"/>
          </a:xfrm>
          <a:prstGeom prst="rect">
            <a:avLst/>
          </a:prstGeom>
          <a:solidFill>
            <a:srgbClr val="EEEEEE"/>
          </a:solidFill>
        </p:spPr>
        <p:txBody>
          <a:bodyPr vert="horz" wrap="square" lIns="0" tIns="26034" rIns="0" bIns="0" rtlCol="0">
            <a:spAutoFit/>
          </a:bodyPr>
          <a:lstStyle/>
          <a:p>
            <a:pPr marL="48895">
              <a:lnSpc>
                <a:spcPct val="100000"/>
              </a:lnSpc>
              <a:spcBef>
                <a:spcPts val="204"/>
              </a:spcBef>
              <a:tabLst>
                <a:tab pos="4577715" algn="l"/>
              </a:tabLst>
            </a:pPr>
            <a:r>
              <a:rPr sz="1350" u="sng" spc="-15" dirty="0">
                <a:solidFill>
                  <a:srgbClr val="333333"/>
                </a:solidFill>
                <a:uFill>
                  <a:solidFill>
                    <a:srgbClr val="E7E7E7"/>
                  </a:solidFill>
                </a:uFill>
                <a:latin typeface="Segoe UI"/>
                <a:cs typeface="Segoe UI"/>
              </a:rPr>
              <a:t>Fauna	</a:t>
            </a:r>
            <a:r>
              <a:rPr sz="1350" u="sng" spc="-5" dirty="0">
                <a:solidFill>
                  <a:srgbClr val="333333"/>
                </a:solidFill>
                <a:uFill>
                  <a:solidFill>
                    <a:srgbClr val="E7E7E7"/>
                  </a:solidFill>
                </a:uFill>
                <a:latin typeface="Segoe UI"/>
                <a:cs typeface="Segoe UI"/>
              </a:rPr>
              <a:t>11594</a:t>
            </a:r>
            <a:endParaRPr sz="1350">
              <a:latin typeface="Segoe UI"/>
              <a:cs typeface="Segoe U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835598" y="5720531"/>
            <a:ext cx="1541780" cy="0"/>
          </a:xfrm>
          <a:custGeom>
            <a:avLst/>
            <a:gdLst/>
            <a:ahLst/>
            <a:cxnLst/>
            <a:rect l="l" t="t" r="r" b="b"/>
            <a:pathLst>
              <a:path w="1541779">
                <a:moveTo>
                  <a:pt x="0" y="0"/>
                </a:moveTo>
                <a:lnTo>
                  <a:pt x="1541620" y="0"/>
                </a:lnTo>
              </a:path>
            </a:pathLst>
          </a:custGeom>
          <a:ln w="9882">
            <a:solidFill>
              <a:srgbClr val="E7E7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24604" y="5482220"/>
            <a:ext cx="5016500" cy="231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541520" algn="l"/>
              </a:tabLst>
            </a:pPr>
            <a:r>
              <a:rPr sz="1350" spc="-5" dirty="0">
                <a:latin typeface="Segoe UI"/>
                <a:cs typeface="Segoe UI"/>
              </a:rPr>
              <a:t>Flora (exceto algas)</a:t>
            </a:r>
            <a:r>
              <a:rPr sz="1350" dirty="0">
                <a:latin typeface="Segoe UI"/>
                <a:cs typeface="Segoe UI"/>
              </a:rPr>
              <a:t>	</a:t>
            </a:r>
            <a:r>
              <a:rPr sz="1350" spc="-5" dirty="0">
                <a:latin typeface="Segoe UI"/>
                <a:cs typeface="Segoe UI"/>
              </a:rPr>
              <a:t>22979</a:t>
            </a:r>
            <a:endParaRPr sz="1350">
              <a:latin typeface="Segoe UI"/>
              <a:cs typeface="Segoe U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835598" y="5977467"/>
            <a:ext cx="1541780" cy="0"/>
          </a:xfrm>
          <a:custGeom>
            <a:avLst/>
            <a:gdLst/>
            <a:ahLst/>
            <a:cxnLst/>
            <a:rect l="l" t="t" r="r" b="b"/>
            <a:pathLst>
              <a:path w="1541779">
                <a:moveTo>
                  <a:pt x="0" y="0"/>
                </a:moveTo>
                <a:lnTo>
                  <a:pt x="1541620" y="0"/>
                </a:lnTo>
              </a:path>
            </a:pathLst>
          </a:custGeom>
          <a:ln w="9882">
            <a:solidFill>
              <a:srgbClr val="E7E7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87893" y="5725471"/>
            <a:ext cx="5089525" cy="247650"/>
          </a:xfrm>
          <a:prstGeom prst="rect">
            <a:avLst/>
          </a:prstGeom>
          <a:solidFill>
            <a:srgbClr val="EEEEEE"/>
          </a:solidFill>
        </p:spPr>
        <p:txBody>
          <a:bodyPr vert="horz" wrap="square" lIns="0" tIns="26034" rIns="0" bIns="0" rtlCol="0">
            <a:spAutoFit/>
          </a:bodyPr>
          <a:lstStyle/>
          <a:p>
            <a:pPr marL="48895">
              <a:lnSpc>
                <a:spcPct val="100000"/>
              </a:lnSpc>
              <a:spcBef>
                <a:spcPts val="204"/>
              </a:spcBef>
              <a:tabLst>
                <a:tab pos="4670425" algn="l"/>
              </a:tabLst>
            </a:pPr>
            <a:r>
              <a:rPr sz="1350" spc="-5" dirty="0">
                <a:solidFill>
                  <a:srgbClr val="333333"/>
                </a:solidFill>
                <a:latin typeface="Segoe UI"/>
                <a:cs typeface="Segoe UI"/>
              </a:rPr>
              <a:t>Fungos	4583</a:t>
            </a:r>
            <a:endParaRPr sz="1350">
              <a:latin typeface="Segoe UI"/>
              <a:cs typeface="Segoe U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835598" y="6234404"/>
            <a:ext cx="1541780" cy="0"/>
          </a:xfrm>
          <a:custGeom>
            <a:avLst/>
            <a:gdLst/>
            <a:ahLst/>
            <a:cxnLst/>
            <a:rect l="l" t="t" r="r" b="b"/>
            <a:pathLst>
              <a:path w="1541779">
                <a:moveTo>
                  <a:pt x="0" y="0"/>
                </a:moveTo>
                <a:lnTo>
                  <a:pt x="1541620" y="0"/>
                </a:lnTo>
              </a:path>
            </a:pathLst>
          </a:custGeom>
          <a:ln w="9882">
            <a:solidFill>
              <a:srgbClr val="E7E7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24604" y="5996094"/>
            <a:ext cx="5016500" cy="231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633595" algn="l"/>
              </a:tabLst>
            </a:pPr>
            <a:r>
              <a:rPr sz="1350" spc="-5" dirty="0">
                <a:latin typeface="Segoe UI"/>
                <a:cs typeface="Segoe UI"/>
              </a:rPr>
              <a:t>Impossibilidade de identificação da espécie</a:t>
            </a:r>
            <a:r>
              <a:rPr sz="1350" dirty="0">
                <a:latin typeface="Segoe UI"/>
                <a:cs typeface="Segoe UI"/>
              </a:rPr>
              <a:t>	</a:t>
            </a:r>
            <a:r>
              <a:rPr sz="1350" spc="-5" dirty="0">
                <a:latin typeface="Segoe UI"/>
                <a:cs typeface="Segoe UI"/>
              </a:rPr>
              <a:t>2484</a:t>
            </a:r>
            <a:endParaRPr sz="1350">
              <a:latin typeface="Segoe UI"/>
              <a:cs typeface="Segoe U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87893" y="6239345"/>
            <a:ext cx="5089525" cy="257175"/>
          </a:xfrm>
          <a:prstGeom prst="rect">
            <a:avLst/>
          </a:prstGeom>
          <a:solidFill>
            <a:srgbClr val="EEEEEE"/>
          </a:solidFill>
        </p:spPr>
        <p:txBody>
          <a:bodyPr vert="horz" wrap="square" lIns="0" tIns="26034" rIns="0" bIns="0" rtlCol="0">
            <a:spAutoFit/>
          </a:bodyPr>
          <a:lstStyle/>
          <a:p>
            <a:pPr marL="48895">
              <a:lnSpc>
                <a:spcPct val="100000"/>
              </a:lnSpc>
              <a:spcBef>
                <a:spcPts val="204"/>
              </a:spcBef>
              <a:tabLst>
                <a:tab pos="4670425" algn="l"/>
              </a:tabLst>
            </a:pPr>
            <a:r>
              <a:rPr sz="1350" u="sng" spc="-5" dirty="0">
                <a:solidFill>
                  <a:srgbClr val="333333"/>
                </a:solidFill>
                <a:uFill>
                  <a:solidFill>
                    <a:srgbClr val="E7E7E7"/>
                  </a:solidFill>
                </a:uFill>
                <a:latin typeface="Segoe UI"/>
                <a:cs typeface="Segoe UI"/>
              </a:rPr>
              <a:t>Microrganismos (exceto algas, fungos</a:t>
            </a:r>
            <a:r>
              <a:rPr sz="1350" u="sng" spc="85" dirty="0">
                <a:solidFill>
                  <a:srgbClr val="333333"/>
                </a:solidFill>
                <a:uFill>
                  <a:solidFill>
                    <a:srgbClr val="E7E7E7"/>
                  </a:solidFill>
                </a:uFill>
                <a:latin typeface="Segoe UI"/>
                <a:cs typeface="Segoe UI"/>
              </a:rPr>
              <a:t> </a:t>
            </a:r>
            <a:r>
              <a:rPr sz="1350" u="sng" spc="-5" dirty="0">
                <a:solidFill>
                  <a:srgbClr val="333333"/>
                </a:solidFill>
                <a:uFill>
                  <a:solidFill>
                    <a:srgbClr val="E7E7E7"/>
                  </a:solidFill>
                </a:uFill>
                <a:latin typeface="Segoe UI"/>
                <a:cs typeface="Segoe UI"/>
              </a:rPr>
              <a:t>e</a:t>
            </a:r>
            <a:r>
              <a:rPr sz="1350" u="sng" spc="20" dirty="0">
                <a:solidFill>
                  <a:srgbClr val="333333"/>
                </a:solidFill>
                <a:uFill>
                  <a:solidFill>
                    <a:srgbClr val="E7E7E7"/>
                  </a:solidFill>
                </a:uFill>
                <a:latin typeface="Segoe UI"/>
                <a:cs typeface="Segoe UI"/>
              </a:rPr>
              <a:t> </a:t>
            </a:r>
            <a:r>
              <a:rPr sz="1350" u="sng" spc="-5" dirty="0">
                <a:solidFill>
                  <a:srgbClr val="333333"/>
                </a:solidFill>
                <a:uFill>
                  <a:solidFill>
                    <a:srgbClr val="E7E7E7"/>
                  </a:solidFill>
                </a:uFill>
                <a:latin typeface="Segoe UI"/>
                <a:cs typeface="Segoe UI"/>
              </a:rPr>
              <a:t>vírus)	6930</a:t>
            </a:r>
            <a:endParaRPr sz="1350">
              <a:latin typeface="Segoe UI"/>
              <a:cs typeface="Segoe U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87893" y="6748278"/>
            <a:ext cx="3547745" cy="0"/>
          </a:xfrm>
          <a:custGeom>
            <a:avLst/>
            <a:gdLst/>
            <a:ahLst/>
            <a:cxnLst/>
            <a:rect l="l" t="t" r="r" b="b"/>
            <a:pathLst>
              <a:path w="3547745">
                <a:moveTo>
                  <a:pt x="0" y="0"/>
                </a:moveTo>
                <a:lnTo>
                  <a:pt x="3547704" y="0"/>
                </a:lnTo>
              </a:path>
            </a:pathLst>
          </a:custGeom>
          <a:ln w="9882">
            <a:solidFill>
              <a:srgbClr val="01B8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35598" y="6748278"/>
            <a:ext cx="1541780" cy="0"/>
          </a:xfrm>
          <a:custGeom>
            <a:avLst/>
            <a:gdLst/>
            <a:ahLst/>
            <a:cxnLst/>
            <a:rect l="l" t="t" r="r" b="b"/>
            <a:pathLst>
              <a:path w="1541779">
                <a:moveTo>
                  <a:pt x="0" y="0"/>
                </a:moveTo>
                <a:lnTo>
                  <a:pt x="1541620" y="0"/>
                </a:lnTo>
              </a:path>
            </a:pathLst>
          </a:custGeom>
          <a:ln w="9882">
            <a:solidFill>
              <a:srgbClr val="01B8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324604" y="6458541"/>
            <a:ext cx="5016500" cy="53975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  <a:tabLst>
                <a:tab pos="4725670" algn="l"/>
              </a:tabLst>
            </a:pPr>
            <a:r>
              <a:rPr sz="1350" spc="-5" dirty="0">
                <a:latin typeface="Segoe UI"/>
                <a:cs typeface="Segoe UI"/>
              </a:rPr>
              <a:t>Vírus	941</a:t>
            </a:r>
            <a:endParaRPr sz="135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  <a:tabLst>
                <a:tab pos="4510405" algn="l"/>
              </a:tabLst>
            </a:pPr>
            <a:r>
              <a:rPr sz="1350" b="1" spc="-130" dirty="0">
                <a:solidFill>
                  <a:srgbClr val="333333"/>
                </a:solidFill>
                <a:latin typeface="Segoe UI"/>
                <a:cs typeface="Segoe UI"/>
              </a:rPr>
              <a:t>T</a:t>
            </a:r>
            <a:r>
              <a:rPr sz="1350" b="1" spc="-5" dirty="0">
                <a:solidFill>
                  <a:srgbClr val="333333"/>
                </a:solidFill>
                <a:latin typeface="Segoe UI"/>
                <a:cs typeface="Segoe UI"/>
              </a:rPr>
              <a:t>otal</a:t>
            </a:r>
            <a:r>
              <a:rPr sz="1350" b="1" dirty="0">
                <a:solidFill>
                  <a:srgbClr val="333333"/>
                </a:solidFill>
                <a:latin typeface="Segoe UI"/>
                <a:cs typeface="Segoe UI"/>
              </a:rPr>
              <a:t>	</a:t>
            </a:r>
            <a:r>
              <a:rPr sz="1350" b="1" spc="-5" dirty="0">
                <a:solidFill>
                  <a:srgbClr val="333333"/>
                </a:solidFill>
                <a:latin typeface="Segoe UI"/>
                <a:cs typeface="Segoe UI"/>
              </a:rPr>
              <a:t>50237</a:t>
            </a:r>
            <a:endParaRPr sz="1350">
              <a:latin typeface="Segoe UI"/>
              <a:cs typeface="Segoe U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885956" y="342199"/>
            <a:ext cx="7492365" cy="3416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50" spc="-35" dirty="0">
                <a:latin typeface="Segoe UI"/>
                <a:cs typeface="Segoe UI"/>
              </a:rPr>
              <a:t>Total </a:t>
            </a:r>
            <a:r>
              <a:rPr sz="2050" spc="10" dirty="0">
                <a:latin typeface="Segoe UI"/>
                <a:cs typeface="Segoe UI"/>
              </a:rPr>
              <a:t>de Cadastros de Acesso por Grupo de </a:t>
            </a:r>
            <a:r>
              <a:rPr sz="2050" dirty="0">
                <a:latin typeface="Segoe UI"/>
                <a:cs typeface="Segoe UI"/>
              </a:rPr>
              <a:t>Patrimônio</a:t>
            </a:r>
            <a:r>
              <a:rPr sz="2050" spc="70" dirty="0">
                <a:latin typeface="Segoe UI"/>
                <a:cs typeface="Segoe UI"/>
              </a:rPr>
              <a:t> </a:t>
            </a:r>
            <a:r>
              <a:rPr sz="2050" spc="10" dirty="0">
                <a:latin typeface="Segoe UI"/>
                <a:cs typeface="Segoe UI"/>
              </a:rPr>
              <a:t>Genético</a:t>
            </a:r>
            <a:endParaRPr sz="2050">
              <a:latin typeface="Segoe UI"/>
              <a:cs typeface="Segoe U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629714" y="1691853"/>
            <a:ext cx="2333625" cy="4589145"/>
          </a:xfrm>
          <a:custGeom>
            <a:avLst/>
            <a:gdLst/>
            <a:ahLst/>
            <a:cxnLst/>
            <a:rect l="l" t="t" r="r" b="b"/>
            <a:pathLst>
              <a:path w="2333625" h="4589145">
                <a:moveTo>
                  <a:pt x="617022" y="4588640"/>
                </a:moveTo>
                <a:lnTo>
                  <a:pt x="0" y="2335885"/>
                </a:lnTo>
                <a:lnTo>
                  <a:pt x="0" y="0"/>
                </a:lnTo>
                <a:lnTo>
                  <a:pt x="52405" y="588"/>
                </a:lnTo>
                <a:lnTo>
                  <a:pt x="104758" y="2353"/>
                </a:lnTo>
                <a:lnTo>
                  <a:pt x="157058" y="5295"/>
                </a:lnTo>
                <a:lnTo>
                  <a:pt x="209305" y="9414"/>
                </a:lnTo>
                <a:lnTo>
                  <a:pt x="261447" y="14705"/>
                </a:lnTo>
                <a:lnTo>
                  <a:pt x="313431" y="21163"/>
                </a:lnTo>
                <a:lnTo>
                  <a:pt x="365257" y="28789"/>
                </a:lnTo>
                <a:lnTo>
                  <a:pt x="416924" y="37582"/>
                </a:lnTo>
                <a:lnTo>
                  <a:pt x="468382" y="47533"/>
                </a:lnTo>
                <a:lnTo>
                  <a:pt x="519577" y="58632"/>
                </a:lnTo>
                <a:lnTo>
                  <a:pt x="570511" y="70880"/>
                </a:lnTo>
                <a:lnTo>
                  <a:pt x="621182" y="84276"/>
                </a:lnTo>
                <a:lnTo>
                  <a:pt x="671541" y="98807"/>
                </a:lnTo>
                <a:lnTo>
                  <a:pt x="721535" y="114458"/>
                </a:lnTo>
                <a:lnTo>
                  <a:pt x="771166" y="131229"/>
                </a:lnTo>
                <a:lnTo>
                  <a:pt x="820433" y="149121"/>
                </a:lnTo>
                <a:lnTo>
                  <a:pt x="869286" y="168114"/>
                </a:lnTo>
                <a:lnTo>
                  <a:pt x="917677" y="188190"/>
                </a:lnTo>
                <a:lnTo>
                  <a:pt x="965605" y="209350"/>
                </a:lnTo>
                <a:lnTo>
                  <a:pt x="1013070" y="231592"/>
                </a:lnTo>
                <a:lnTo>
                  <a:pt x="1060025" y="254895"/>
                </a:lnTo>
                <a:lnTo>
                  <a:pt x="1106422" y="279235"/>
                </a:lnTo>
                <a:lnTo>
                  <a:pt x="1152260" y="304612"/>
                </a:lnTo>
                <a:lnTo>
                  <a:pt x="1197541" y="331027"/>
                </a:lnTo>
                <a:lnTo>
                  <a:pt x="1242219" y="358451"/>
                </a:lnTo>
                <a:lnTo>
                  <a:pt x="1286247" y="386858"/>
                </a:lnTo>
                <a:lnTo>
                  <a:pt x="1329627" y="416248"/>
                </a:lnTo>
                <a:lnTo>
                  <a:pt x="1372359" y="446621"/>
                </a:lnTo>
                <a:lnTo>
                  <a:pt x="1414399" y="477946"/>
                </a:lnTo>
                <a:lnTo>
                  <a:pt x="1455705" y="510192"/>
                </a:lnTo>
                <a:lnTo>
                  <a:pt x="1496277" y="543358"/>
                </a:lnTo>
                <a:lnTo>
                  <a:pt x="1536114" y="577446"/>
                </a:lnTo>
                <a:lnTo>
                  <a:pt x="1575178" y="612419"/>
                </a:lnTo>
                <a:lnTo>
                  <a:pt x="1613428" y="648243"/>
                </a:lnTo>
                <a:lnTo>
                  <a:pt x="1650865" y="684918"/>
                </a:lnTo>
                <a:lnTo>
                  <a:pt x="1687487" y="722444"/>
                </a:lnTo>
                <a:lnTo>
                  <a:pt x="1723260" y="760784"/>
                </a:lnTo>
                <a:lnTo>
                  <a:pt x="1758146" y="799897"/>
                </a:lnTo>
                <a:lnTo>
                  <a:pt x="1792145" y="839786"/>
                </a:lnTo>
                <a:lnTo>
                  <a:pt x="1825258" y="880449"/>
                </a:lnTo>
                <a:lnTo>
                  <a:pt x="1857451" y="921845"/>
                </a:lnTo>
                <a:lnTo>
                  <a:pt x="1888691" y="963933"/>
                </a:lnTo>
                <a:lnTo>
                  <a:pt x="1918979" y="1006713"/>
                </a:lnTo>
                <a:lnTo>
                  <a:pt x="1948315" y="1050185"/>
                </a:lnTo>
                <a:lnTo>
                  <a:pt x="1976669" y="1094305"/>
                </a:lnTo>
                <a:lnTo>
                  <a:pt x="2004012" y="1139029"/>
                </a:lnTo>
                <a:lnTo>
                  <a:pt x="2030345" y="1184355"/>
                </a:lnTo>
                <a:lnTo>
                  <a:pt x="2055667" y="1230286"/>
                </a:lnTo>
                <a:lnTo>
                  <a:pt x="2079953" y="1276773"/>
                </a:lnTo>
                <a:lnTo>
                  <a:pt x="2103179" y="1323771"/>
                </a:lnTo>
                <a:lnTo>
                  <a:pt x="2125344" y="1371280"/>
                </a:lnTo>
                <a:lnTo>
                  <a:pt x="2146448" y="1419299"/>
                </a:lnTo>
                <a:lnTo>
                  <a:pt x="2166471" y="1467779"/>
                </a:lnTo>
                <a:lnTo>
                  <a:pt x="2185392" y="1516673"/>
                </a:lnTo>
                <a:lnTo>
                  <a:pt x="2203211" y="1565980"/>
                </a:lnTo>
                <a:lnTo>
                  <a:pt x="2219927" y="1615700"/>
                </a:lnTo>
                <a:lnTo>
                  <a:pt x="2235525" y="1665782"/>
                </a:lnTo>
                <a:lnTo>
                  <a:pt x="2249989" y="1716178"/>
                </a:lnTo>
                <a:lnTo>
                  <a:pt x="2263318" y="1766886"/>
                </a:lnTo>
                <a:lnTo>
                  <a:pt x="2275512" y="1817906"/>
                </a:lnTo>
                <a:lnTo>
                  <a:pt x="2286560" y="1869187"/>
                </a:lnTo>
                <a:lnTo>
                  <a:pt x="2296449" y="1920678"/>
                </a:lnTo>
                <a:lnTo>
                  <a:pt x="2305180" y="1972378"/>
                </a:lnTo>
                <a:lnTo>
                  <a:pt x="2312754" y="2024288"/>
                </a:lnTo>
                <a:lnTo>
                  <a:pt x="2319162" y="2076354"/>
                </a:lnTo>
                <a:lnTo>
                  <a:pt x="2324398" y="2128526"/>
                </a:lnTo>
                <a:lnTo>
                  <a:pt x="2328461" y="2180801"/>
                </a:lnTo>
                <a:lnTo>
                  <a:pt x="2331353" y="2233181"/>
                </a:lnTo>
                <a:lnTo>
                  <a:pt x="2333070" y="2285613"/>
                </a:lnTo>
                <a:lnTo>
                  <a:pt x="2333610" y="2338044"/>
                </a:lnTo>
                <a:lnTo>
                  <a:pt x="2332973" y="2390474"/>
                </a:lnTo>
                <a:lnTo>
                  <a:pt x="2331159" y="2442903"/>
                </a:lnTo>
                <a:lnTo>
                  <a:pt x="2328171" y="2495278"/>
                </a:lnTo>
                <a:lnTo>
                  <a:pt x="2324011" y="2547546"/>
                </a:lnTo>
                <a:lnTo>
                  <a:pt x="2318679" y="2599707"/>
                </a:lnTo>
                <a:lnTo>
                  <a:pt x="2312174" y="2651762"/>
                </a:lnTo>
                <a:lnTo>
                  <a:pt x="2304505" y="2703657"/>
                </a:lnTo>
                <a:lnTo>
                  <a:pt x="2295678" y="2755341"/>
                </a:lnTo>
                <a:lnTo>
                  <a:pt x="2285693" y="2806813"/>
                </a:lnTo>
                <a:lnTo>
                  <a:pt x="2274551" y="2858074"/>
                </a:lnTo>
                <a:lnTo>
                  <a:pt x="2262263" y="2909072"/>
                </a:lnTo>
                <a:lnTo>
                  <a:pt x="2248840" y="2959755"/>
                </a:lnTo>
                <a:lnTo>
                  <a:pt x="2234284" y="3010124"/>
                </a:lnTo>
                <a:lnTo>
                  <a:pt x="2218593" y="3060177"/>
                </a:lnTo>
                <a:lnTo>
                  <a:pt x="2201785" y="3109866"/>
                </a:lnTo>
                <a:lnTo>
                  <a:pt x="2183875" y="3159140"/>
                </a:lnTo>
                <a:lnTo>
                  <a:pt x="2164864" y="3207999"/>
                </a:lnTo>
                <a:lnTo>
                  <a:pt x="2144751" y="3256442"/>
                </a:lnTo>
                <a:lnTo>
                  <a:pt x="2123558" y="3304422"/>
                </a:lnTo>
                <a:lnTo>
                  <a:pt x="2101306" y="3351889"/>
                </a:lnTo>
                <a:lnTo>
                  <a:pt x="2077993" y="3398844"/>
                </a:lnTo>
                <a:lnTo>
                  <a:pt x="2053621" y="3445286"/>
                </a:lnTo>
                <a:lnTo>
                  <a:pt x="2028214" y="3491170"/>
                </a:lnTo>
                <a:lnTo>
                  <a:pt x="2001798" y="3536448"/>
                </a:lnTo>
                <a:lnTo>
                  <a:pt x="1974372" y="3581121"/>
                </a:lnTo>
                <a:lnTo>
                  <a:pt x="1945937" y="3625188"/>
                </a:lnTo>
                <a:lnTo>
                  <a:pt x="1916521" y="3668606"/>
                </a:lnTo>
                <a:lnTo>
                  <a:pt x="1886154" y="3711330"/>
                </a:lnTo>
                <a:lnTo>
                  <a:pt x="1854836" y="3753360"/>
                </a:lnTo>
                <a:lnTo>
                  <a:pt x="1822566" y="3794697"/>
                </a:lnTo>
                <a:lnTo>
                  <a:pt x="1789379" y="3835298"/>
                </a:lnTo>
                <a:lnTo>
                  <a:pt x="1755306" y="3875124"/>
                </a:lnTo>
                <a:lnTo>
                  <a:pt x="1720348" y="3914173"/>
                </a:lnTo>
                <a:lnTo>
                  <a:pt x="1684504" y="3952446"/>
                </a:lnTo>
                <a:lnTo>
                  <a:pt x="1647812" y="3989904"/>
                </a:lnTo>
                <a:lnTo>
                  <a:pt x="1610308" y="4026510"/>
                </a:lnTo>
                <a:lnTo>
                  <a:pt x="1571992" y="4062264"/>
                </a:lnTo>
                <a:lnTo>
                  <a:pt x="1532864" y="4097164"/>
                </a:lnTo>
                <a:lnTo>
                  <a:pt x="1492963" y="4131178"/>
                </a:lnTo>
                <a:lnTo>
                  <a:pt x="1452330" y="4164269"/>
                </a:lnTo>
                <a:lnTo>
                  <a:pt x="1410965" y="4196438"/>
                </a:lnTo>
                <a:lnTo>
                  <a:pt x="1368867" y="4227685"/>
                </a:lnTo>
                <a:lnTo>
                  <a:pt x="1326080" y="4257979"/>
                </a:lnTo>
                <a:lnTo>
                  <a:pt x="1282645" y="4287289"/>
                </a:lnTo>
                <a:lnTo>
                  <a:pt x="1238564" y="4315615"/>
                </a:lnTo>
                <a:lnTo>
                  <a:pt x="1193836" y="4342957"/>
                </a:lnTo>
                <a:lnTo>
                  <a:pt x="1148507" y="4369287"/>
                </a:lnTo>
                <a:lnTo>
                  <a:pt x="1102621" y="4394579"/>
                </a:lnTo>
                <a:lnTo>
                  <a:pt x="1056180" y="4418833"/>
                </a:lnTo>
                <a:lnTo>
                  <a:pt x="1009182" y="4442049"/>
                </a:lnTo>
                <a:lnTo>
                  <a:pt x="961676" y="4464204"/>
                </a:lnTo>
                <a:lnTo>
                  <a:pt x="913709" y="4485275"/>
                </a:lnTo>
                <a:lnTo>
                  <a:pt x="865281" y="4505261"/>
                </a:lnTo>
                <a:lnTo>
                  <a:pt x="816393" y="4524164"/>
                </a:lnTo>
                <a:lnTo>
                  <a:pt x="767093" y="4541964"/>
                </a:lnTo>
                <a:lnTo>
                  <a:pt x="717431" y="4558644"/>
                </a:lnTo>
                <a:lnTo>
                  <a:pt x="667408" y="4574202"/>
                </a:lnTo>
                <a:lnTo>
                  <a:pt x="617022" y="4588640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469845" y="4027739"/>
            <a:ext cx="2777490" cy="2336165"/>
          </a:xfrm>
          <a:custGeom>
            <a:avLst/>
            <a:gdLst/>
            <a:ahLst/>
            <a:cxnLst/>
            <a:rect l="l" t="t" r="r" b="b"/>
            <a:pathLst>
              <a:path w="2777490" h="2336165">
                <a:moveTo>
                  <a:pt x="2149836" y="2335864"/>
                </a:moveTo>
                <a:lnTo>
                  <a:pt x="2096956" y="2335037"/>
                </a:lnTo>
                <a:lnTo>
                  <a:pt x="2044136" y="2333012"/>
                </a:lnTo>
                <a:lnTo>
                  <a:pt x="1991376" y="2329789"/>
                </a:lnTo>
                <a:lnTo>
                  <a:pt x="1938675" y="2325368"/>
                </a:lnTo>
                <a:lnTo>
                  <a:pt x="1886087" y="2319754"/>
                </a:lnTo>
                <a:lnTo>
                  <a:pt x="1833667" y="2312953"/>
                </a:lnTo>
                <a:lnTo>
                  <a:pt x="1781414" y="2304963"/>
                </a:lnTo>
                <a:lnTo>
                  <a:pt x="1729329" y="2295786"/>
                </a:lnTo>
                <a:lnTo>
                  <a:pt x="1677465" y="2285431"/>
                </a:lnTo>
                <a:lnTo>
                  <a:pt x="1625875" y="2273908"/>
                </a:lnTo>
                <a:lnTo>
                  <a:pt x="1574559" y="2261218"/>
                </a:lnTo>
                <a:lnTo>
                  <a:pt x="1523517" y="2247360"/>
                </a:lnTo>
                <a:lnTo>
                  <a:pt x="1472802" y="2232349"/>
                </a:lnTo>
                <a:lnTo>
                  <a:pt x="1422466" y="2216200"/>
                </a:lnTo>
                <a:lnTo>
                  <a:pt x="1372508" y="2198912"/>
                </a:lnTo>
                <a:lnTo>
                  <a:pt x="1322929" y="2180487"/>
                </a:lnTo>
                <a:lnTo>
                  <a:pt x="1273779" y="2160943"/>
                </a:lnTo>
                <a:lnTo>
                  <a:pt x="1225109" y="2140300"/>
                </a:lnTo>
                <a:lnTo>
                  <a:pt x="1176919" y="2118558"/>
                </a:lnTo>
                <a:lnTo>
                  <a:pt x="1129210" y="2095717"/>
                </a:lnTo>
                <a:lnTo>
                  <a:pt x="1082029" y="2071800"/>
                </a:lnTo>
                <a:lnTo>
                  <a:pt x="1035425" y="2046833"/>
                </a:lnTo>
                <a:lnTo>
                  <a:pt x="989399" y="2020814"/>
                </a:lnTo>
                <a:lnTo>
                  <a:pt x="943951" y="1993744"/>
                </a:lnTo>
                <a:lnTo>
                  <a:pt x="899126" y="1965652"/>
                </a:lnTo>
                <a:lnTo>
                  <a:pt x="854971" y="1936565"/>
                </a:lnTo>
                <a:lnTo>
                  <a:pt x="811486" y="1906483"/>
                </a:lnTo>
                <a:lnTo>
                  <a:pt x="768672" y="1875407"/>
                </a:lnTo>
                <a:lnTo>
                  <a:pt x="726571" y="1843369"/>
                </a:lnTo>
                <a:lnTo>
                  <a:pt x="685227" y="1810402"/>
                </a:lnTo>
                <a:lnTo>
                  <a:pt x="644641" y="1776504"/>
                </a:lnTo>
                <a:lnTo>
                  <a:pt x="604812" y="1741677"/>
                </a:lnTo>
                <a:lnTo>
                  <a:pt x="565781" y="1705956"/>
                </a:lnTo>
                <a:lnTo>
                  <a:pt x="527588" y="1669378"/>
                </a:lnTo>
                <a:lnTo>
                  <a:pt x="490233" y="1631943"/>
                </a:lnTo>
                <a:lnTo>
                  <a:pt x="453716" y="1593651"/>
                </a:lnTo>
                <a:lnTo>
                  <a:pt x="418075" y="1554541"/>
                </a:lnTo>
                <a:lnTo>
                  <a:pt x="383346" y="1514653"/>
                </a:lnTo>
                <a:lnTo>
                  <a:pt x="349529" y="1473987"/>
                </a:lnTo>
                <a:lnTo>
                  <a:pt x="316625" y="1432543"/>
                </a:lnTo>
                <a:lnTo>
                  <a:pt x="284666" y="1390365"/>
                </a:lnTo>
                <a:lnTo>
                  <a:pt x="253686" y="1347494"/>
                </a:lnTo>
                <a:lnTo>
                  <a:pt x="223685" y="1303932"/>
                </a:lnTo>
                <a:lnTo>
                  <a:pt x="194663" y="1259678"/>
                </a:lnTo>
                <a:lnTo>
                  <a:pt x="166649" y="1214777"/>
                </a:lnTo>
                <a:lnTo>
                  <a:pt x="139673" y="1169276"/>
                </a:lnTo>
                <a:lnTo>
                  <a:pt x="113733" y="1123175"/>
                </a:lnTo>
                <a:lnTo>
                  <a:pt x="88832" y="1076473"/>
                </a:lnTo>
                <a:lnTo>
                  <a:pt x="64992" y="1029218"/>
                </a:lnTo>
                <a:lnTo>
                  <a:pt x="42241" y="981460"/>
                </a:lnTo>
                <a:lnTo>
                  <a:pt x="20576" y="933198"/>
                </a:lnTo>
                <a:lnTo>
                  <a:pt x="0" y="884432"/>
                </a:lnTo>
                <a:lnTo>
                  <a:pt x="2159869" y="0"/>
                </a:lnTo>
                <a:lnTo>
                  <a:pt x="2776892" y="2252754"/>
                </a:lnTo>
                <a:lnTo>
                  <a:pt x="2725733" y="2266172"/>
                </a:lnTo>
                <a:lnTo>
                  <a:pt x="2674310" y="2278420"/>
                </a:lnTo>
                <a:lnTo>
                  <a:pt x="2622623" y="2289499"/>
                </a:lnTo>
                <a:lnTo>
                  <a:pt x="2570672" y="2299407"/>
                </a:lnTo>
                <a:lnTo>
                  <a:pt x="2518510" y="2308135"/>
                </a:lnTo>
                <a:lnTo>
                  <a:pt x="2466190" y="2315675"/>
                </a:lnTo>
                <a:lnTo>
                  <a:pt x="2413714" y="2322025"/>
                </a:lnTo>
                <a:lnTo>
                  <a:pt x="2361080" y="2327186"/>
                </a:lnTo>
                <a:lnTo>
                  <a:pt x="2308342" y="2331153"/>
                </a:lnTo>
                <a:lnTo>
                  <a:pt x="2255556" y="2333922"/>
                </a:lnTo>
                <a:lnTo>
                  <a:pt x="2202721" y="2335492"/>
                </a:lnTo>
                <a:lnTo>
                  <a:pt x="2149836" y="2335864"/>
                </a:lnTo>
                <a:close/>
              </a:path>
            </a:pathLst>
          </a:custGeom>
          <a:solidFill>
            <a:srgbClr val="3746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296091" y="2952335"/>
            <a:ext cx="2333625" cy="1960245"/>
          </a:xfrm>
          <a:custGeom>
            <a:avLst/>
            <a:gdLst/>
            <a:ahLst/>
            <a:cxnLst/>
            <a:rect l="l" t="t" r="r" b="b"/>
            <a:pathLst>
              <a:path w="2333625" h="1960245">
                <a:moveTo>
                  <a:pt x="173753" y="1959836"/>
                </a:moveTo>
                <a:lnTo>
                  <a:pt x="155059" y="1912653"/>
                </a:lnTo>
                <a:lnTo>
                  <a:pt x="137421" y="1865166"/>
                </a:lnTo>
                <a:lnTo>
                  <a:pt x="120838" y="1817376"/>
                </a:lnTo>
                <a:lnTo>
                  <a:pt x="105310" y="1769282"/>
                </a:lnTo>
                <a:lnTo>
                  <a:pt x="90837" y="1720885"/>
                </a:lnTo>
                <a:lnTo>
                  <a:pt x="77419" y="1672184"/>
                </a:lnTo>
                <a:lnTo>
                  <a:pt x="65056" y="1623179"/>
                </a:lnTo>
                <a:lnTo>
                  <a:pt x="53749" y="1573870"/>
                </a:lnTo>
                <a:lnTo>
                  <a:pt x="43496" y="1524258"/>
                </a:lnTo>
                <a:lnTo>
                  <a:pt x="34298" y="1474342"/>
                </a:lnTo>
                <a:lnTo>
                  <a:pt x="26176" y="1424240"/>
                </a:lnTo>
                <a:lnTo>
                  <a:pt x="19150" y="1374068"/>
                </a:lnTo>
                <a:lnTo>
                  <a:pt x="13219" y="1323827"/>
                </a:lnTo>
                <a:lnTo>
                  <a:pt x="8384" y="1273516"/>
                </a:lnTo>
                <a:lnTo>
                  <a:pt x="4644" y="1223136"/>
                </a:lnTo>
                <a:lnTo>
                  <a:pt x="2000" y="1172686"/>
                </a:lnTo>
                <a:lnTo>
                  <a:pt x="452" y="1122166"/>
                </a:lnTo>
                <a:lnTo>
                  <a:pt x="0" y="1071578"/>
                </a:lnTo>
                <a:lnTo>
                  <a:pt x="643" y="1020919"/>
                </a:lnTo>
                <a:lnTo>
                  <a:pt x="2381" y="970191"/>
                </a:lnTo>
                <a:lnTo>
                  <a:pt x="5210" y="919513"/>
                </a:lnTo>
                <a:lnTo>
                  <a:pt x="9124" y="869002"/>
                </a:lnTo>
                <a:lnTo>
                  <a:pt x="14123" y="818659"/>
                </a:lnTo>
                <a:lnTo>
                  <a:pt x="20207" y="768484"/>
                </a:lnTo>
                <a:lnTo>
                  <a:pt x="27376" y="718477"/>
                </a:lnTo>
                <a:lnTo>
                  <a:pt x="35629" y="668638"/>
                </a:lnTo>
                <a:lnTo>
                  <a:pt x="44968" y="618967"/>
                </a:lnTo>
                <a:lnTo>
                  <a:pt x="55392" y="569464"/>
                </a:lnTo>
                <a:lnTo>
                  <a:pt x="66900" y="520128"/>
                </a:lnTo>
                <a:lnTo>
                  <a:pt x="79494" y="470961"/>
                </a:lnTo>
                <a:lnTo>
                  <a:pt x="93142" y="422076"/>
                </a:lnTo>
                <a:lnTo>
                  <a:pt x="107813" y="373589"/>
                </a:lnTo>
                <a:lnTo>
                  <a:pt x="123508" y="325499"/>
                </a:lnTo>
                <a:lnTo>
                  <a:pt x="140226" y="277807"/>
                </a:lnTo>
                <a:lnTo>
                  <a:pt x="157968" y="230512"/>
                </a:lnTo>
                <a:lnTo>
                  <a:pt x="176734" y="183614"/>
                </a:lnTo>
                <a:lnTo>
                  <a:pt x="196522" y="137114"/>
                </a:lnTo>
                <a:lnTo>
                  <a:pt x="217335" y="91012"/>
                </a:lnTo>
                <a:lnTo>
                  <a:pt x="239171" y="45307"/>
                </a:lnTo>
                <a:lnTo>
                  <a:pt x="262030" y="0"/>
                </a:lnTo>
                <a:lnTo>
                  <a:pt x="2333622" y="1075403"/>
                </a:lnTo>
                <a:lnTo>
                  <a:pt x="173753" y="1959836"/>
                </a:lnTo>
                <a:close/>
              </a:path>
            </a:pathLst>
          </a:custGeom>
          <a:solidFill>
            <a:srgbClr val="FC61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558122" y="1999649"/>
            <a:ext cx="2072005" cy="2028189"/>
          </a:xfrm>
          <a:custGeom>
            <a:avLst/>
            <a:gdLst/>
            <a:ahLst/>
            <a:cxnLst/>
            <a:rect l="l" t="t" r="r" b="b"/>
            <a:pathLst>
              <a:path w="2072004" h="2028189">
                <a:moveTo>
                  <a:pt x="2071591" y="2028089"/>
                </a:moveTo>
                <a:lnTo>
                  <a:pt x="0" y="952686"/>
                </a:lnTo>
                <a:lnTo>
                  <a:pt x="24311" y="906987"/>
                </a:lnTo>
                <a:lnTo>
                  <a:pt x="49548" y="861952"/>
                </a:lnTo>
                <a:lnTo>
                  <a:pt x="75709" y="817580"/>
                </a:lnTo>
                <a:lnTo>
                  <a:pt x="102796" y="773871"/>
                </a:lnTo>
                <a:lnTo>
                  <a:pt x="130808" y="730827"/>
                </a:lnTo>
                <a:lnTo>
                  <a:pt x="159746" y="688445"/>
                </a:lnTo>
                <a:lnTo>
                  <a:pt x="189608" y="646728"/>
                </a:lnTo>
                <a:lnTo>
                  <a:pt x="220395" y="605674"/>
                </a:lnTo>
                <a:lnTo>
                  <a:pt x="252108" y="565283"/>
                </a:lnTo>
                <a:lnTo>
                  <a:pt x="284746" y="525556"/>
                </a:lnTo>
                <a:lnTo>
                  <a:pt x="318309" y="486493"/>
                </a:lnTo>
                <a:lnTo>
                  <a:pt x="352797" y="448093"/>
                </a:lnTo>
                <a:lnTo>
                  <a:pt x="388211" y="410356"/>
                </a:lnTo>
                <a:lnTo>
                  <a:pt x="424437" y="373401"/>
                </a:lnTo>
                <a:lnTo>
                  <a:pt x="461363" y="337343"/>
                </a:lnTo>
                <a:lnTo>
                  <a:pt x="498989" y="302184"/>
                </a:lnTo>
                <a:lnTo>
                  <a:pt x="537315" y="267924"/>
                </a:lnTo>
                <a:lnTo>
                  <a:pt x="576341" y="234561"/>
                </a:lnTo>
                <a:lnTo>
                  <a:pt x="616067" y="202097"/>
                </a:lnTo>
                <a:lnTo>
                  <a:pt x="656493" y="170531"/>
                </a:lnTo>
                <a:lnTo>
                  <a:pt x="697619" y="139864"/>
                </a:lnTo>
                <a:lnTo>
                  <a:pt x="739445" y="110094"/>
                </a:lnTo>
                <a:lnTo>
                  <a:pt x="781971" y="81223"/>
                </a:lnTo>
                <a:lnTo>
                  <a:pt x="825198" y="53250"/>
                </a:lnTo>
                <a:lnTo>
                  <a:pt x="869124" y="26176"/>
                </a:lnTo>
                <a:lnTo>
                  <a:pt x="913750" y="0"/>
                </a:lnTo>
                <a:lnTo>
                  <a:pt x="2071591" y="2028089"/>
                </a:lnTo>
                <a:close/>
              </a:path>
            </a:pathLst>
          </a:custGeom>
          <a:solidFill>
            <a:srgbClr val="F1C7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471873" y="1742439"/>
            <a:ext cx="1158240" cy="2285365"/>
          </a:xfrm>
          <a:custGeom>
            <a:avLst/>
            <a:gdLst/>
            <a:ahLst/>
            <a:cxnLst/>
            <a:rect l="l" t="t" r="r" b="b"/>
            <a:pathLst>
              <a:path w="1158240" h="2285365">
                <a:moveTo>
                  <a:pt x="1157841" y="2285299"/>
                </a:moveTo>
                <a:lnTo>
                  <a:pt x="0" y="257209"/>
                </a:lnTo>
                <a:lnTo>
                  <a:pt x="45532" y="231821"/>
                </a:lnTo>
                <a:lnTo>
                  <a:pt x="91475" y="207512"/>
                </a:lnTo>
                <a:lnTo>
                  <a:pt x="137828" y="184283"/>
                </a:lnTo>
                <a:lnTo>
                  <a:pt x="184592" y="162133"/>
                </a:lnTo>
                <a:lnTo>
                  <a:pt x="231767" y="141063"/>
                </a:lnTo>
                <a:lnTo>
                  <a:pt x="279352" y="121071"/>
                </a:lnTo>
                <a:lnTo>
                  <a:pt x="327348" y="102159"/>
                </a:lnTo>
                <a:lnTo>
                  <a:pt x="375755" y="84327"/>
                </a:lnTo>
                <a:lnTo>
                  <a:pt x="424572" y="67574"/>
                </a:lnTo>
                <a:lnTo>
                  <a:pt x="473799" y="51900"/>
                </a:lnTo>
                <a:lnTo>
                  <a:pt x="523438" y="37306"/>
                </a:lnTo>
                <a:lnTo>
                  <a:pt x="573487" y="23791"/>
                </a:lnTo>
                <a:lnTo>
                  <a:pt x="623946" y="11356"/>
                </a:lnTo>
                <a:lnTo>
                  <a:pt x="674817" y="0"/>
                </a:lnTo>
                <a:lnTo>
                  <a:pt x="1157841" y="2285299"/>
                </a:lnTo>
                <a:close/>
              </a:path>
            </a:pathLst>
          </a:custGeom>
          <a:solidFill>
            <a:srgbClr val="5F6B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146690" y="1701476"/>
            <a:ext cx="483234" cy="2326640"/>
          </a:xfrm>
          <a:custGeom>
            <a:avLst/>
            <a:gdLst/>
            <a:ahLst/>
            <a:cxnLst/>
            <a:rect l="l" t="t" r="r" b="b"/>
            <a:pathLst>
              <a:path w="483234" h="2326640">
                <a:moveTo>
                  <a:pt x="483024" y="2326262"/>
                </a:moveTo>
                <a:lnTo>
                  <a:pt x="0" y="40963"/>
                </a:lnTo>
                <a:lnTo>
                  <a:pt x="53898" y="30209"/>
                </a:lnTo>
                <a:lnTo>
                  <a:pt x="107989" y="20736"/>
                </a:lnTo>
                <a:lnTo>
                  <a:pt x="162273" y="12543"/>
                </a:lnTo>
                <a:lnTo>
                  <a:pt x="216750" y="5631"/>
                </a:lnTo>
                <a:lnTo>
                  <a:pt x="271420" y="0"/>
                </a:lnTo>
                <a:lnTo>
                  <a:pt x="483024" y="2326262"/>
                </a:lnTo>
                <a:close/>
              </a:path>
            </a:pathLst>
          </a:custGeom>
          <a:solidFill>
            <a:srgbClr val="89D3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418110" y="1691853"/>
            <a:ext cx="212090" cy="2336165"/>
          </a:xfrm>
          <a:custGeom>
            <a:avLst/>
            <a:gdLst/>
            <a:ahLst/>
            <a:cxnLst/>
            <a:rect l="l" t="t" r="r" b="b"/>
            <a:pathLst>
              <a:path w="212090" h="2336165">
                <a:moveTo>
                  <a:pt x="211604" y="2335885"/>
                </a:moveTo>
                <a:lnTo>
                  <a:pt x="0" y="9622"/>
                </a:lnTo>
                <a:lnTo>
                  <a:pt x="52819" y="5412"/>
                </a:lnTo>
                <a:lnTo>
                  <a:pt x="105693" y="2405"/>
                </a:lnTo>
                <a:lnTo>
                  <a:pt x="158621" y="601"/>
                </a:lnTo>
                <a:lnTo>
                  <a:pt x="211604" y="0"/>
                </a:lnTo>
                <a:lnTo>
                  <a:pt x="211604" y="2335885"/>
                </a:lnTo>
                <a:close/>
              </a:path>
            </a:pathLst>
          </a:custGeom>
          <a:solidFill>
            <a:srgbClr val="FD95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183991" y="2645463"/>
            <a:ext cx="543560" cy="455295"/>
          </a:xfrm>
          <a:custGeom>
            <a:avLst/>
            <a:gdLst/>
            <a:ahLst/>
            <a:cxnLst/>
            <a:rect l="l" t="t" r="r" b="b"/>
            <a:pathLst>
              <a:path w="543559" h="455294">
                <a:moveTo>
                  <a:pt x="504021" y="454772"/>
                </a:moveTo>
                <a:lnTo>
                  <a:pt x="39506" y="454772"/>
                </a:lnTo>
                <a:lnTo>
                  <a:pt x="31624" y="454048"/>
                </a:lnTo>
                <a:lnTo>
                  <a:pt x="723" y="423117"/>
                </a:lnTo>
                <a:lnTo>
                  <a:pt x="0" y="415227"/>
                </a:lnTo>
                <a:lnTo>
                  <a:pt x="0" y="39545"/>
                </a:lnTo>
                <a:lnTo>
                  <a:pt x="24340" y="2895"/>
                </a:lnTo>
                <a:lnTo>
                  <a:pt x="39506" y="0"/>
                </a:lnTo>
                <a:lnTo>
                  <a:pt x="504021" y="0"/>
                </a:lnTo>
                <a:lnTo>
                  <a:pt x="540635" y="24364"/>
                </a:lnTo>
                <a:lnTo>
                  <a:pt x="543528" y="39545"/>
                </a:lnTo>
                <a:lnTo>
                  <a:pt x="543528" y="415227"/>
                </a:lnTo>
                <a:lnTo>
                  <a:pt x="519187" y="451877"/>
                </a:lnTo>
                <a:lnTo>
                  <a:pt x="504021" y="454772"/>
                </a:lnTo>
                <a:close/>
              </a:path>
            </a:pathLst>
          </a:custGeom>
          <a:solidFill>
            <a:srgbClr val="000000">
              <a:alpha val="4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624299" y="5349274"/>
            <a:ext cx="313690" cy="129539"/>
          </a:xfrm>
          <a:custGeom>
            <a:avLst/>
            <a:gdLst/>
            <a:ahLst/>
            <a:cxnLst/>
            <a:rect l="l" t="t" r="r" b="b"/>
            <a:pathLst>
              <a:path w="313690" h="129539">
                <a:moveTo>
                  <a:pt x="0" y="0"/>
                </a:moveTo>
                <a:lnTo>
                  <a:pt x="194593" y="128930"/>
                </a:lnTo>
                <a:lnTo>
                  <a:pt x="313114" y="128930"/>
                </a:lnTo>
              </a:path>
            </a:pathLst>
          </a:custGeom>
          <a:ln w="98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351702" y="6175849"/>
            <a:ext cx="221615" cy="210185"/>
          </a:xfrm>
          <a:custGeom>
            <a:avLst/>
            <a:gdLst/>
            <a:ahLst/>
            <a:cxnLst/>
            <a:rect l="l" t="t" r="r" b="b"/>
            <a:pathLst>
              <a:path w="221615" h="210185">
                <a:moveTo>
                  <a:pt x="221586" y="0"/>
                </a:moveTo>
                <a:lnTo>
                  <a:pt x="118520" y="209571"/>
                </a:lnTo>
                <a:lnTo>
                  <a:pt x="0" y="209571"/>
                </a:lnTo>
              </a:path>
            </a:pathLst>
          </a:custGeom>
          <a:ln w="98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975299" y="3347741"/>
            <a:ext cx="344170" cy="60960"/>
          </a:xfrm>
          <a:custGeom>
            <a:avLst/>
            <a:gdLst/>
            <a:ahLst/>
            <a:cxnLst/>
            <a:rect l="l" t="t" r="r" b="b"/>
            <a:pathLst>
              <a:path w="344170" h="60960">
                <a:moveTo>
                  <a:pt x="343933" y="60444"/>
                </a:moveTo>
                <a:lnTo>
                  <a:pt x="118520" y="0"/>
                </a:lnTo>
                <a:lnTo>
                  <a:pt x="0" y="0"/>
                </a:lnTo>
              </a:path>
            </a:pathLst>
          </a:custGeom>
          <a:ln w="98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617390" y="2207789"/>
            <a:ext cx="287020" cy="161925"/>
          </a:xfrm>
          <a:custGeom>
            <a:avLst/>
            <a:gdLst/>
            <a:ahLst/>
            <a:cxnLst/>
            <a:rect l="l" t="t" r="r" b="b"/>
            <a:pathLst>
              <a:path w="287020" h="161925">
                <a:moveTo>
                  <a:pt x="286858" y="161773"/>
                </a:moveTo>
                <a:lnTo>
                  <a:pt x="118520" y="0"/>
                </a:lnTo>
                <a:lnTo>
                  <a:pt x="0" y="0"/>
                </a:lnTo>
              </a:path>
            </a:pathLst>
          </a:custGeom>
          <a:ln w="98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770140" y="1506732"/>
            <a:ext cx="184785" cy="224154"/>
          </a:xfrm>
          <a:custGeom>
            <a:avLst/>
            <a:gdLst/>
            <a:ahLst/>
            <a:cxnLst/>
            <a:rect l="l" t="t" r="r" b="b"/>
            <a:pathLst>
              <a:path w="184784" h="224155">
                <a:moveTo>
                  <a:pt x="184392" y="224089"/>
                </a:moveTo>
                <a:lnTo>
                  <a:pt x="118520" y="0"/>
                </a:lnTo>
                <a:lnTo>
                  <a:pt x="0" y="0"/>
                </a:lnTo>
              </a:path>
            </a:pathLst>
          </a:custGeom>
          <a:ln w="98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392043" y="1402575"/>
            <a:ext cx="129539" cy="233679"/>
          </a:xfrm>
          <a:custGeom>
            <a:avLst/>
            <a:gdLst/>
            <a:ahLst/>
            <a:cxnLst/>
            <a:rect l="l" t="t" r="r" b="b"/>
            <a:pathLst>
              <a:path w="129540" h="233680">
                <a:moveTo>
                  <a:pt x="129111" y="233347"/>
                </a:moveTo>
                <a:lnTo>
                  <a:pt x="118520" y="0"/>
                </a:lnTo>
                <a:lnTo>
                  <a:pt x="0" y="0"/>
                </a:lnTo>
              </a:path>
            </a:pathLst>
          </a:custGeom>
          <a:ln w="98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6206689" y="6249141"/>
            <a:ext cx="1118235" cy="2628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550" spc="40" dirty="0">
                <a:latin typeface="Arial Narrow"/>
                <a:cs typeface="Arial Narrow"/>
              </a:rPr>
              <a:t>Fauna</a:t>
            </a:r>
            <a:r>
              <a:rPr sz="1550" spc="-45" dirty="0">
                <a:latin typeface="Arial Narrow"/>
                <a:cs typeface="Arial Narrow"/>
              </a:rPr>
              <a:t> </a:t>
            </a:r>
            <a:r>
              <a:rPr sz="1550" spc="15" dirty="0">
                <a:latin typeface="Arial Narrow"/>
                <a:cs typeface="Arial Narrow"/>
              </a:rPr>
              <a:t>23,08%</a:t>
            </a:r>
            <a:endParaRPr sz="1550">
              <a:latin typeface="Arial Narrow"/>
              <a:cs typeface="Arial Narrow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468519" y="2071509"/>
            <a:ext cx="1122680" cy="2628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550" spc="60" dirty="0">
                <a:latin typeface="Arial Narrow"/>
                <a:cs typeface="Arial Narrow"/>
              </a:rPr>
              <a:t>Fungos</a:t>
            </a:r>
            <a:r>
              <a:rPr sz="1550" spc="-60" dirty="0">
                <a:latin typeface="Arial Narrow"/>
                <a:cs typeface="Arial Narrow"/>
              </a:rPr>
              <a:t> </a:t>
            </a:r>
            <a:r>
              <a:rPr sz="1550" spc="10" dirty="0">
                <a:latin typeface="Arial Narrow"/>
                <a:cs typeface="Arial Narrow"/>
              </a:rPr>
              <a:t>9,12%</a:t>
            </a:r>
            <a:endParaRPr sz="1550">
              <a:latin typeface="Arial Narrow"/>
              <a:cs typeface="Arial Narrow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0964220" y="5238118"/>
            <a:ext cx="1572895" cy="470534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2700" marR="5080">
              <a:lnSpc>
                <a:spcPts val="1630"/>
              </a:lnSpc>
              <a:spcBef>
                <a:spcPts val="350"/>
              </a:spcBef>
            </a:pPr>
            <a:r>
              <a:rPr sz="1550" spc="80" dirty="0">
                <a:latin typeface="Arial Narrow"/>
                <a:cs typeface="Arial Narrow"/>
              </a:rPr>
              <a:t>Flora </a:t>
            </a:r>
            <a:r>
              <a:rPr sz="1550" spc="40" dirty="0">
                <a:latin typeface="Arial Narrow"/>
                <a:cs typeface="Arial Narrow"/>
              </a:rPr>
              <a:t>(exceto</a:t>
            </a:r>
            <a:r>
              <a:rPr sz="1550" spc="-125" dirty="0">
                <a:latin typeface="Arial Narrow"/>
                <a:cs typeface="Arial Narrow"/>
              </a:rPr>
              <a:t> </a:t>
            </a:r>
            <a:r>
              <a:rPr sz="1550" spc="35" dirty="0">
                <a:latin typeface="Arial Narrow"/>
                <a:cs typeface="Arial Narrow"/>
              </a:rPr>
              <a:t>algas)  </a:t>
            </a:r>
            <a:r>
              <a:rPr sz="1550" spc="30" dirty="0">
                <a:latin typeface="Arial Narrow"/>
                <a:cs typeface="Arial Narrow"/>
              </a:rPr>
              <a:t>45,74%</a:t>
            </a:r>
            <a:endParaRPr sz="1550">
              <a:latin typeface="Arial Narrow"/>
              <a:cs typeface="Arial Narrow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454990" y="3107655"/>
            <a:ext cx="1493520" cy="47053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745"/>
              </a:lnSpc>
              <a:spcBef>
                <a:spcPts val="105"/>
              </a:spcBef>
            </a:pPr>
            <a:r>
              <a:rPr sz="1550" spc="75" dirty="0">
                <a:latin typeface="Arial Narrow"/>
                <a:cs typeface="Arial Narrow"/>
              </a:rPr>
              <a:t>Microrganismos</a:t>
            </a:r>
            <a:r>
              <a:rPr sz="1550" spc="-80" dirty="0">
                <a:latin typeface="Arial Narrow"/>
                <a:cs typeface="Arial Narrow"/>
              </a:rPr>
              <a:t> </a:t>
            </a:r>
            <a:r>
              <a:rPr sz="1550" spc="-265" dirty="0">
                <a:latin typeface="Arial Narrow"/>
                <a:cs typeface="Arial Narrow"/>
              </a:rPr>
              <a:t>(…</a:t>
            </a:r>
            <a:endParaRPr sz="1550">
              <a:latin typeface="Arial Narrow"/>
              <a:cs typeface="Arial Narrow"/>
            </a:endParaRPr>
          </a:p>
          <a:p>
            <a:pPr marL="919480">
              <a:lnSpc>
                <a:spcPts val="1745"/>
              </a:lnSpc>
            </a:pPr>
            <a:r>
              <a:rPr sz="1550" spc="15" dirty="0">
                <a:latin typeface="Arial Narrow"/>
                <a:cs typeface="Arial Narrow"/>
              </a:rPr>
              <a:t>13,79%</a:t>
            </a:r>
            <a:endParaRPr sz="1550">
              <a:latin typeface="Arial Narrow"/>
              <a:cs typeface="Arial Narrow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444434" y="1266645"/>
            <a:ext cx="3299460" cy="47053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algn="r">
              <a:lnSpc>
                <a:spcPts val="1745"/>
              </a:lnSpc>
              <a:spcBef>
                <a:spcPts val="105"/>
              </a:spcBef>
            </a:pPr>
            <a:r>
              <a:rPr sz="1550" spc="60" dirty="0">
                <a:latin typeface="Arial Narrow"/>
                <a:cs typeface="Arial Narrow"/>
              </a:rPr>
              <a:t>Impossibilidade </a:t>
            </a:r>
            <a:r>
              <a:rPr sz="1550" spc="50" dirty="0">
                <a:latin typeface="Arial Narrow"/>
                <a:cs typeface="Arial Narrow"/>
              </a:rPr>
              <a:t>de identificação </a:t>
            </a:r>
            <a:r>
              <a:rPr sz="1550" spc="30" dirty="0">
                <a:latin typeface="Arial Narrow"/>
                <a:cs typeface="Arial Narrow"/>
              </a:rPr>
              <a:t>da</a:t>
            </a:r>
            <a:r>
              <a:rPr sz="1550" spc="-100" dirty="0">
                <a:latin typeface="Arial Narrow"/>
                <a:cs typeface="Arial Narrow"/>
              </a:rPr>
              <a:t> </a:t>
            </a:r>
            <a:r>
              <a:rPr sz="1550" spc="-40" dirty="0">
                <a:latin typeface="Arial Narrow"/>
                <a:cs typeface="Arial Narrow"/>
              </a:rPr>
              <a:t>espé…</a:t>
            </a:r>
            <a:endParaRPr sz="1550">
              <a:latin typeface="Arial Narrow"/>
              <a:cs typeface="Arial Narrow"/>
            </a:endParaRPr>
          </a:p>
          <a:p>
            <a:pPr marR="5080" algn="r">
              <a:lnSpc>
                <a:spcPts val="1745"/>
              </a:lnSpc>
            </a:pPr>
            <a:r>
              <a:rPr sz="1550" spc="10" dirty="0">
                <a:latin typeface="Arial Narrow"/>
                <a:cs typeface="Arial Narrow"/>
              </a:rPr>
              <a:t>4,94%</a:t>
            </a:r>
            <a:endParaRPr sz="1550">
              <a:latin typeface="Arial Narrow"/>
              <a:cs typeface="Arial Narrow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865290" y="1162488"/>
            <a:ext cx="500380" cy="470534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2700" marR="5080" indent="27940">
              <a:lnSpc>
                <a:spcPts val="1630"/>
              </a:lnSpc>
              <a:spcBef>
                <a:spcPts val="350"/>
              </a:spcBef>
            </a:pPr>
            <a:r>
              <a:rPr sz="1550" spc="55" dirty="0">
                <a:latin typeface="Arial Narrow"/>
                <a:cs typeface="Arial Narrow"/>
              </a:rPr>
              <a:t>Algas  </a:t>
            </a:r>
            <a:r>
              <a:rPr sz="1550" spc="25" dirty="0">
                <a:latin typeface="Arial Narrow"/>
                <a:cs typeface="Arial Narrow"/>
              </a:rPr>
              <a:t>1,45%</a:t>
            </a:r>
            <a:endParaRPr sz="1550">
              <a:latin typeface="Arial Narrow"/>
              <a:cs typeface="Arial Narrow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210798" y="2632763"/>
            <a:ext cx="490220" cy="45085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 marR="5080" indent="24130">
              <a:lnSpc>
                <a:spcPct val="79500"/>
              </a:lnSpc>
              <a:spcBef>
                <a:spcPts val="484"/>
              </a:spcBef>
            </a:pPr>
            <a:r>
              <a:rPr sz="1550" spc="60" dirty="0">
                <a:solidFill>
                  <a:srgbClr val="FFFFFF"/>
                </a:solidFill>
                <a:latin typeface="Arial Narrow"/>
                <a:cs typeface="Arial Narrow"/>
              </a:rPr>
              <a:t>Vírus  </a:t>
            </a:r>
            <a:r>
              <a:rPr sz="1550" spc="10" dirty="0">
                <a:solidFill>
                  <a:srgbClr val="FFFFFF"/>
                </a:solidFill>
                <a:latin typeface="Arial Narrow"/>
                <a:cs typeface="Arial Narrow"/>
              </a:rPr>
              <a:t>1,87%</a:t>
            </a:r>
            <a:endParaRPr sz="1550">
              <a:latin typeface="Arial Narrow"/>
              <a:cs typeface="Arial Narrow"/>
            </a:endParaRPr>
          </a:p>
        </p:txBody>
      </p:sp>
      <p:sp>
        <p:nvSpPr>
          <p:cNvPr id="45" name="object 45"/>
          <p:cNvSpPr txBox="1">
            <a:spLocks noGrp="1"/>
          </p:cNvSpPr>
          <p:nvPr>
            <p:ph type="title"/>
          </p:nvPr>
        </p:nvSpPr>
        <p:spPr>
          <a:xfrm>
            <a:off x="228600" y="331774"/>
            <a:ext cx="3696335" cy="563880"/>
          </a:xfrm>
          <a:prstGeom prst="rect">
            <a:avLst/>
          </a:prstGeom>
          <a:solidFill>
            <a:srgbClr val="A0DDEE">
              <a:alpha val="50195"/>
            </a:srgbClr>
          </a:solidFill>
        </p:spPr>
        <p:txBody>
          <a:bodyPr vert="horz" wrap="square" lIns="0" tIns="83820" rIns="0" bIns="0" rtlCol="0">
            <a:spAutoFit/>
          </a:bodyPr>
          <a:lstStyle/>
          <a:p>
            <a:pPr marL="48895">
              <a:lnSpc>
                <a:spcPct val="100000"/>
              </a:lnSpc>
              <a:spcBef>
                <a:spcPts val="660"/>
              </a:spcBef>
            </a:pPr>
            <a:r>
              <a:rPr sz="2450" b="1" spc="-114" dirty="0">
                <a:solidFill>
                  <a:srgbClr val="333333"/>
                </a:solidFill>
                <a:latin typeface="Segoe UI"/>
                <a:cs typeface="Segoe UI"/>
              </a:rPr>
              <a:t>Cadastros </a:t>
            </a:r>
            <a:r>
              <a:rPr sz="2450" b="1" spc="-100" dirty="0">
                <a:solidFill>
                  <a:srgbClr val="333333"/>
                </a:solidFill>
                <a:latin typeface="Segoe UI"/>
                <a:cs typeface="Segoe UI"/>
              </a:rPr>
              <a:t>de</a:t>
            </a:r>
            <a:r>
              <a:rPr sz="2450" b="1" spc="110" dirty="0">
                <a:solidFill>
                  <a:srgbClr val="333333"/>
                </a:solidFill>
                <a:latin typeface="Segoe UI"/>
                <a:cs typeface="Segoe UI"/>
              </a:rPr>
              <a:t> </a:t>
            </a:r>
            <a:r>
              <a:rPr sz="2450" b="1" spc="-105" dirty="0">
                <a:solidFill>
                  <a:srgbClr val="333333"/>
                </a:solidFill>
                <a:latin typeface="Segoe UI"/>
                <a:cs typeface="Segoe UI"/>
              </a:rPr>
              <a:t>Acesso</a:t>
            </a:r>
            <a:endParaRPr sz="2450">
              <a:latin typeface="Segoe UI"/>
              <a:cs typeface="Segoe U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81117" y="1221021"/>
            <a:ext cx="3402965" cy="231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50" spc="-5" dirty="0">
                <a:latin typeface="Segoe UI"/>
                <a:cs typeface="Segoe UI"/>
              </a:rPr>
              <a:t>Cadastros de Acesso ao </a:t>
            </a:r>
            <a:r>
              <a:rPr sz="1350" spc="-10" dirty="0">
                <a:latin typeface="Segoe UI"/>
                <a:cs typeface="Segoe UI"/>
              </a:rPr>
              <a:t>Patrimônio</a:t>
            </a:r>
            <a:r>
              <a:rPr sz="1350" spc="45" dirty="0">
                <a:latin typeface="Segoe UI"/>
                <a:cs typeface="Segoe UI"/>
              </a:rPr>
              <a:t> </a:t>
            </a:r>
            <a:r>
              <a:rPr sz="1350" spc="-5" dirty="0">
                <a:latin typeface="Segoe UI"/>
                <a:cs typeface="Segoe UI"/>
              </a:rPr>
              <a:t>Genético</a:t>
            </a:r>
            <a:endParaRPr sz="1350">
              <a:latin typeface="Segoe UI"/>
              <a:cs typeface="Segoe U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533123" y="1493919"/>
            <a:ext cx="3096895" cy="1549400"/>
          </a:xfrm>
          <a:custGeom>
            <a:avLst/>
            <a:gdLst/>
            <a:ahLst/>
            <a:cxnLst/>
            <a:rect l="l" t="t" r="r" b="b"/>
            <a:pathLst>
              <a:path w="3096895" h="1549400">
                <a:moveTo>
                  <a:pt x="1775584" y="12699"/>
                </a:moveTo>
                <a:lnTo>
                  <a:pt x="1321192" y="12699"/>
                </a:lnTo>
                <a:lnTo>
                  <a:pt x="1358837" y="0"/>
                </a:lnTo>
                <a:lnTo>
                  <a:pt x="1737939" y="0"/>
                </a:lnTo>
                <a:lnTo>
                  <a:pt x="1775584" y="12699"/>
                </a:lnTo>
                <a:close/>
              </a:path>
              <a:path w="3096895" h="1549400">
                <a:moveTo>
                  <a:pt x="1850464" y="25399"/>
                </a:moveTo>
                <a:lnTo>
                  <a:pt x="1246313" y="25399"/>
                </a:lnTo>
                <a:lnTo>
                  <a:pt x="1283684" y="12699"/>
                </a:lnTo>
                <a:lnTo>
                  <a:pt x="1813092" y="12699"/>
                </a:lnTo>
                <a:lnTo>
                  <a:pt x="1850464" y="25399"/>
                </a:lnTo>
                <a:close/>
              </a:path>
              <a:path w="3096895" h="1549400">
                <a:moveTo>
                  <a:pt x="464516" y="1549399"/>
                </a:moveTo>
                <a:lnTo>
                  <a:pt x="0" y="1549399"/>
                </a:lnTo>
                <a:lnTo>
                  <a:pt x="466" y="1511299"/>
                </a:lnTo>
                <a:lnTo>
                  <a:pt x="1863" y="1473199"/>
                </a:lnTo>
                <a:lnTo>
                  <a:pt x="4193" y="1435099"/>
                </a:lnTo>
                <a:lnTo>
                  <a:pt x="7455" y="1396999"/>
                </a:lnTo>
                <a:lnTo>
                  <a:pt x="11645" y="1358899"/>
                </a:lnTo>
                <a:lnTo>
                  <a:pt x="16757" y="1320799"/>
                </a:lnTo>
                <a:lnTo>
                  <a:pt x="22793" y="1282699"/>
                </a:lnTo>
                <a:lnTo>
                  <a:pt x="29751" y="1244599"/>
                </a:lnTo>
                <a:lnTo>
                  <a:pt x="37624" y="1206499"/>
                </a:lnTo>
                <a:lnTo>
                  <a:pt x="46402" y="1168399"/>
                </a:lnTo>
                <a:lnTo>
                  <a:pt x="56085" y="1130299"/>
                </a:lnTo>
                <a:lnTo>
                  <a:pt x="66673" y="1092199"/>
                </a:lnTo>
                <a:lnTo>
                  <a:pt x="78153" y="1054099"/>
                </a:lnTo>
                <a:lnTo>
                  <a:pt x="90511" y="1015999"/>
                </a:lnTo>
                <a:lnTo>
                  <a:pt x="103748" y="990599"/>
                </a:lnTo>
                <a:lnTo>
                  <a:pt x="117864" y="952499"/>
                </a:lnTo>
                <a:lnTo>
                  <a:pt x="132840" y="914399"/>
                </a:lnTo>
                <a:lnTo>
                  <a:pt x="148661" y="876299"/>
                </a:lnTo>
                <a:lnTo>
                  <a:pt x="165324" y="850899"/>
                </a:lnTo>
                <a:lnTo>
                  <a:pt x="182831" y="812799"/>
                </a:lnTo>
                <a:lnTo>
                  <a:pt x="201161" y="774699"/>
                </a:lnTo>
                <a:lnTo>
                  <a:pt x="220290" y="749299"/>
                </a:lnTo>
                <a:lnTo>
                  <a:pt x="240220" y="711199"/>
                </a:lnTo>
                <a:lnTo>
                  <a:pt x="260950" y="685799"/>
                </a:lnTo>
                <a:lnTo>
                  <a:pt x="282455" y="647699"/>
                </a:lnTo>
                <a:lnTo>
                  <a:pt x="304710" y="622299"/>
                </a:lnTo>
                <a:lnTo>
                  <a:pt x="327714" y="584199"/>
                </a:lnTo>
                <a:lnTo>
                  <a:pt x="351468" y="558799"/>
                </a:lnTo>
                <a:lnTo>
                  <a:pt x="375942" y="533399"/>
                </a:lnTo>
                <a:lnTo>
                  <a:pt x="401107" y="507999"/>
                </a:lnTo>
                <a:lnTo>
                  <a:pt x="426964" y="469899"/>
                </a:lnTo>
                <a:lnTo>
                  <a:pt x="480719" y="419099"/>
                </a:lnTo>
                <a:lnTo>
                  <a:pt x="537014" y="368299"/>
                </a:lnTo>
                <a:lnTo>
                  <a:pt x="566101" y="342899"/>
                </a:lnTo>
                <a:lnTo>
                  <a:pt x="595779" y="317499"/>
                </a:lnTo>
                <a:lnTo>
                  <a:pt x="626013" y="304799"/>
                </a:lnTo>
                <a:lnTo>
                  <a:pt x="656804" y="279399"/>
                </a:lnTo>
                <a:lnTo>
                  <a:pt x="688150" y="253999"/>
                </a:lnTo>
                <a:lnTo>
                  <a:pt x="720013" y="228599"/>
                </a:lnTo>
                <a:lnTo>
                  <a:pt x="752357" y="215899"/>
                </a:lnTo>
                <a:lnTo>
                  <a:pt x="785180" y="190499"/>
                </a:lnTo>
                <a:lnTo>
                  <a:pt x="852225" y="165099"/>
                </a:lnTo>
                <a:lnTo>
                  <a:pt x="886366" y="139699"/>
                </a:lnTo>
                <a:lnTo>
                  <a:pt x="991141" y="101599"/>
                </a:lnTo>
                <a:lnTo>
                  <a:pt x="1209123" y="25399"/>
                </a:lnTo>
                <a:lnTo>
                  <a:pt x="1887653" y="25399"/>
                </a:lnTo>
                <a:lnTo>
                  <a:pt x="2105635" y="101599"/>
                </a:lnTo>
                <a:lnTo>
                  <a:pt x="2210410" y="139699"/>
                </a:lnTo>
                <a:lnTo>
                  <a:pt x="2244551" y="165099"/>
                </a:lnTo>
                <a:lnTo>
                  <a:pt x="2311596" y="190499"/>
                </a:lnTo>
                <a:lnTo>
                  <a:pt x="2344420" y="215899"/>
                </a:lnTo>
                <a:lnTo>
                  <a:pt x="2376763" y="228599"/>
                </a:lnTo>
                <a:lnTo>
                  <a:pt x="2408627" y="253999"/>
                </a:lnTo>
                <a:lnTo>
                  <a:pt x="2439973" y="279399"/>
                </a:lnTo>
                <a:lnTo>
                  <a:pt x="2470763" y="304799"/>
                </a:lnTo>
                <a:lnTo>
                  <a:pt x="2500997" y="317499"/>
                </a:lnTo>
                <a:lnTo>
                  <a:pt x="2530676" y="342899"/>
                </a:lnTo>
                <a:lnTo>
                  <a:pt x="2559763" y="368299"/>
                </a:lnTo>
                <a:lnTo>
                  <a:pt x="2588223" y="393699"/>
                </a:lnTo>
                <a:lnTo>
                  <a:pt x="2643264" y="444499"/>
                </a:lnTo>
                <a:lnTo>
                  <a:pt x="2656538" y="457199"/>
                </a:lnTo>
                <a:lnTo>
                  <a:pt x="1468662" y="457199"/>
                </a:lnTo>
                <a:lnTo>
                  <a:pt x="1442150" y="469899"/>
                </a:lnTo>
                <a:lnTo>
                  <a:pt x="1363095" y="469899"/>
                </a:lnTo>
                <a:lnTo>
                  <a:pt x="1336935" y="482599"/>
                </a:lnTo>
                <a:lnTo>
                  <a:pt x="1310903" y="482599"/>
                </a:lnTo>
                <a:lnTo>
                  <a:pt x="1285029" y="495299"/>
                </a:lnTo>
                <a:lnTo>
                  <a:pt x="1259313" y="495299"/>
                </a:lnTo>
                <a:lnTo>
                  <a:pt x="1233757" y="507999"/>
                </a:lnTo>
                <a:lnTo>
                  <a:pt x="1208390" y="507999"/>
                </a:lnTo>
                <a:lnTo>
                  <a:pt x="1133608" y="546099"/>
                </a:lnTo>
                <a:lnTo>
                  <a:pt x="1109151" y="546099"/>
                </a:lnTo>
                <a:lnTo>
                  <a:pt x="1037455" y="584199"/>
                </a:lnTo>
                <a:lnTo>
                  <a:pt x="991166" y="609599"/>
                </a:lnTo>
                <a:lnTo>
                  <a:pt x="968526" y="622299"/>
                </a:lnTo>
                <a:lnTo>
                  <a:pt x="946221" y="647699"/>
                </a:lnTo>
                <a:lnTo>
                  <a:pt x="924279" y="660399"/>
                </a:lnTo>
                <a:lnTo>
                  <a:pt x="902726" y="673099"/>
                </a:lnTo>
                <a:lnTo>
                  <a:pt x="881562" y="685799"/>
                </a:lnTo>
                <a:lnTo>
                  <a:pt x="860787" y="711199"/>
                </a:lnTo>
                <a:lnTo>
                  <a:pt x="840426" y="723899"/>
                </a:lnTo>
                <a:lnTo>
                  <a:pt x="820504" y="736599"/>
                </a:lnTo>
                <a:lnTo>
                  <a:pt x="801020" y="761999"/>
                </a:lnTo>
                <a:lnTo>
                  <a:pt x="781975" y="774699"/>
                </a:lnTo>
                <a:lnTo>
                  <a:pt x="763391" y="800099"/>
                </a:lnTo>
                <a:lnTo>
                  <a:pt x="745291" y="812799"/>
                </a:lnTo>
                <a:lnTo>
                  <a:pt x="727676" y="838199"/>
                </a:lnTo>
                <a:lnTo>
                  <a:pt x="710544" y="850899"/>
                </a:lnTo>
                <a:lnTo>
                  <a:pt x="693916" y="876299"/>
                </a:lnTo>
                <a:lnTo>
                  <a:pt x="677813" y="901699"/>
                </a:lnTo>
                <a:lnTo>
                  <a:pt x="662235" y="914399"/>
                </a:lnTo>
                <a:lnTo>
                  <a:pt x="647182" y="939799"/>
                </a:lnTo>
                <a:lnTo>
                  <a:pt x="632670" y="965199"/>
                </a:lnTo>
                <a:lnTo>
                  <a:pt x="618720" y="990599"/>
                </a:lnTo>
                <a:lnTo>
                  <a:pt x="605329" y="1015999"/>
                </a:lnTo>
                <a:lnTo>
                  <a:pt x="592498" y="1028699"/>
                </a:lnTo>
                <a:lnTo>
                  <a:pt x="568579" y="1079499"/>
                </a:lnTo>
                <a:lnTo>
                  <a:pt x="547021" y="1130299"/>
                </a:lnTo>
                <a:lnTo>
                  <a:pt x="527874" y="1181099"/>
                </a:lnTo>
                <a:lnTo>
                  <a:pt x="511187" y="1231899"/>
                </a:lnTo>
                <a:lnTo>
                  <a:pt x="496998" y="1282699"/>
                </a:lnTo>
                <a:lnTo>
                  <a:pt x="485343" y="1333499"/>
                </a:lnTo>
                <a:lnTo>
                  <a:pt x="476247" y="1384299"/>
                </a:lnTo>
                <a:lnTo>
                  <a:pt x="469735" y="1435099"/>
                </a:lnTo>
                <a:lnTo>
                  <a:pt x="465821" y="1485899"/>
                </a:lnTo>
                <a:lnTo>
                  <a:pt x="464842" y="1523999"/>
                </a:lnTo>
                <a:lnTo>
                  <a:pt x="464516" y="1549399"/>
                </a:lnTo>
                <a:close/>
              </a:path>
              <a:path w="3096895" h="1549400">
                <a:moveTo>
                  <a:pt x="3096777" y="1549399"/>
                </a:moveTo>
                <a:lnTo>
                  <a:pt x="2632260" y="1549399"/>
                </a:lnTo>
                <a:lnTo>
                  <a:pt x="2631934" y="1523999"/>
                </a:lnTo>
                <a:lnTo>
                  <a:pt x="2630955" y="1485899"/>
                </a:lnTo>
                <a:lnTo>
                  <a:pt x="2627041" y="1435099"/>
                </a:lnTo>
                <a:lnTo>
                  <a:pt x="2620530" y="1384299"/>
                </a:lnTo>
                <a:lnTo>
                  <a:pt x="2611434" y="1333499"/>
                </a:lnTo>
                <a:lnTo>
                  <a:pt x="2599779" y="1282699"/>
                </a:lnTo>
                <a:lnTo>
                  <a:pt x="2585589" y="1231899"/>
                </a:lnTo>
                <a:lnTo>
                  <a:pt x="2568902" y="1181099"/>
                </a:lnTo>
                <a:lnTo>
                  <a:pt x="2549755" y="1130299"/>
                </a:lnTo>
                <a:lnTo>
                  <a:pt x="2528198" y="1079499"/>
                </a:lnTo>
                <a:lnTo>
                  <a:pt x="2504278" y="1028699"/>
                </a:lnTo>
                <a:lnTo>
                  <a:pt x="2491448" y="1015999"/>
                </a:lnTo>
                <a:lnTo>
                  <a:pt x="2478057" y="990599"/>
                </a:lnTo>
                <a:lnTo>
                  <a:pt x="2464106" y="965199"/>
                </a:lnTo>
                <a:lnTo>
                  <a:pt x="2449595" y="939799"/>
                </a:lnTo>
                <a:lnTo>
                  <a:pt x="2434541" y="914399"/>
                </a:lnTo>
                <a:lnTo>
                  <a:pt x="2418963" y="901699"/>
                </a:lnTo>
                <a:lnTo>
                  <a:pt x="2402860" y="876299"/>
                </a:lnTo>
                <a:lnTo>
                  <a:pt x="2386233" y="850899"/>
                </a:lnTo>
                <a:lnTo>
                  <a:pt x="2369101" y="838199"/>
                </a:lnTo>
                <a:lnTo>
                  <a:pt x="2351485" y="812799"/>
                </a:lnTo>
                <a:lnTo>
                  <a:pt x="2333385" y="800099"/>
                </a:lnTo>
                <a:lnTo>
                  <a:pt x="2314801" y="774699"/>
                </a:lnTo>
                <a:lnTo>
                  <a:pt x="2295756" y="761999"/>
                </a:lnTo>
                <a:lnTo>
                  <a:pt x="2276273" y="736599"/>
                </a:lnTo>
                <a:lnTo>
                  <a:pt x="2256350" y="723899"/>
                </a:lnTo>
                <a:lnTo>
                  <a:pt x="2235989" y="711199"/>
                </a:lnTo>
                <a:lnTo>
                  <a:pt x="2215214" y="685799"/>
                </a:lnTo>
                <a:lnTo>
                  <a:pt x="2194050" y="673099"/>
                </a:lnTo>
                <a:lnTo>
                  <a:pt x="2172497" y="660399"/>
                </a:lnTo>
                <a:lnTo>
                  <a:pt x="2150555" y="647699"/>
                </a:lnTo>
                <a:lnTo>
                  <a:pt x="2128251" y="622299"/>
                </a:lnTo>
                <a:lnTo>
                  <a:pt x="2105610" y="609599"/>
                </a:lnTo>
                <a:lnTo>
                  <a:pt x="2059322" y="584199"/>
                </a:lnTo>
                <a:lnTo>
                  <a:pt x="1987625" y="546099"/>
                </a:lnTo>
                <a:lnTo>
                  <a:pt x="1963168" y="546099"/>
                </a:lnTo>
                <a:lnTo>
                  <a:pt x="1888387" y="507999"/>
                </a:lnTo>
                <a:lnTo>
                  <a:pt x="1863020" y="507999"/>
                </a:lnTo>
                <a:lnTo>
                  <a:pt x="1837463" y="495299"/>
                </a:lnTo>
                <a:lnTo>
                  <a:pt x="1811748" y="495299"/>
                </a:lnTo>
                <a:lnTo>
                  <a:pt x="1785874" y="482599"/>
                </a:lnTo>
                <a:lnTo>
                  <a:pt x="1759841" y="482599"/>
                </a:lnTo>
                <a:lnTo>
                  <a:pt x="1733681" y="469899"/>
                </a:lnTo>
                <a:lnTo>
                  <a:pt x="1654626" y="469899"/>
                </a:lnTo>
                <a:lnTo>
                  <a:pt x="1628115" y="457199"/>
                </a:lnTo>
                <a:lnTo>
                  <a:pt x="2656538" y="457199"/>
                </a:lnTo>
                <a:lnTo>
                  <a:pt x="2669813" y="469899"/>
                </a:lnTo>
                <a:lnTo>
                  <a:pt x="2695669" y="507999"/>
                </a:lnTo>
                <a:lnTo>
                  <a:pt x="2720835" y="533399"/>
                </a:lnTo>
                <a:lnTo>
                  <a:pt x="2745309" y="558799"/>
                </a:lnTo>
                <a:lnTo>
                  <a:pt x="2769062" y="584199"/>
                </a:lnTo>
                <a:lnTo>
                  <a:pt x="2792067" y="622299"/>
                </a:lnTo>
                <a:lnTo>
                  <a:pt x="2814321" y="647699"/>
                </a:lnTo>
                <a:lnTo>
                  <a:pt x="2835826" y="685799"/>
                </a:lnTo>
                <a:lnTo>
                  <a:pt x="2856556" y="711199"/>
                </a:lnTo>
                <a:lnTo>
                  <a:pt x="2876486" y="749299"/>
                </a:lnTo>
                <a:lnTo>
                  <a:pt x="2895616" y="774699"/>
                </a:lnTo>
                <a:lnTo>
                  <a:pt x="2913945" y="812799"/>
                </a:lnTo>
                <a:lnTo>
                  <a:pt x="2931452" y="850899"/>
                </a:lnTo>
                <a:lnTo>
                  <a:pt x="2948116" y="876299"/>
                </a:lnTo>
                <a:lnTo>
                  <a:pt x="2963936" y="914399"/>
                </a:lnTo>
                <a:lnTo>
                  <a:pt x="2978913" y="952499"/>
                </a:lnTo>
                <a:lnTo>
                  <a:pt x="2993028" y="990599"/>
                </a:lnTo>
                <a:lnTo>
                  <a:pt x="3006265" y="1015999"/>
                </a:lnTo>
                <a:lnTo>
                  <a:pt x="3018624" y="1054099"/>
                </a:lnTo>
                <a:lnTo>
                  <a:pt x="3030104" y="1092199"/>
                </a:lnTo>
                <a:lnTo>
                  <a:pt x="3040692" y="1130299"/>
                </a:lnTo>
                <a:lnTo>
                  <a:pt x="3050375" y="1168399"/>
                </a:lnTo>
                <a:lnTo>
                  <a:pt x="3059152" y="1206499"/>
                </a:lnTo>
                <a:lnTo>
                  <a:pt x="3067025" y="1244599"/>
                </a:lnTo>
                <a:lnTo>
                  <a:pt x="3073983" y="1282699"/>
                </a:lnTo>
                <a:lnTo>
                  <a:pt x="3080019" y="1320799"/>
                </a:lnTo>
                <a:lnTo>
                  <a:pt x="3085132" y="1358899"/>
                </a:lnTo>
                <a:lnTo>
                  <a:pt x="3089321" y="1396999"/>
                </a:lnTo>
                <a:lnTo>
                  <a:pt x="3092583" y="1435099"/>
                </a:lnTo>
                <a:lnTo>
                  <a:pt x="3094913" y="1473199"/>
                </a:lnTo>
                <a:lnTo>
                  <a:pt x="3096311" y="1511299"/>
                </a:lnTo>
                <a:lnTo>
                  <a:pt x="3096777" y="1549399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33123" y="1493919"/>
            <a:ext cx="3096895" cy="1549400"/>
          </a:xfrm>
          <a:custGeom>
            <a:avLst/>
            <a:gdLst/>
            <a:ahLst/>
            <a:cxnLst/>
            <a:rect l="l" t="t" r="r" b="b"/>
            <a:pathLst>
              <a:path w="3096895" h="1549400">
                <a:moveTo>
                  <a:pt x="1775584" y="12699"/>
                </a:moveTo>
                <a:lnTo>
                  <a:pt x="1321192" y="12699"/>
                </a:lnTo>
                <a:lnTo>
                  <a:pt x="1358837" y="0"/>
                </a:lnTo>
                <a:lnTo>
                  <a:pt x="1737939" y="0"/>
                </a:lnTo>
                <a:lnTo>
                  <a:pt x="1775584" y="12699"/>
                </a:lnTo>
                <a:close/>
              </a:path>
              <a:path w="3096895" h="1549400">
                <a:moveTo>
                  <a:pt x="1850464" y="25399"/>
                </a:moveTo>
                <a:lnTo>
                  <a:pt x="1246313" y="25399"/>
                </a:lnTo>
                <a:lnTo>
                  <a:pt x="1283684" y="12699"/>
                </a:lnTo>
                <a:lnTo>
                  <a:pt x="1813092" y="12699"/>
                </a:lnTo>
                <a:lnTo>
                  <a:pt x="1850464" y="25399"/>
                </a:lnTo>
                <a:close/>
              </a:path>
              <a:path w="3096895" h="1549400">
                <a:moveTo>
                  <a:pt x="464516" y="1549399"/>
                </a:moveTo>
                <a:lnTo>
                  <a:pt x="0" y="1549399"/>
                </a:lnTo>
                <a:lnTo>
                  <a:pt x="466" y="1511299"/>
                </a:lnTo>
                <a:lnTo>
                  <a:pt x="1863" y="1473199"/>
                </a:lnTo>
                <a:lnTo>
                  <a:pt x="4193" y="1435099"/>
                </a:lnTo>
                <a:lnTo>
                  <a:pt x="7455" y="1396999"/>
                </a:lnTo>
                <a:lnTo>
                  <a:pt x="11645" y="1358899"/>
                </a:lnTo>
                <a:lnTo>
                  <a:pt x="16757" y="1320799"/>
                </a:lnTo>
                <a:lnTo>
                  <a:pt x="22793" y="1282699"/>
                </a:lnTo>
                <a:lnTo>
                  <a:pt x="29751" y="1244599"/>
                </a:lnTo>
                <a:lnTo>
                  <a:pt x="37624" y="1206499"/>
                </a:lnTo>
                <a:lnTo>
                  <a:pt x="46402" y="1168399"/>
                </a:lnTo>
                <a:lnTo>
                  <a:pt x="56085" y="1130299"/>
                </a:lnTo>
                <a:lnTo>
                  <a:pt x="66673" y="1092199"/>
                </a:lnTo>
                <a:lnTo>
                  <a:pt x="78153" y="1054099"/>
                </a:lnTo>
                <a:lnTo>
                  <a:pt x="90511" y="1015999"/>
                </a:lnTo>
                <a:lnTo>
                  <a:pt x="103748" y="990599"/>
                </a:lnTo>
                <a:lnTo>
                  <a:pt x="117864" y="952499"/>
                </a:lnTo>
                <a:lnTo>
                  <a:pt x="132840" y="914399"/>
                </a:lnTo>
                <a:lnTo>
                  <a:pt x="148661" y="876299"/>
                </a:lnTo>
                <a:lnTo>
                  <a:pt x="165324" y="850899"/>
                </a:lnTo>
                <a:lnTo>
                  <a:pt x="182831" y="812799"/>
                </a:lnTo>
                <a:lnTo>
                  <a:pt x="201161" y="774699"/>
                </a:lnTo>
                <a:lnTo>
                  <a:pt x="220290" y="749299"/>
                </a:lnTo>
                <a:lnTo>
                  <a:pt x="240220" y="711199"/>
                </a:lnTo>
                <a:lnTo>
                  <a:pt x="260950" y="685799"/>
                </a:lnTo>
                <a:lnTo>
                  <a:pt x="282455" y="647699"/>
                </a:lnTo>
                <a:lnTo>
                  <a:pt x="304710" y="622299"/>
                </a:lnTo>
                <a:lnTo>
                  <a:pt x="327714" y="584199"/>
                </a:lnTo>
                <a:lnTo>
                  <a:pt x="351468" y="558799"/>
                </a:lnTo>
                <a:lnTo>
                  <a:pt x="375942" y="533399"/>
                </a:lnTo>
                <a:lnTo>
                  <a:pt x="401107" y="507999"/>
                </a:lnTo>
                <a:lnTo>
                  <a:pt x="426964" y="469899"/>
                </a:lnTo>
                <a:lnTo>
                  <a:pt x="480719" y="419099"/>
                </a:lnTo>
                <a:lnTo>
                  <a:pt x="537014" y="368299"/>
                </a:lnTo>
                <a:lnTo>
                  <a:pt x="566101" y="342899"/>
                </a:lnTo>
                <a:lnTo>
                  <a:pt x="595779" y="317499"/>
                </a:lnTo>
                <a:lnTo>
                  <a:pt x="626013" y="304799"/>
                </a:lnTo>
                <a:lnTo>
                  <a:pt x="656804" y="279399"/>
                </a:lnTo>
                <a:lnTo>
                  <a:pt x="688150" y="253999"/>
                </a:lnTo>
                <a:lnTo>
                  <a:pt x="720013" y="228599"/>
                </a:lnTo>
                <a:lnTo>
                  <a:pt x="752357" y="215899"/>
                </a:lnTo>
                <a:lnTo>
                  <a:pt x="785180" y="190499"/>
                </a:lnTo>
                <a:lnTo>
                  <a:pt x="852225" y="165099"/>
                </a:lnTo>
                <a:lnTo>
                  <a:pt x="886366" y="139699"/>
                </a:lnTo>
                <a:lnTo>
                  <a:pt x="991141" y="101599"/>
                </a:lnTo>
                <a:lnTo>
                  <a:pt x="1209123" y="25399"/>
                </a:lnTo>
                <a:lnTo>
                  <a:pt x="1887653" y="25399"/>
                </a:lnTo>
                <a:lnTo>
                  <a:pt x="2105635" y="101599"/>
                </a:lnTo>
                <a:lnTo>
                  <a:pt x="2210410" y="139699"/>
                </a:lnTo>
                <a:lnTo>
                  <a:pt x="2244551" y="165099"/>
                </a:lnTo>
                <a:lnTo>
                  <a:pt x="2311596" y="190499"/>
                </a:lnTo>
                <a:lnTo>
                  <a:pt x="2344420" y="215899"/>
                </a:lnTo>
                <a:lnTo>
                  <a:pt x="2376763" y="228599"/>
                </a:lnTo>
                <a:lnTo>
                  <a:pt x="2408627" y="253999"/>
                </a:lnTo>
                <a:lnTo>
                  <a:pt x="2439973" y="279399"/>
                </a:lnTo>
                <a:lnTo>
                  <a:pt x="2470763" y="304799"/>
                </a:lnTo>
                <a:lnTo>
                  <a:pt x="2500997" y="317499"/>
                </a:lnTo>
                <a:lnTo>
                  <a:pt x="2530676" y="342899"/>
                </a:lnTo>
                <a:lnTo>
                  <a:pt x="2559763" y="368299"/>
                </a:lnTo>
                <a:lnTo>
                  <a:pt x="2588223" y="393699"/>
                </a:lnTo>
                <a:lnTo>
                  <a:pt x="2643264" y="444499"/>
                </a:lnTo>
                <a:lnTo>
                  <a:pt x="2656538" y="457199"/>
                </a:lnTo>
                <a:lnTo>
                  <a:pt x="1468662" y="457199"/>
                </a:lnTo>
                <a:lnTo>
                  <a:pt x="1442150" y="469899"/>
                </a:lnTo>
                <a:lnTo>
                  <a:pt x="1363095" y="469899"/>
                </a:lnTo>
                <a:lnTo>
                  <a:pt x="1336935" y="482599"/>
                </a:lnTo>
                <a:lnTo>
                  <a:pt x="1310903" y="482599"/>
                </a:lnTo>
                <a:lnTo>
                  <a:pt x="1285029" y="495299"/>
                </a:lnTo>
                <a:lnTo>
                  <a:pt x="1259313" y="495299"/>
                </a:lnTo>
                <a:lnTo>
                  <a:pt x="1233757" y="507999"/>
                </a:lnTo>
                <a:lnTo>
                  <a:pt x="1208390" y="507999"/>
                </a:lnTo>
                <a:lnTo>
                  <a:pt x="1133608" y="546099"/>
                </a:lnTo>
                <a:lnTo>
                  <a:pt x="1109151" y="546099"/>
                </a:lnTo>
                <a:lnTo>
                  <a:pt x="1037455" y="584199"/>
                </a:lnTo>
                <a:lnTo>
                  <a:pt x="991166" y="609599"/>
                </a:lnTo>
                <a:lnTo>
                  <a:pt x="968526" y="622299"/>
                </a:lnTo>
                <a:lnTo>
                  <a:pt x="946221" y="647699"/>
                </a:lnTo>
                <a:lnTo>
                  <a:pt x="924279" y="660399"/>
                </a:lnTo>
                <a:lnTo>
                  <a:pt x="902726" y="673099"/>
                </a:lnTo>
                <a:lnTo>
                  <a:pt x="881562" y="685799"/>
                </a:lnTo>
                <a:lnTo>
                  <a:pt x="860787" y="711199"/>
                </a:lnTo>
                <a:lnTo>
                  <a:pt x="840426" y="723899"/>
                </a:lnTo>
                <a:lnTo>
                  <a:pt x="820504" y="736599"/>
                </a:lnTo>
                <a:lnTo>
                  <a:pt x="801020" y="761999"/>
                </a:lnTo>
                <a:lnTo>
                  <a:pt x="781975" y="774699"/>
                </a:lnTo>
                <a:lnTo>
                  <a:pt x="763391" y="800099"/>
                </a:lnTo>
                <a:lnTo>
                  <a:pt x="745291" y="812799"/>
                </a:lnTo>
                <a:lnTo>
                  <a:pt x="727676" y="838199"/>
                </a:lnTo>
                <a:lnTo>
                  <a:pt x="710544" y="850899"/>
                </a:lnTo>
                <a:lnTo>
                  <a:pt x="693916" y="876299"/>
                </a:lnTo>
                <a:lnTo>
                  <a:pt x="677813" y="901699"/>
                </a:lnTo>
                <a:lnTo>
                  <a:pt x="662235" y="914399"/>
                </a:lnTo>
                <a:lnTo>
                  <a:pt x="647182" y="939799"/>
                </a:lnTo>
                <a:lnTo>
                  <a:pt x="632670" y="965199"/>
                </a:lnTo>
                <a:lnTo>
                  <a:pt x="618720" y="990599"/>
                </a:lnTo>
                <a:lnTo>
                  <a:pt x="605329" y="1015999"/>
                </a:lnTo>
                <a:lnTo>
                  <a:pt x="592498" y="1028699"/>
                </a:lnTo>
                <a:lnTo>
                  <a:pt x="568579" y="1079499"/>
                </a:lnTo>
                <a:lnTo>
                  <a:pt x="547021" y="1130299"/>
                </a:lnTo>
                <a:lnTo>
                  <a:pt x="527874" y="1181099"/>
                </a:lnTo>
                <a:lnTo>
                  <a:pt x="511187" y="1231899"/>
                </a:lnTo>
                <a:lnTo>
                  <a:pt x="496998" y="1282699"/>
                </a:lnTo>
                <a:lnTo>
                  <a:pt x="485343" y="1333499"/>
                </a:lnTo>
                <a:lnTo>
                  <a:pt x="476247" y="1384299"/>
                </a:lnTo>
                <a:lnTo>
                  <a:pt x="469735" y="1435099"/>
                </a:lnTo>
                <a:lnTo>
                  <a:pt x="465821" y="1485899"/>
                </a:lnTo>
                <a:lnTo>
                  <a:pt x="464842" y="1523999"/>
                </a:lnTo>
                <a:lnTo>
                  <a:pt x="464516" y="1549399"/>
                </a:lnTo>
                <a:close/>
              </a:path>
              <a:path w="3096895" h="1549400">
                <a:moveTo>
                  <a:pt x="3096777" y="1549399"/>
                </a:moveTo>
                <a:lnTo>
                  <a:pt x="2632260" y="1549399"/>
                </a:lnTo>
                <a:lnTo>
                  <a:pt x="2631934" y="1523999"/>
                </a:lnTo>
                <a:lnTo>
                  <a:pt x="2630955" y="1485899"/>
                </a:lnTo>
                <a:lnTo>
                  <a:pt x="2627041" y="1435099"/>
                </a:lnTo>
                <a:lnTo>
                  <a:pt x="2620530" y="1384299"/>
                </a:lnTo>
                <a:lnTo>
                  <a:pt x="2611434" y="1333499"/>
                </a:lnTo>
                <a:lnTo>
                  <a:pt x="2599779" y="1282699"/>
                </a:lnTo>
                <a:lnTo>
                  <a:pt x="2585589" y="1231899"/>
                </a:lnTo>
                <a:lnTo>
                  <a:pt x="2568902" y="1181099"/>
                </a:lnTo>
                <a:lnTo>
                  <a:pt x="2549755" y="1130299"/>
                </a:lnTo>
                <a:lnTo>
                  <a:pt x="2528198" y="1079499"/>
                </a:lnTo>
                <a:lnTo>
                  <a:pt x="2504278" y="1028699"/>
                </a:lnTo>
                <a:lnTo>
                  <a:pt x="2491448" y="1015999"/>
                </a:lnTo>
                <a:lnTo>
                  <a:pt x="2478057" y="990599"/>
                </a:lnTo>
                <a:lnTo>
                  <a:pt x="2464106" y="965199"/>
                </a:lnTo>
                <a:lnTo>
                  <a:pt x="2449595" y="939799"/>
                </a:lnTo>
                <a:lnTo>
                  <a:pt x="2434541" y="914399"/>
                </a:lnTo>
                <a:lnTo>
                  <a:pt x="2418963" y="901699"/>
                </a:lnTo>
                <a:lnTo>
                  <a:pt x="2402860" y="876299"/>
                </a:lnTo>
                <a:lnTo>
                  <a:pt x="2386233" y="850899"/>
                </a:lnTo>
                <a:lnTo>
                  <a:pt x="2369101" y="838199"/>
                </a:lnTo>
                <a:lnTo>
                  <a:pt x="2351485" y="812799"/>
                </a:lnTo>
                <a:lnTo>
                  <a:pt x="2333385" y="800099"/>
                </a:lnTo>
                <a:lnTo>
                  <a:pt x="2314801" y="774699"/>
                </a:lnTo>
                <a:lnTo>
                  <a:pt x="2295756" y="761999"/>
                </a:lnTo>
                <a:lnTo>
                  <a:pt x="2276273" y="736599"/>
                </a:lnTo>
                <a:lnTo>
                  <a:pt x="2256350" y="723899"/>
                </a:lnTo>
                <a:lnTo>
                  <a:pt x="2235989" y="711199"/>
                </a:lnTo>
                <a:lnTo>
                  <a:pt x="2215214" y="685799"/>
                </a:lnTo>
                <a:lnTo>
                  <a:pt x="2194050" y="673099"/>
                </a:lnTo>
                <a:lnTo>
                  <a:pt x="2172497" y="660399"/>
                </a:lnTo>
                <a:lnTo>
                  <a:pt x="2150555" y="647699"/>
                </a:lnTo>
                <a:lnTo>
                  <a:pt x="2128251" y="622299"/>
                </a:lnTo>
                <a:lnTo>
                  <a:pt x="2105610" y="609599"/>
                </a:lnTo>
                <a:lnTo>
                  <a:pt x="2059322" y="584199"/>
                </a:lnTo>
                <a:lnTo>
                  <a:pt x="1987625" y="546099"/>
                </a:lnTo>
                <a:lnTo>
                  <a:pt x="1963168" y="546099"/>
                </a:lnTo>
                <a:lnTo>
                  <a:pt x="1888387" y="507999"/>
                </a:lnTo>
                <a:lnTo>
                  <a:pt x="1863020" y="507999"/>
                </a:lnTo>
                <a:lnTo>
                  <a:pt x="1837463" y="495299"/>
                </a:lnTo>
                <a:lnTo>
                  <a:pt x="1811748" y="495299"/>
                </a:lnTo>
                <a:lnTo>
                  <a:pt x="1785874" y="482599"/>
                </a:lnTo>
                <a:lnTo>
                  <a:pt x="1759841" y="482599"/>
                </a:lnTo>
                <a:lnTo>
                  <a:pt x="1733681" y="469899"/>
                </a:lnTo>
                <a:lnTo>
                  <a:pt x="1654626" y="469899"/>
                </a:lnTo>
                <a:lnTo>
                  <a:pt x="1628115" y="457199"/>
                </a:lnTo>
                <a:lnTo>
                  <a:pt x="2656538" y="457199"/>
                </a:lnTo>
                <a:lnTo>
                  <a:pt x="2669813" y="469899"/>
                </a:lnTo>
                <a:lnTo>
                  <a:pt x="2695669" y="507999"/>
                </a:lnTo>
                <a:lnTo>
                  <a:pt x="2720835" y="533399"/>
                </a:lnTo>
                <a:lnTo>
                  <a:pt x="2745309" y="558799"/>
                </a:lnTo>
                <a:lnTo>
                  <a:pt x="2769062" y="584199"/>
                </a:lnTo>
                <a:lnTo>
                  <a:pt x="2792067" y="622299"/>
                </a:lnTo>
                <a:lnTo>
                  <a:pt x="2814321" y="647699"/>
                </a:lnTo>
                <a:lnTo>
                  <a:pt x="2835826" y="685799"/>
                </a:lnTo>
                <a:lnTo>
                  <a:pt x="2856556" y="711199"/>
                </a:lnTo>
                <a:lnTo>
                  <a:pt x="2876486" y="749299"/>
                </a:lnTo>
                <a:lnTo>
                  <a:pt x="2895616" y="774699"/>
                </a:lnTo>
                <a:lnTo>
                  <a:pt x="2913945" y="812799"/>
                </a:lnTo>
                <a:lnTo>
                  <a:pt x="2931452" y="850899"/>
                </a:lnTo>
                <a:lnTo>
                  <a:pt x="2948116" y="876299"/>
                </a:lnTo>
                <a:lnTo>
                  <a:pt x="2963936" y="914399"/>
                </a:lnTo>
                <a:lnTo>
                  <a:pt x="2978913" y="952499"/>
                </a:lnTo>
                <a:lnTo>
                  <a:pt x="2993028" y="990599"/>
                </a:lnTo>
                <a:lnTo>
                  <a:pt x="3006265" y="1015999"/>
                </a:lnTo>
                <a:lnTo>
                  <a:pt x="3018624" y="1054099"/>
                </a:lnTo>
                <a:lnTo>
                  <a:pt x="3030104" y="1092199"/>
                </a:lnTo>
                <a:lnTo>
                  <a:pt x="3040692" y="1130299"/>
                </a:lnTo>
                <a:lnTo>
                  <a:pt x="3050375" y="1168399"/>
                </a:lnTo>
                <a:lnTo>
                  <a:pt x="3059152" y="1206499"/>
                </a:lnTo>
                <a:lnTo>
                  <a:pt x="3067025" y="1244599"/>
                </a:lnTo>
                <a:lnTo>
                  <a:pt x="3073983" y="1282699"/>
                </a:lnTo>
                <a:lnTo>
                  <a:pt x="3080019" y="1320799"/>
                </a:lnTo>
                <a:lnTo>
                  <a:pt x="3085132" y="1358899"/>
                </a:lnTo>
                <a:lnTo>
                  <a:pt x="3089321" y="1396999"/>
                </a:lnTo>
                <a:lnTo>
                  <a:pt x="3092583" y="1435099"/>
                </a:lnTo>
                <a:lnTo>
                  <a:pt x="3094913" y="1473199"/>
                </a:lnTo>
                <a:lnTo>
                  <a:pt x="3096311" y="1511299"/>
                </a:lnTo>
                <a:lnTo>
                  <a:pt x="3096777" y="1549399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520423" y="3082063"/>
            <a:ext cx="76835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40" dirty="0">
                <a:latin typeface="Arial Narrow"/>
                <a:cs typeface="Arial Narrow"/>
              </a:rPr>
              <a:t>0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354787" y="3082063"/>
            <a:ext cx="288290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60" dirty="0">
                <a:latin typeface="Arial Narrow"/>
                <a:cs typeface="Arial Narrow"/>
              </a:rPr>
              <a:t>45</a:t>
            </a:r>
            <a:r>
              <a:rPr sz="800" spc="40" dirty="0">
                <a:latin typeface="Arial Narrow"/>
                <a:cs typeface="Arial Narrow"/>
              </a:rPr>
              <a:t>112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519973" y="2390302"/>
            <a:ext cx="1123315" cy="6457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4050" spc="-120" dirty="0">
                <a:solidFill>
                  <a:srgbClr val="333333"/>
                </a:solidFill>
                <a:latin typeface="Arial Narrow"/>
                <a:cs typeface="Arial Narrow"/>
              </a:rPr>
              <a:t>45112</a:t>
            </a:r>
            <a:endParaRPr sz="4050">
              <a:latin typeface="Arial Narrow"/>
              <a:cs typeface="Arial Narrow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28600" y="895059"/>
            <a:ext cx="2955290" cy="309880"/>
          </a:xfrm>
          <a:prstGeom prst="rect">
            <a:avLst/>
          </a:prstGeom>
          <a:solidFill>
            <a:srgbClr val="FF000F">
              <a:alpha val="50195"/>
            </a:srgbClr>
          </a:solidFill>
        </p:spPr>
        <p:txBody>
          <a:bodyPr vert="horz" wrap="square" lIns="0" tIns="51435" rIns="0" bIns="0" rtlCol="0">
            <a:spAutoFit/>
          </a:bodyPr>
          <a:lstStyle/>
          <a:p>
            <a:pPr marL="48895">
              <a:lnSpc>
                <a:spcPct val="100000"/>
              </a:lnSpc>
              <a:spcBef>
                <a:spcPts val="405"/>
              </a:spcBef>
            </a:pPr>
            <a:r>
              <a:rPr sz="1250" b="1" spc="-70" dirty="0">
                <a:solidFill>
                  <a:srgbClr val="333333"/>
                </a:solidFill>
                <a:latin typeface="Segoe UI"/>
                <a:cs typeface="Segoe UI"/>
              </a:rPr>
              <a:t>Dados </a:t>
            </a:r>
            <a:r>
              <a:rPr sz="1250" b="1" spc="-85" dirty="0">
                <a:solidFill>
                  <a:srgbClr val="333333"/>
                </a:solidFill>
                <a:latin typeface="Segoe UI"/>
                <a:cs typeface="Segoe UI"/>
              </a:rPr>
              <a:t>em </a:t>
            </a:r>
            <a:r>
              <a:rPr sz="1250" b="1" spc="-80" dirty="0">
                <a:solidFill>
                  <a:srgbClr val="333333"/>
                </a:solidFill>
                <a:latin typeface="Segoe UI"/>
                <a:cs typeface="Segoe UI"/>
              </a:rPr>
              <a:t>fase </a:t>
            </a:r>
            <a:r>
              <a:rPr sz="1250" b="1" spc="-65" dirty="0">
                <a:solidFill>
                  <a:srgbClr val="333333"/>
                </a:solidFill>
                <a:latin typeface="Segoe UI"/>
                <a:cs typeface="Segoe UI"/>
              </a:rPr>
              <a:t>de</a:t>
            </a:r>
            <a:r>
              <a:rPr sz="1250" b="1" spc="200" dirty="0">
                <a:solidFill>
                  <a:srgbClr val="333333"/>
                </a:solidFill>
                <a:latin typeface="Segoe UI"/>
                <a:cs typeface="Segoe UI"/>
              </a:rPr>
              <a:t> </a:t>
            </a:r>
            <a:r>
              <a:rPr sz="1250" b="1" spc="-70" dirty="0">
                <a:solidFill>
                  <a:srgbClr val="333333"/>
                </a:solidFill>
                <a:latin typeface="Segoe UI"/>
                <a:cs typeface="Segoe UI"/>
              </a:rPr>
              <a:t>consolidação</a:t>
            </a:r>
            <a:endParaRPr sz="1250">
              <a:latin typeface="Segoe UI"/>
              <a:cs typeface="Segoe U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152400" y="152400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0" y="0"/>
                </a:moveTo>
                <a:lnTo>
                  <a:pt x="165100" y="0"/>
                </a:lnTo>
                <a:lnTo>
                  <a:pt x="165100" y="165100"/>
                </a:lnTo>
                <a:lnTo>
                  <a:pt x="0" y="165100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4604" y="4271553"/>
            <a:ext cx="4117975" cy="3448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495"/>
              </a:lnSpc>
              <a:spcBef>
                <a:spcPts val="95"/>
              </a:spcBef>
            </a:pPr>
            <a:r>
              <a:rPr sz="1250" spc="-5" dirty="0">
                <a:latin typeface="Segoe UI"/>
                <a:cs typeface="Segoe UI"/>
              </a:rPr>
              <a:t>Procedência do </a:t>
            </a:r>
            <a:r>
              <a:rPr sz="1250" spc="-10" dirty="0">
                <a:latin typeface="Segoe UI"/>
                <a:cs typeface="Segoe UI"/>
              </a:rPr>
              <a:t>Patrimônio </a:t>
            </a:r>
            <a:r>
              <a:rPr sz="1250" spc="-5" dirty="0">
                <a:latin typeface="Segoe UI"/>
                <a:cs typeface="Segoe UI"/>
              </a:rPr>
              <a:t>Genético Cadastros de</a:t>
            </a:r>
            <a:r>
              <a:rPr sz="1250" spc="-105" dirty="0">
                <a:latin typeface="Segoe UI"/>
                <a:cs typeface="Segoe UI"/>
              </a:rPr>
              <a:t> </a:t>
            </a:r>
            <a:r>
              <a:rPr sz="1250" spc="-5" dirty="0">
                <a:latin typeface="Segoe UI"/>
                <a:cs typeface="Segoe UI"/>
              </a:rPr>
              <a:t>Acesso</a:t>
            </a:r>
            <a:endParaRPr sz="1250">
              <a:latin typeface="Segoe UI"/>
              <a:cs typeface="Segoe UI"/>
            </a:endParaRPr>
          </a:p>
          <a:p>
            <a:pPr marL="2670810">
              <a:lnSpc>
                <a:spcPts val="1015"/>
              </a:lnSpc>
            </a:pPr>
            <a:r>
              <a:rPr sz="850" spc="30" dirty="0">
                <a:latin typeface="Segoe MDL2 Assets"/>
                <a:cs typeface="Segoe MDL2 Assets"/>
              </a:rPr>
              <a:t></a:t>
            </a:r>
            <a:endParaRPr sz="850">
              <a:latin typeface="Segoe MDL2 Assets"/>
              <a:cs typeface="Segoe MDL2 Asset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4604" y="6155790"/>
            <a:ext cx="591820" cy="231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50" spc="-5" dirty="0">
                <a:latin typeface="Segoe UI"/>
                <a:cs typeface="Segoe UI"/>
              </a:rPr>
              <a:t>In</a:t>
            </a:r>
            <a:r>
              <a:rPr sz="1350" spc="-55" dirty="0">
                <a:latin typeface="Segoe UI"/>
                <a:cs typeface="Segoe UI"/>
              </a:rPr>
              <a:t> </a:t>
            </a:r>
            <a:r>
              <a:rPr sz="1350" spc="-5" dirty="0">
                <a:latin typeface="Segoe UI"/>
                <a:cs typeface="Segoe UI"/>
              </a:rPr>
              <a:t>silico</a:t>
            </a:r>
            <a:endParaRPr sz="1350">
              <a:latin typeface="Segoe UI"/>
              <a:cs typeface="Segoe U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64874" y="6155790"/>
            <a:ext cx="302895" cy="231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50" spc="-5" dirty="0">
                <a:latin typeface="Segoe UI"/>
                <a:cs typeface="Segoe UI"/>
              </a:rPr>
              <a:t>449</a:t>
            </a:r>
            <a:endParaRPr sz="1350">
              <a:latin typeface="Segoe UI"/>
              <a:cs typeface="Segoe U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87893" y="6394100"/>
            <a:ext cx="2658745" cy="0"/>
          </a:xfrm>
          <a:custGeom>
            <a:avLst/>
            <a:gdLst/>
            <a:ahLst/>
            <a:cxnLst/>
            <a:rect l="l" t="t" r="r" b="b"/>
            <a:pathLst>
              <a:path w="2658745">
                <a:moveTo>
                  <a:pt x="0" y="0"/>
                </a:moveTo>
                <a:lnTo>
                  <a:pt x="2658308" y="0"/>
                </a:lnTo>
              </a:path>
            </a:pathLst>
          </a:custGeom>
          <a:ln w="9882">
            <a:solidFill>
              <a:srgbClr val="01B8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24604" y="6412727"/>
            <a:ext cx="422909" cy="231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50" b="1" spc="-130" dirty="0">
                <a:solidFill>
                  <a:srgbClr val="333333"/>
                </a:solidFill>
                <a:latin typeface="Segoe UI"/>
                <a:cs typeface="Segoe UI"/>
              </a:rPr>
              <a:t>T</a:t>
            </a:r>
            <a:r>
              <a:rPr sz="1350" b="1" spc="-5" dirty="0">
                <a:solidFill>
                  <a:srgbClr val="333333"/>
                </a:solidFill>
                <a:latin typeface="Segoe UI"/>
                <a:cs typeface="Segoe UI"/>
              </a:rPr>
              <a:t>otal</a:t>
            </a:r>
            <a:endParaRPr sz="1350">
              <a:latin typeface="Segoe UI"/>
              <a:cs typeface="Segoe U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946201" y="6394100"/>
            <a:ext cx="1759585" cy="0"/>
          </a:xfrm>
          <a:custGeom>
            <a:avLst/>
            <a:gdLst/>
            <a:ahLst/>
            <a:cxnLst/>
            <a:rect l="l" t="t" r="r" b="b"/>
            <a:pathLst>
              <a:path w="1759585">
                <a:moveTo>
                  <a:pt x="0" y="0"/>
                </a:moveTo>
                <a:lnTo>
                  <a:pt x="1759029" y="0"/>
                </a:lnTo>
              </a:path>
            </a:pathLst>
          </a:custGeom>
          <a:ln w="9882">
            <a:solidFill>
              <a:srgbClr val="01B8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149319" y="6412727"/>
            <a:ext cx="518159" cy="231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50" b="1" spc="-5" dirty="0">
                <a:solidFill>
                  <a:srgbClr val="333333"/>
                </a:solidFill>
                <a:latin typeface="Segoe UI"/>
                <a:cs typeface="Segoe UI"/>
              </a:rPr>
              <a:t>49560</a:t>
            </a:r>
            <a:endParaRPr sz="1350">
              <a:latin typeface="Segoe UI"/>
              <a:cs typeface="Segoe U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25410" y="354848"/>
            <a:ext cx="7897495" cy="3416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50" spc="-35" dirty="0">
                <a:latin typeface="Segoe UI"/>
                <a:cs typeface="Segoe UI"/>
              </a:rPr>
              <a:t>Total </a:t>
            </a:r>
            <a:r>
              <a:rPr sz="2050" spc="10" dirty="0">
                <a:latin typeface="Segoe UI"/>
                <a:cs typeface="Segoe UI"/>
              </a:rPr>
              <a:t>de Cadastros de Acesso </a:t>
            </a:r>
            <a:r>
              <a:rPr sz="2050" spc="5" dirty="0">
                <a:latin typeface="Segoe UI"/>
                <a:cs typeface="Segoe UI"/>
              </a:rPr>
              <a:t>- </a:t>
            </a:r>
            <a:r>
              <a:rPr sz="2050" spc="10" dirty="0">
                <a:latin typeface="Segoe UI"/>
                <a:cs typeface="Segoe UI"/>
              </a:rPr>
              <a:t>Procedência do </a:t>
            </a:r>
            <a:r>
              <a:rPr sz="2050" dirty="0">
                <a:latin typeface="Segoe UI"/>
                <a:cs typeface="Segoe UI"/>
              </a:rPr>
              <a:t>Patrimônio</a:t>
            </a:r>
            <a:r>
              <a:rPr sz="2050" spc="75" dirty="0">
                <a:latin typeface="Segoe UI"/>
                <a:cs typeface="Segoe UI"/>
              </a:rPr>
              <a:t> </a:t>
            </a:r>
            <a:r>
              <a:rPr sz="2050" spc="10" dirty="0">
                <a:latin typeface="Segoe UI"/>
                <a:cs typeface="Segoe UI"/>
              </a:rPr>
              <a:t>Genético</a:t>
            </a:r>
            <a:endParaRPr sz="2050">
              <a:latin typeface="Segoe UI"/>
              <a:cs typeface="Segoe U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657192" y="1692661"/>
            <a:ext cx="3192145" cy="4754880"/>
          </a:xfrm>
          <a:custGeom>
            <a:avLst/>
            <a:gdLst/>
            <a:ahLst/>
            <a:cxnLst/>
            <a:rect l="l" t="t" r="r" b="b"/>
            <a:pathLst>
              <a:path w="3192145" h="4754880">
                <a:moveTo>
                  <a:pt x="823043" y="4754696"/>
                </a:moveTo>
                <a:lnTo>
                  <a:pt x="773673" y="4754360"/>
                </a:lnTo>
                <a:lnTo>
                  <a:pt x="724289" y="4752997"/>
                </a:lnTo>
                <a:lnTo>
                  <a:pt x="674891" y="4750606"/>
                </a:lnTo>
                <a:lnTo>
                  <a:pt x="625553" y="4747192"/>
                </a:lnTo>
                <a:lnTo>
                  <a:pt x="576350" y="4742760"/>
                </a:lnTo>
                <a:lnTo>
                  <a:pt x="527282" y="4737308"/>
                </a:lnTo>
                <a:lnTo>
                  <a:pt x="478348" y="4730838"/>
                </a:lnTo>
                <a:lnTo>
                  <a:pt x="429548" y="4723350"/>
                </a:lnTo>
                <a:lnTo>
                  <a:pt x="380884" y="4714842"/>
                </a:lnTo>
                <a:lnTo>
                  <a:pt x="332354" y="4705316"/>
                </a:lnTo>
                <a:lnTo>
                  <a:pt x="284032" y="4694786"/>
                </a:lnTo>
                <a:lnTo>
                  <a:pt x="235991" y="4683268"/>
                </a:lnTo>
                <a:lnTo>
                  <a:pt x="188231" y="4670761"/>
                </a:lnTo>
                <a:lnTo>
                  <a:pt x="140752" y="4657266"/>
                </a:lnTo>
                <a:lnTo>
                  <a:pt x="93553" y="4642783"/>
                </a:lnTo>
                <a:lnTo>
                  <a:pt x="46636" y="4627311"/>
                </a:lnTo>
                <a:lnTo>
                  <a:pt x="0" y="4610850"/>
                </a:lnTo>
                <a:lnTo>
                  <a:pt x="814406" y="2377352"/>
                </a:lnTo>
                <a:lnTo>
                  <a:pt x="814406" y="0"/>
                </a:lnTo>
                <a:lnTo>
                  <a:pt x="863860" y="512"/>
                </a:lnTo>
                <a:lnTo>
                  <a:pt x="913238" y="2049"/>
                </a:lnTo>
                <a:lnTo>
                  <a:pt x="962542" y="4612"/>
                </a:lnTo>
                <a:lnTo>
                  <a:pt x="1011772" y="8199"/>
                </a:lnTo>
                <a:lnTo>
                  <a:pt x="1060926" y="12811"/>
                </a:lnTo>
                <a:lnTo>
                  <a:pt x="1110006" y="18447"/>
                </a:lnTo>
                <a:lnTo>
                  <a:pt x="1159011" y="25109"/>
                </a:lnTo>
                <a:lnTo>
                  <a:pt x="1207868" y="32785"/>
                </a:lnTo>
                <a:lnTo>
                  <a:pt x="1256502" y="41464"/>
                </a:lnTo>
                <a:lnTo>
                  <a:pt x="1304914" y="51146"/>
                </a:lnTo>
                <a:lnTo>
                  <a:pt x="1353103" y="61831"/>
                </a:lnTo>
                <a:lnTo>
                  <a:pt x="1401070" y="73520"/>
                </a:lnTo>
                <a:lnTo>
                  <a:pt x="1448815" y="86212"/>
                </a:lnTo>
                <a:lnTo>
                  <a:pt x="1496337" y="99907"/>
                </a:lnTo>
                <a:lnTo>
                  <a:pt x="1543565" y="114584"/>
                </a:lnTo>
                <a:lnTo>
                  <a:pt x="1590427" y="130221"/>
                </a:lnTo>
                <a:lnTo>
                  <a:pt x="1636924" y="146819"/>
                </a:lnTo>
                <a:lnTo>
                  <a:pt x="1683056" y="164377"/>
                </a:lnTo>
                <a:lnTo>
                  <a:pt x="1728822" y="182895"/>
                </a:lnTo>
                <a:lnTo>
                  <a:pt x="1774222" y="202374"/>
                </a:lnTo>
                <a:lnTo>
                  <a:pt x="1819257" y="222813"/>
                </a:lnTo>
                <a:lnTo>
                  <a:pt x="1863859" y="244181"/>
                </a:lnTo>
                <a:lnTo>
                  <a:pt x="1907960" y="266447"/>
                </a:lnTo>
                <a:lnTo>
                  <a:pt x="1951560" y="289609"/>
                </a:lnTo>
                <a:lnTo>
                  <a:pt x="1994659" y="313669"/>
                </a:lnTo>
                <a:lnTo>
                  <a:pt x="2037257" y="338626"/>
                </a:lnTo>
                <a:lnTo>
                  <a:pt x="2079355" y="364480"/>
                </a:lnTo>
                <a:lnTo>
                  <a:pt x="2120951" y="391232"/>
                </a:lnTo>
                <a:lnTo>
                  <a:pt x="2161985" y="418840"/>
                </a:lnTo>
                <a:lnTo>
                  <a:pt x="2202392" y="447263"/>
                </a:lnTo>
                <a:lnTo>
                  <a:pt x="2242174" y="476501"/>
                </a:lnTo>
                <a:lnTo>
                  <a:pt x="2281331" y="506554"/>
                </a:lnTo>
                <a:lnTo>
                  <a:pt x="2319861" y="537423"/>
                </a:lnTo>
                <a:lnTo>
                  <a:pt x="2357766" y="569106"/>
                </a:lnTo>
                <a:lnTo>
                  <a:pt x="2395046" y="601605"/>
                </a:lnTo>
                <a:lnTo>
                  <a:pt x="2431644" y="634869"/>
                </a:lnTo>
                <a:lnTo>
                  <a:pt x="2467505" y="668850"/>
                </a:lnTo>
                <a:lnTo>
                  <a:pt x="2502629" y="703546"/>
                </a:lnTo>
                <a:lnTo>
                  <a:pt x="2537015" y="738958"/>
                </a:lnTo>
                <a:lnTo>
                  <a:pt x="2570665" y="775085"/>
                </a:lnTo>
                <a:lnTo>
                  <a:pt x="2603577" y="811929"/>
                </a:lnTo>
                <a:lnTo>
                  <a:pt x="2635752" y="849489"/>
                </a:lnTo>
                <a:lnTo>
                  <a:pt x="2667141" y="887707"/>
                </a:lnTo>
                <a:lnTo>
                  <a:pt x="2697698" y="926527"/>
                </a:lnTo>
                <a:lnTo>
                  <a:pt x="2727421" y="965948"/>
                </a:lnTo>
                <a:lnTo>
                  <a:pt x="2756312" y="1005970"/>
                </a:lnTo>
                <a:lnTo>
                  <a:pt x="2784369" y="1046594"/>
                </a:lnTo>
                <a:lnTo>
                  <a:pt x="2811593" y="1087820"/>
                </a:lnTo>
                <a:lnTo>
                  <a:pt x="2837983" y="1129647"/>
                </a:lnTo>
                <a:lnTo>
                  <a:pt x="2863502" y="1172012"/>
                </a:lnTo>
                <a:lnTo>
                  <a:pt x="2888108" y="1214851"/>
                </a:lnTo>
                <a:lnTo>
                  <a:pt x="2911804" y="1258164"/>
                </a:lnTo>
                <a:lnTo>
                  <a:pt x="2934587" y="1301952"/>
                </a:lnTo>
                <a:lnTo>
                  <a:pt x="2956460" y="1346214"/>
                </a:lnTo>
                <a:lnTo>
                  <a:pt x="2977420" y="1390951"/>
                </a:lnTo>
                <a:lnTo>
                  <a:pt x="2997469" y="1436161"/>
                </a:lnTo>
                <a:lnTo>
                  <a:pt x="3016577" y="1481778"/>
                </a:lnTo>
                <a:lnTo>
                  <a:pt x="3034715" y="1527731"/>
                </a:lnTo>
                <a:lnTo>
                  <a:pt x="3051881" y="1574022"/>
                </a:lnTo>
                <a:lnTo>
                  <a:pt x="3068077" y="1620650"/>
                </a:lnTo>
                <a:lnTo>
                  <a:pt x="3083302" y="1667615"/>
                </a:lnTo>
                <a:lnTo>
                  <a:pt x="3097557" y="1714918"/>
                </a:lnTo>
                <a:lnTo>
                  <a:pt x="3110841" y="1762557"/>
                </a:lnTo>
                <a:lnTo>
                  <a:pt x="3123134" y="1810462"/>
                </a:lnTo>
                <a:lnTo>
                  <a:pt x="3134419" y="1858559"/>
                </a:lnTo>
                <a:lnTo>
                  <a:pt x="3144694" y="1906850"/>
                </a:lnTo>
                <a:lnTo>
                  <a:pt x="3153960" y="1955333"/>
                </a:lnTo>
                <a:lnTo>
                  <a:pt x="3162217" y="2004009"/>
                </a:lnTo>
                <a:lnTo>
                  <a:pt x="3169464" y="2052878"/>
                </a:lnTo>
                <a:lnTo>
                  <a:pt x="3175702" y="2101940"/>
                </a:lnTo>
                <a:lnTo>
                  <a:pt x="3180922" y="2151121"/>
                </a:lnTo>
                <a:lnTo>
                  <a:pt x="3185116" y="2200346"/>
                </a:lnTo>
                <a:lnTo>
                  <a:pt x="3188283" y="2249616"/>
                </a:lnTo>
                <a:lnTo>
                  <a:pt x="3190423" y="2298930"/>
                </a:lnTo>
                <a:lnTo>
                  <a:pt x="3191537" y="2348289"/>
                </a:lnTo>
                <a:lnTo>
                  <a:pt x="3191624" y="2397693"/>
                </a:lnTo>
                <a:lnTo>
                  <a:pt x="3190684" y="2447141"/>
                </a:lnTo>
                <a:lnTo>
                  <a:pt x="3188720" y="2496559"/>
                </a:lnTo>
                <a:lnTo>
                  <a:pt x="3185734" y="2545872"/>
                </a:lnTo>
                <a:lnTo>
                  <a:pt x="3181726" y="2595081"/>
                </a:lnTo>
                <a:lnTo>
                  <a:pt x="3176695" y="2644184"/>
                </a:lnTo>
                <a:lnTo>
                  <a:pt x="3170642" y="2693183"/>
                </a:lnTo>
                <a:lnTo>
                  <a:pt x="3163567" y="2742078"/>
                </a:lnTo>
                <a:lnTo>
                  <a:pt x="3155470" y="2790867"/>
                </a:lnTo>
                <a:lnTo>
                  <a:pt x="3146363" y="2839479"/>
                </a:lnTo>
                <a:lnTo>
                  <a:pt x="3136261" y="2887838"/>
                </a:lnTo>
                <a:lnTo>
                  <a:pt x="3125162" y="2935946"/>
                </a:lnTo>
                <a:lnTo>
                  <a:pt x="3113066" y="2983802"/>
                </a:lnTo>
                <a:lnTo>
                  <a:pt x="3099975" y="3031406"/>
                </a:lnTo>
                <a:lnTo>
                  <a:pt x="3085887" y="3078758"/>
                </a:lnTo>
                <a:lnTo>
                  <a:pt x="3070803" y="3125859"/>
                </a:lnTo>
                <a:lnTo>
                  <a:pt x="3054747" y="3172636"/>
                </a:lnTo>
                <a:lnTo>
                  <a:pt x="3037741" y="3219021"/>
                </a:lnTo>
                <a:lnTo>
                  <a:pt x="3019786" y="3265011"/>
                </a:lnTo>
                <a:lnTo>
                  <a:pt x="3000881" y="3310609"/>
                </a:lnTo>
                <a:lnTo>
                  <a:pt x="2981028" y="3355812"/>
                </a:lnTo>
                <a:lnTo>
                  <a:pt x="2960225" y="3400622"/>
                </a:lnTo>
                <a:lnTo>
                  <a:pt x="2938473" y="3445039"/>
                </a:lnTo>
                <a:lnTo>
                  <a:pt x="2915805" y="3488995"/>
                </a:lnTo>
                <a:lnTo>
                  <a:pt x="2892256" y="3532424"/>
                </a:lnTo>
                <a:lnTo>
                  <a:pt x="2867824" y="3575326"/>
                </a:lnTo>
                <a:lnTo>
                  <a:pt x="2842509" y="3617701"/>
                </a:lnTo>
                <a:lnTo>
                  <a:pt x="2816313" y="3659550"/>
                </a:lnTo>
                <a:lnTo>
                  <a:pt x="2789235" y="3700871"/>
                </a:lnTo>
                <a:lnTo>
                  <a:pt x="2761274" y="3741665"/>
                </a:lnTo>
                <a:lnTo>
                  <a:pt x="2732474" y="3781871"/>
                </a:lnTo>
                <a:lnTo>
                  <a:pt x="2702878" y="3821428"/>
                </a:lnTo>
                <a:lnTo>
                  <a:pt x="2672485" y="3860335"/>
                </a:lnTo>
                <a:lnTo>
                  <a:pt x="2641296" y="3898593"/>
                </a:lnTo>
                <a:lnTo>
                  <a:pt x="2609310" y="3936202"/>
                </a:lnTo>
                <a:lnTo>
                  <a:pt x="2576528" y="3973162"/>
                </a:lnTo>
                <a:lnTo>
                  <a:pt x="2542950" y="4009472"/>
                </a:lnTo>
                <a:lnTo>
                  <a:pt x="2508626" y="4045078"/>
                </a:lnTo>
                <a:lnTo>
                  <a:pt x="2473608" y="4079927"/>
                </a:lnTo>
                <a:lnTo>
                  <a:pt x="2437897" y="4114018"/>
                </a:lnTo>
                <a:lnTo>
                  <a:pt x="2401491" y="4147351"/>
                </a:lnTo>
                <a:lnTo>
                  <a:pt x="2364392" y="4179926"/>
                </a:lnTo>
                <a:lnTo>
                  <a:pt x="2326599" y="4211743"/>
                </a:lnTo>
                <a:lnTo>
                  <a:pt x="2288112" y="4242802"/>
                </a:lnTo>
                <a:lnTo>
                  <a:pt x="2248989" y="4273057"/>
                </a:lnTo>
                <a:lnTo>
                  <a:pt x="2209290" y="4302461"/>
                </a:lnTo>
                <a:lnTo>
                  <a:pt x="2169014" y="4331015"/>
                </a:lnTo>
                <a:lnTo>
                  <a:pt x="2128162" y="4358719"/>
                </a:lnTo>
                <a:lnTo>
                  <a:pt x="2086733" y="4385572"/>
                </a:lnTo>
                <a:lnTo>
                  <a:pt x="2044727" y="4411574"/>
                </a:lnTo>
                <a:lnTo>
                  <a:pt x="2002144" y="4436726"/>
                </a:lnTo>
                <a:lnTo>
                  <a:pt x="1959049" y="4460990"/>
                </a:lnTo>
                <a:lnTo>
                  <a:pt x="1915507" y="4484330"/>
                </a:lnTo>
                <a:lnTo>
                  <a:pt x="1871517" y="4506744"/>
                </a:lnTo>
                <a:lnTo>
                  <a:pt x="1827081" y="4528233"/>
                </a:lnTo>
                <a:lnTo>
                  <a:pt x="1782196" y="4548796"/>
                </a:lnTo>
                <a:lnTo>
                  <a:pt x="1736865" y="4568435"/>
                </a:lnTo>
                <a:lnTo>
                  <a:pt x="1691086" y="4587149"/>
                </a:lnTo>
                <a:lnTo>
                  <a:pt x="1644929" y="4604910"/>
                </a:lnTo>
                <a:lnTo>
                  <a:pt x="1598464" y="4621691"/>
                </a:lnTo>
                <a:lnTo>
                  <a:pt x="1551690" y="4637491"/>
                </a:lnTo>
                <a:lnTo>
                  <a:pt x="1504608" y="4652312"/>
                </a:lnTo>
                <a:lnTo>
                  <a:pt x="1457217" y="4666152"/>
                </a:lnTo>
                <a:lnTo>
                  <a:pt x="1409517" y="4679012"/>
                </a:lnTo>
                <a:lnTo>
                  <a:pt x="1361509" y="4690892"/>
                </a:lnTo>
                <a:lnTo>
                  <a:pt x="1313266" y="4701774"/>
                </a:lnTo>
                <a:lnTo>
                  <a:pt x="1264859" y="4711642"/>
                </a:lnTo>
                <a:lnTo>
                  <a:pt x="1216288" y="4720496"/>
                </a:lnTo>
                <a:lnTo>
                  <a:pt x="1167555" y="4728335"/>
                </a:lnTo>
                <a:lnTo>
                  <a:pt x="1118658" y="4735159"/>
                </a:lnTo>
                <a:lnTo>
                  <a:pt x="1069599" y="4740969"/>
                </a:lnTo>
                <a:lnTo>
                  <a:pt x="1020376" y="4745764"/>
                </a:lnTo>
                <a:lnTo>
                  <a:pt x="971064" y="4749538"/>
                </a:lnTo>
                <a:lnTo>
                  <a:pt x="921738" y="4752285"/>
                </a:lnTo>
                <a:lnTo>
                  <a:pt x="872397" y="4754004"/>
                </a:lnTo>
                <a:lnTo>
                  <a:pt x="823043" y="4754696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179968" y="4070013"/>
            <a:ext cx="2291715" cy="2233930"/>
          </a:xfrm>
          <a:custGeom>
            <a:avLst/>
            <a:gdLst/>
            <a:ahLst/>
            <a:cxnLst/>
            <a:rect l="l" t="t" r="r" b="b"/>
            <a:pathLst>
              <a:path w="2291715" h="2233929">
                <a:moveTo>
                  <a:pt x="1477224" y="2233498"/>
                </a:moveTo>
                <a:lnTo>
                  <a:pt x="1433067" y="2216900"/>
                </a:lnTo>
                <a:lnTo>
                  <a:pt x="1389283" y="2199443"/>
                </a:lnTo>
                <a:lnTo>
                  <a:pt x="1345871" y="2181128"/>
                </a:lnTo>
                <a:lnTo>
                  <a:pt x="1302831" y="2161955"/>
                </a:lnTo>
                <a:lnTo>
                  <a:pt x="1260163" y="2141924"/>
                </a:lnTo>
                <a:lnTo>
                  <a:pt x="1217867" y="2121034"/>
                </a:lnTo>
                <a:lnTo>
                  <a:pt x="1175993" y="2099311"/>
                </a:lnTo>
                <a:lnTo>
                  <a:pt x="1134590" y="2076780"/>
                </a:lnTo>
                <a:lnTo>
                  <a:pt x="1093659" y="2053442"/>
                </a:lnTo>
                <a:lnTo>
                  <a:pt x="1053199" y="2029295"/>
                </a:lnTo>
                <a:lnTo>
                  <a:pt x="1013210" y="2004340"/>
                </a:lnTo>
                <a:lnTo>
                  <a:pt x="973693" y="1978578"/>
                </a:lnTo>
                <a:lnTo>
                  <a:pt x="934693" y="1952038"/>
                </a:lnTo>
                <a:lnTo>
                  <a:pt x="896258" y="1924752"/>
                </a:lnTo>
                <a:lnTo>
                  <a:pt x="858386" y="1896719"/>
                </a:lnTo>
                <a:lnTo>
                  <a:pt x="821078" y="1867940"/>
                </a:lnTo>
                <a:lnTo>
                  <a:pt x="784335" y="1838415"/>
                </a:lnTo>
                <a:lnTo>
                  <a:pt x="748155" y="1808144"/>
                </a:lnTo>
                <a:lnTo>
                  <a:pt x="712581" y="1777162"/>
                </a:lnTo>
                <a:lnTo>
                  <a:pt x="677656" y="1745507"/>
                </a:lnTo>
                <a:lnTo>
                  <a:pt x="643380" y="1713177"/>
                </a:lnTo>
                <a:lnTo>
                  <a:pt x="609752" y="1680173"/>
                </a:lnTo>
                <a:lnTo>
                  <a:pt x="576772" y="1646495"/>
                </a:lnTo>
                <a:lnTo>
                  <a:pt x="544442" y="1612143"/>
                </a:lnTo>
                <a:lnTo>
                  <a:pt x="512797" y="1577158"/>
                </a:lnTo>
                <a:lnTo>
                  <a:pt x="481876" y="1541580"/>
                </a:lnTo>
                <a:lnTo>
                  <a:pt x="451680" y="1505410"/>
                </a:lnTo>
                <a:lnTo>
                  <a:pt x="422207" y="1468648"/>
                </a:lnTo>
                <a:lnTo>
                  <a:pt x="393459" y="1431293"/>
                </a:lnTo>
                <a:lnTo>
                  <a:pt x="365434" y="1393346"/>
                </a:lnTo>
                <a:lnTo>
                  <a:pt x="338166" y="1354852"/>
                </a:lnTo>
                <a:lnTo>
                  <a:pt x="311687" y="1315855"/>
                </a:lnTo>
                <a:lnTo>
                  <a:pt x="285997" y="1276356"/>
                </a:lnTo>
                <a:lnTo>
                  <a:pt x="261096" y="1236355"/>
                </a:lnTo>
                <a:lnTo>
                  <a:pt x="236985" y="1195852"/>
                </a:lnTo>
                <a:lnTo>
                  <a:pt x="213663" y="1154847"/>
                </a:lnTo>
                <a:lnTo>
                  <a:pt x="191157" y="1113388"/>
                </a:lnTo>
                <a:lnTo>
                  <a:pt x="169494" y="1071524"/>
                </a:lnTo>
                <a:lnTo>
                  <a:pt x="148674" y="1029255"/>
                </a:lnTo>
                <a:lnTo>
                  <a:pt x="128698" y="986581"/>
                </a:lnTo>
                <a:lnTo>
                  <a:pt x="109565" y="943502"/>
                </a:lnTo>
                <a:lnTo>
                  <a:pt x="91275" y="900018"/>
                </a:lnTo>
                <a:lnTo>
                  <a:pt x="73849" y="856181"/>
                </a:lnTo>
                <a:lnTo>
                  <a:pt x="57308" y="812041"/>
                </a:lnTo>
                <a:lnTo>
                  <a:pt x="41653" y="767600"/>
                </a:lnTo>
                <a:lnTo>
                  <a:pt x="26883" y="722856"/>
                </a:lnTo>
                <a:lnTo>
                  <a:pt x="12999" y="677811"/>
                </a:lnTo>
                <a:lnTo>
                  <a:pt x="0" y="632463"/>
                </a:lnTo>
                <a:lnTo>
                  <a:pt x="2291631" y="0"/>
                </a:lnTo>
                <a:lnTo>
                  <a:pt x="1477224" y="2233498"/>
                </a:lnTo>
                <a:close/>
              </a:path>
            </a:pathLst>
          </a:custGeom>
          <a:solidFill>
            <a:srgbClr val="3746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094417" y="2608111"/>
            <a:ext cx="2377440" cy="2094864"/>
          </a:xfrm>
          <a:custGeom>
            <a:avLst/>
            <a:gdLst/>
            <a:ahLst/>
            <a:cxnLst/>
            <a:rect l="l" t="t" r="r" b="b"/>
            <a:pathLst>
              <a:path w="2377440" h="2094864">
                <a:moveTo>
                  <a:pt x="85550" y="2094365"/>
                </a:moveTo>
                <a:lnTo>
                  <a:pt x="71435" y="2040798"/>
                </a:lnTo>
                <a:lnTo>
                  <a:pt x="58581" y="1986960"/>
                </a:lnTo>
                <a:lnTo>
                  <a:pt x="46989" y="1932853"/>
                </a:lnTo>
                <a:lnTo>
                  <a:pt x="36658" y="1878474"/>
                </a:lnTo>
                <a:lnTo>
                  <a:pt x="27589" y="1823826"/>
                </a:lnTo>
                <a:lnTo>
                  <a:pt x="19793" y="1768981"/>
                </a:lnTo>
                <a:lnTo>
                  <a:pt x="13282" y="1714015"/>
                </a:lnTo>
                <a:lnTo>
                  <a:pt x="8054" y="1658927"/>
                </a:lnTo>
                <a:lnTo>
                  <a:pt x="4111" y="1603716"/>
                </a:lnTo>
                <a:lnTo>
                  <a:pt x="1453" y="1548384"/>
                </a:lnTo>
                <a:lnTo>
                  <a:pt x="81" y="1493005"/>
                </a:lnTo>
                <a:lnTo>
                  <a:pt x="0" y="1437655"/>
                </a:lnTo>
                <a:lnTo>
                  <a:pt x="1208" y="1382332"/>
                </a:lnTo>
                <a:lnTo>
                  <a:pt x="3706" y="1327038"/>
                </a:lnTo>
                <a:lnTo>
                  <a:pt x="7494" y="1271771"/>
                </a:lnTo>
                <a:lnTo>
                  <a:pt x="12566" y="1216608"/>
                </a:lnTo>
                <a:lnTo>
                  <a:pt x="18916" y="1161623"/>
                </a:lnTo>
                <a:lnTo>
                  <a:pt x="26543" y="1106815"/>
                </a:lnTo>
                <a:lnTo>
                  <a:pt x="35449" y="1052186"/>
                </a:lnTo>
                <a:lnTo>
                  <a:pt x="45632" y="997734"/>
                </a:lnTo>
                <a:lnTo>
                  <a:pt x="57078" y="943533"/>
                </a:lnTo>
                <a:lnTo>
                  <a:pt x="69773" y="889658"/>
                </a:lnTo>
                <a:lnTo>
                  <a:pt x="83717" y="836108"/>
                </a:lnTo>
                <a:lnTo>
                  <a:pt x="98909" y="782883"/>
                </a:lnTo>
                <a:lnTo>
                  <a:pt x="115349" y="729983"/>
                </a:lnTo>
                <a:lnTo>
                  <a:pt x="133015" y="677480"/>
                </a:lnTo>
                <a:lnTo>
                  <a:pt x="151884" y="625444"/>
                </a:lnTo>
                <a:lnTo>
                  <a:pt x="171955" y="573877"/>
                </a:lnTo>
                <a:lnTo>
                  <a:pt x="193228" y="522777"/>
                </a:lnTo>
                <a:lnTo>
                  <a:pt x="215703" y="472146"/>
                </a:lnTo>
                <a:lnTo>
                  <a:pt x="239349" y="422051"/>
                </a:lnTo>
                <a:lnTo>
                  <a:pt x="264135" y="372560"/>
                </a:lnTo>
                <a:lnTo>
                  <a:pt x="290061" y="323673"/>
                </a:lnTo>
                <a:lnTo>
                  <a:pt x="317127" y="275392"/>
                </a:lnTo>
                <a:lnTo>
                  <a:pt x="345332" y="227714"/>
                </a:lnTo>
                <a:lnTo>
                  <a:pt x="374639" y="180706"/>
                </a:lnTo>
                <a:lnTo>
                  <a:pt x="405007" y="134430"/>
                </a:lnTo>
                <a:lnTo>
                  <a:pt x="436437" y="88887"/>
                </a:lnTo>
                <a:lnTo>
                  <a:pt x="468929" y="44077"/>
                </a:lnTo>
                <a:lnTo>
                  <a:pt x="502482" y="0"/>
                </a:lnTo>
                <a:lnTo>
                  <a:pt x="2377181" y="1461902"/>
                </a:lnTo>
                <a:lnTo>
                  <a:pt x="85550" y="2094365"/>
                </a:lnTo>
                <a:close/>
              </a:path>
            </a:pathLst>
          </a:custGeom>
          <a:solidFill>
            <a:srgbClr val="FC61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596899" y="2054011"/>
            <a:ext cx="1875155" cy="2016125"/>
          </a:xfrm>
          <a:custGeom>
            <a:avLst/>
            <a:gdLst/>
            <a:ahLst/>
            <a:cxnLst/>
            <a:rect l="l" t="t" r="r" b="b"/>
            <a:pathLst>
              <a:path w="1875154" h="2016125">
                <a:moveTo>
                  <a:pt x="1874699" y="2016002"/>
                </a:moveTo>
                <a:lnTo>
                  <a:pt x="0" y="554100"/>
                </a:lnTo>
                <a:lnTo>
                  <a:pt x="32683" y="513102"/>
                </a:lnTo>
                <a:lnTo>
                  <a:pt x="66131" y="472952"/>
                </a:lnTo>
                <a:lnTo>
                  <a:pt x="100344" y="433652"/>
                </a:lnTo>
                <a:lnTo>
                  <a:pt x="135323" y="395200"/>
                </a:lnTo>
                <a:lnTo>
                  <a:pt x="171067" y="357597"/>
                </a:lnTo>
                <a:lnTo>
                  <a:pt x="207576" y="320844"/>
                </a:lnTo>
                <a:lnTo>
                  <a:pt x="244850" y="284939"/>
                </a:lnTo>
                <a:lnTo>
                  <a:pt x="282889" y="249883"/>
                </a:lnTo>
                <a:lnTo>
                  <a:pt x="321694" y="215676"/>
                </a:lnTo>
                <a:lnTo>
                  <a:pt x="361264" y="182318"/>
                </a:lnTo>
                <a:lnTo>
                  <a:pt x="401598" y="149810"/>
                </a:lnTo>
                <a:lnTo>
                  <a:pt x="442698" y="118150"/>
                </a:lnTo>
                <a:lnTo>
                  <a:pt x="484564" y="87339"/>
                </a:lnTo>
                <a:lnTo>
                  <a:pt x="527194" y="57377"/>
                </a:lnTo>
                <a:lnTo>
                  <a:pt x="570590" y="28264"/>
                </a:lnTo>
                <a:lnTo>
                  <a:pt x="614750" y="0"/>
                </a:lnTo>
                <a:lnTo>
                  <a:pt x="1874699" y="2016002"/>
                </a:lnTo>
                <a:close/>
              </a:path>
            </a:pathLst>
          </a:custGeom>
          <a:solidFill>
            <a:srgbClr val="F1C7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211650" y="1765903"/>
            <a:ext cx="1260475" cy="2304415"/>
          </a:xfrm>
          <a:custGeom>
            <a:avLst/>
            <a:gdLst/>
            <a:ahLst/>
            <a:cxnLst/>
            <a:rect l="l" t="t" r="r" b="b"/>
            <a:pathLst>
              <a:path w="1260475" h="2304415">
                <a:moveTo>
                  <a:pt x="1259948" y="2304110"/>
                </a:moveTo>
                <a:lnTo>
                  <a:pt x="0" y="288107"/>
                </a:lnTo>
                <a:lnTo>
                  <a:pt x="42161" y="262349"/>
                </a:lnTo>
                <a:lnTo>
                  <a:pt x="84723" y="237527"/>
                </a:lnTo>
                <a:lnTo>
                  <a:pt x="127684" y="213640"/>
                </a:lnTo>
                <a:lnTo>
                  <a:pt x="171045" y="190690"/>
                </a:lnTo>
                <a:lnTo>
                  <a:pt x="214806" y="168675"/>
                </a:lnTo>
                <a:lnTo>
                  <a:pt x="258966" y="147596"/>
                </a:lnTo>
                <a:lnTo>
                  <a:pt x="303527" y="127453"/>
                </a:lnTo>
                <a:lnTo>
                  <a:pt x="348487" y="108246"/>
                </a:lnTo>
                <a:lnTo>
                  <a:pt x="393847" y="89974"/>
                </a:lnTo>
                <a:lnTo>
                  <a:pt x="439607" y="72639"/>
                </a:lnTo>
                <a:lnTo>
                  <a:pt x="485766" y="56239"/>
                </a:lnTo>
                <a:lnTo>
                  <a:pt x="532326" y="40776"/>
                </a:lnTo>
                <a:lnTo>
                  <a:pt x="579285" y="26248"/>
                </a:lnTo>
                <a:lnTo>
                  <a:pt x="626644" y="12656"/>
                </a:lnTo>
                <a:lnTo>
                  <a:pt x="674402" y="0"/>
                </a:lnTo>
                <a:lnTo>
                  <a:pt x="1259948" y="2304110"/>
                </a:lnTo>
                <a:close/>
              </a:path>
            </a:pathLst>
          </a:custGeom>
          <a:solidFill>
            <a:srgbClr val="5F6B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886053" y="1696512"/>
            <a:ext cx="586105" cy="2373630"/>
          </a:xfrm>
          <a:custGeom>
            <a:avLst/>
            <a:gdLst/>
            <a:ahLst/>
            <a:cxnLst/>
            <a:rect l="l" t="t" r="r" b="b"/>
            <a:pathLst>
              <a:path w="586104" h="2373629">
                <a:moveTo>
                  <a:pt x="585545" y="2373501"/>
                </a:moveTo>
                <a:lnTo>
                  <a:pt x="0" y="69391"/>
                </a:lnTo>
                <a:lnTo>
                  <a:pt x="49372" y="57399"/>
                </a:lnTo>
                <a:lnTo>
                  <a:pt x="98910" y="46478"/>
                </a:lnTo>
                <a:lnTo>
                  <a:pt x="148613" y="36627"/>
                </a:lnTo>
                <a:lnTo>
                  <a:pt x="198481" y="27847"/>
                </a:lnTo>
                <a:lnTo>
                  <a:pt x="248513" y="20136"/>
                </a:lnTo>
                <a:lnTo>
                  <a:pt x="298711" y="13497"/>
                </a:lnTo>
                <a:lnTo>
                  <a:pt x="349073" y="7927"/>
                </a:lnTo>
                <a:lnTo>
                  <a:pt x="399601" y="3428"/>
                </a:lnTo>
                <a:lnTo>
                  <a:pt x="450293" y="0"/>
                </a:lnTo>
                <a:lnTo>
                  <a:pt x="585545" y="2373501"/>
                </a:lnTo>
                <a:close/>
              </a:path>
            </a:pathLst>
          </a:custGeom>
          <a:solidFill>
            <a:srgbClr val="89D3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336346" y="1692661"/>
            <a:ext cx="135255" cy="2377440"/>
          </a:xfrm>
          <a:custGeom>
            <a:avLst/>
            <a:gdLst/>
            <a:ahLst/>
            <a:cxnLst/>
            <a:rect l="l" t="t" r="r" b="b"/>
            <a:pathLst>
              <a:path w="135254" h="2377440">
                <a:moveTo>
                  <a:pt x="135252" y="2377352"/>
                </a:moveTo>
                <a:lnTo>
                  <a:pt x="0" y="3850"/>
                </a:lnTo>
                <a:lnTo>
                  <a:pt x="33790" y="2165"/>
                </a:lnTo>
                <a:lnTo>
                  <a:pt x="67595" y="962"/>
                </a:lnTo>
                <a:lnTo>
                  <a:pt x="101415" y="240"/>
                </a:lnTo>
                <a:lnTo>
                  <a:pt x="135248" y="0"/>
                </a:lnTo>
                <a:lnTo>
                  <a:pt x="135252" y="2377352"/>
                </a:lnTo>
                <a:close/>
              </a:path>
            </a:pathLst>
          </a:custGeom>
          <a:solidFill>
            <a:srgbClr val="FD95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436407" y="2687784"/>
            <a:ext cx="1708785" cy="415290"/>
          </a:xfrm>
          <a:custGeom>
            <a:avLst/>
            <a:gdLst/>
            <a:ahLst/>
            <a:cxnLst/>
            <a:rect l="l" t="t" r="r" b="b"/>
            <a:pathLst>
              <a:path w="1708784" h="415289">
                <a:moveTo>
                  <a:pt x="1668810" y="414839"/>
                </a:moveTo>
                <a:lnTo>
                  <a:pt x="39507" y="414839"/>
                </a:lnTo>
                <a:lnTo>
                  <a:pt x="31625" y="414116"/>
                </a:lnTo>
                <a:lnTo>
                  <a:pt x="723" y="383214"/>
                </a:lnTo>
                <a:lnTo>
                  <a:pt x="0" y="375331"/>
                </a:lnTo>
                <a:lnTo>
                  <a:pt x="0" y="39508"/>
                </a:lnTo>
                <a:lnTo>
                  <a:pt x="24341" y="2893"/>
                </a:lnTo>
                <a:lnTo>
                  <a:pt x="39507" y="0"/>
                </a:lnTo>
                <a:lnTo>
                  <a:pt x="1668810" y="0"/>
                </a:lnTo>
                <a:lnTo>
                  <a:pt x="1705425" y="24341"/>
                </a:lnTo>
                <a:lnTo>
                  <a:pt x="1708318" y="39508"/>
                </a:lnTo>
                <a:lnTo>
                  <a:pt x="1708318" y="375331"/>
                </a:lnTo>
                <a:lnTo>
                  <a:pt x="1683976" y="411946"/>
                </a:lnTo>
                <a:lnTo>
                  <a:pt x="1668810" y="414839"/>
                </a:lnTo>
                <a:close/>
              </a:path>
            </a:pathLst>
          </a:custGeom>
          <a:solidFill>
            <a:srgbClr val="000000">
              <a:alpha val="4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871189" y="4493867"/>
            <a:ext cx="353060" cy="41910"/>
          </a:xfrm>
          <a:custGeom>
            <a:avLst/>
            <a:gdLst/>
            <a:ahLst/>
            <a:cxnLst/>
            <a:rect l="l" t="t" r="r" b="b"/>
            <a:pathLst>
              <a:path w="353059" h="41910">
                <a:moveTo>
                  <a:pt x="0" y="0"/>
                </a:moveTo>
                <a:lnTo>
                  <a:pt x="234106" y="41351"/>
                </a:lnTo>
                <a:lnTo>
                  <a:pt x="352629" y="41351"/>
                </a:lnTo>
              </a:path>
            </a:pathLst>
          </a:custGeom>
          <a:ln w="9877">
            <a:solidFill>
              <a:srgbClr val="7777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387488" y="5722460"/>
            <a:ext cx="293370" cy="161290"/>
          </a:xfrm>
          <a:custGeom>
            <a:avLst/>
            <a:gdLst/>
            <a:ahLst/>
            <a:cxnLst/>
            <a:rect l="l" t="t" r="r" b="b"/>
            <a:pathLst>
              <a:path w="293370" h="161289">
                <a:moveTo>
                  <a:pt x="293241" y="0"/>
                </a:moveTo>
                <a:lnTo>
                  <a:pt x="118523" y="161214"/>
                </a:lnTo>
                <a:lnTo>
                  <a:pt x="0" y="161214"/>
                </a:lnTo>
              </a:path>
            </a:pathLst>
          </a:custGeom>
          <a:ln w="9877">
            <a:solidFill>
              <a:srgbClr val="7777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30082" y="3547824"/>
            <a:ext cx="351790" cy="46990"/>
          </a:xfrm>
          <a:custGeom>
            <a:avLst/>
            <a:gdLst/>
            <a:ahLst/>
            <a:cxnLst/>
            <a:rect l="l" t="t" r="r" b="b"/>
            <a:pathLst>
              <a:path w="351789" h="46989">
                <a:moveTo>
                  <a:pt x="351678" y="46416"/>
                </a:moveTo>
                <a:lnTo>
                  <a:pt x="118523" y="0"/>
                </a:lnTo>
                <a:lnTo>
                  <a:pt x="0" y="0"/>
                </a:lnTo>
              </a:path>
            </a:pathLst>
          </a:custGeom>
          <a:ln w="9877">
            <a:solidFill>
              <a:srgbClr val="7777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562501" y="2083365"/>
            <a:ext cx="278130" cy="177165"/>
          </a:xfrm>
          <a:custGeom>
            <a:avLst/>
            <a:gdLst/>
            <a:ahLst/>
            <a:cxnLst/>
            <a:rect l="l" t="t" r="r" b="b"/>
            <a:pathLst>
              <a:path w="278129" h="177164">
                <a:moveTo>
                  <a:pt x="277685" y="176591"/>
                </a:moveTo>
                <a:lnTo>
                  <a:pt x="118523" y="0"/>
                </a:lnTo>
                <a:lnTo>
                  <a:pt x="0" y="0"/>
                </a:lnTo>
              </a:path>
            </a:pathLst>
          </a:custGeom>
          <a:ln w="9877">
            <a:solidFill>
              <a:srgbClr val="7777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302412" y="1610517"/>
            <a:ext cx="212090" cy="219075"/>
          </a:xfrm>
          <a:custGeom>
            <a:avLst/>
            <a:gdLst/>
            <a:ahLst/>
            <a:cxnLst/>
            <a:rect l="l" t="t" r="r" b="b"/>
            <a:pathLst>
              <a:path w="212090" h="219075">
                <a:moveTo>
                  <a:pt x="211915" y="218621"/>
                </a:moveTo>
                <a:lnTo>
                  <a:pt x="118523" y="0"/>
                </a:lnTo>
                <a:lnTo>
                  <a:pt x="0" y="0"/>
                </a:lnTo>
              </a:path>
            </a:pathLst>
          </a:custGeom>
          <a:ln w="9877">
            <a:solidFill>
              <a:srgbClr val="7777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276966" y="1396575"/>
            <a:ext cx="125730" cy="238125"/>
          </a:xfrm>
          <a:custGeom>
            <a:avLst/>
            <a:gdLst/>
            <a:ahLst/>
            <a:cxnLst/>
            <a:rect l="l" t="t" r="r" b="b"/>
            <a:pathLst>
              <a:path w="125729" h="238125">
                <a:moveTo>
                  <a:pt x="125288" y="237638"/>
                </a:moveTo>
                <a:lnTo>
                  <a:pt x="118523" y="0"/>
                </a:lnTo>
                <a:lnTo>
                  <a:pt x="0" y="0"/>
                </a:lnTo>
              </a:path>
            </a:pathLst>
          </a:custGeom>
          <a:ln w="9876">
            <a:solidFill>
              <a:srgbClr val="7777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1250626" y="4404388"/>
            <a:ext cx="1072515" cy="247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75" dirty="0">
                <a:solidFill>
                  <a:srgbClr val="777777"/>
                </a:solidFill>
                <a:latin typeface="Arial"/>
                <a:cs typeface="Arial"/>
              </a:rPr>
              <a:t>In </a:t>
            </a:r>
            <a:r>
              <a:rPr sz="1450" spc="-25" dirty="0">
                <a:solidFill>
                  <a:srgbClr val="777777"/>
                </a:solidFill>
                <a:latin typeface="Arial"/>
                <a:cs typeface="Arial"/>
              </a:rPr>
              <a:t>situ</a:t>
            </a:r>
            <a:r>
              <a:rPr sz="1450" spc="-12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1450" spc="-100" dirty="0">
                <a:solidFill>
                  <a:srgbClr val="777777"/>
                </a:solidFill>
                <a:latin typeface="Arial"/>
                <a:cs typeface="Arial"/>
              </a:rPr>
              <a:t>55,56%</a:t>
            </a:r>
            <a:endParaRPr sz="1450">
              <a:latin typeface="Arial"/>
              <a:cs typeface="Arial"/>
            </a:endParaRPr>
          </a:p>
        </p:txBody>
      </p:sp>
      <p:graphicFrame>
        <p:nvGraphicFramePr>
          <p:cNvPr id="25" name="object 25"/>
          <p:cNvGraphicFramePr>
            <a:graphicFrameLocks noGrp="1"/>
          </p:cNvGraphicFramePr>
          <p:nvPr/>
        </p:nvGraphicFramePr>
        <p:xfrm>
          <a:off x="287893" y="4595542"/>
          <a:ext cx="6922770" cy="15465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97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3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6936">
                <a:tc>
                  <a:txBody>
                    <a:bodyPr/>
                    <a:lstStyle/>
                    <a:p>
                      <a:pPr marL="48895" marR="82613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350" spc="-5" dirty="0">
                          <a:latin typeface="Segoe UI"/>
                          <a:cs typeface="Segoe UI"/>
                        </a:rPr>
                        <a:t>In</a:t>
                      </a:r>
                      <a:r>
                        <a:rPr sz="1350" spc="-1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350" spc="-5" dirty="0">
                          <a:latin typeface="Segoe UI"/>
                          <a:cs typeface="Segoe UI"/>
                        </a:rPr>
                        <a:t>situ</a:t>
                      </a:r>
                      <a:endParaRPr sz="1350">
                        <a:latin typeface="Segoe UI"/>
                        <a:cs typeface="Segoe UI"/>
                      </a:endParaRPr>
                    </a:p>
                  </a:txBody>
                  <a:tcPr marL="0" marR="0" marT="31115" marB="0">
                    <a:lnT w="12700">
                      <a:solidFill>
                        <a:srgbClr val="01B8AA"/>
                      </a:solidFill>
                      <a:prstDash val="solid"/>
                    </a:lnT>
                    <a:lnB w="12700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350" dirty="0">
                          <a:latin typeface="Segoe UI"/>
                          <a:cs typeface="Segoe UI"/>
                        </a:rPr>
                        <a:t>27538</a:t>
                      </a:r>
                      <a:endParaRPr sz="1350">
                        <a:latin typeface="Segoe UI"/>
                        <a:cs typeface="Segoe UI"/>
                      </a:endParaRPr>
                    </a:p>
                  </a:txBody>
                  <a:tcPr marL="0" marR="0" marT="31115" marB="0">
                    <a:lnT w="12700">
                      <a:solidFill>
                        <a:srgbClr val="01B8AA"/>
                      </a:solidFill>
                      <a:prstDash val="solid"/>
                    </a:lnT>
                    <a:lnB w="12700">
                      <a:solidFill>
                        <a:srgbClr val="E7E7E7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936">
                <a:tc>
                  <a:txBody>
                    <a:bodyPr/>
                    <a:lstStyle/>
                    <a:p>
                      <a:pPr marL="48895" marR="82613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350" spc="-5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Ex situ -</a:t>
                      </a:r>
                      <a:r>
                        <a:rPr sz="1350" spc="-10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350" spc="-5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Comércio</a:t>
                      </a:r>
                      <a:endParaRPr sz="1350">
                        <a:latin typeface="Segoe UI"/>
                        <a:cs typeface="Segoe UI"/>
                      </a:endParaRPr>
                    </a:p>
                  </a:txBody>
                  <a:tcPr marL="0" marR="0" marT="31115" marB="0">
                    <a:lnT w="12700">
                      <a:solidFill>
                        <a:srgbClr val="E7E7E7"/>
                      </a:solidFill>
                      <a:prstDash val="solid"/>
                    </a:lnT>
                    <a:lnB w="12700">
                      <a:solidFill>
                        <a:srgbClr val="E7E7E7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350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7508</a:t>
                      </a:r>
                      <a:endParaRPr sz="1350">
                        <a:latin typeface="Segoe UI"/>
                        <a:cs typeface="Segoe UI"/>
                      </a:endParaRPr>
                    </a:p>
                  </a:txBody>
                  <a:tcPr marL="0" marR="0" marT="31115" marB="0">
                    <a:lnT w="12700">
                      <a:solidFill>
                        <a:srgbClr val="E7E7E7"/>
                      </a:solidFill>
                      <a:prstDash val="solid"/>
                    </a:lnT>
                    <a:lnB w="12700">
                      <a:solidFill>
                        <a:srgbClr val="E7E7E7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936">
                <a:tc>
                  <a:txBody>
                    <a:bodyPr/>
                    <a:lstStyle/>
                    <a:p>
                      <a:pPr marL="48895" marR="82613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350" spc="-5" dirty="0">
                          <a:latin typeface="Segoe UI"/>
                          <a:cs typeface="Segoe UI"/>
                        </a:rPr>
                        <a:t>Ex situ - Cultivo ou Criadouro</a:t>
                      </a:r>
                      <a:endParaRPr sz="1350">
                        <a:latin typeface="Segoe UI"/>
                        <a:cs typeface="Segoe UI"/>
                      </a:endParaRPr>
                    </a:p>
                  </a:txBody>
                  <a:tcPr marL="0" marR="0" marT="31115" marB="0">
                    <a:lnT w="12700">
                      <a:solidFill>
                        <a:srgbClr val="E7E7E7"/>
                      </a:solidFill>
                      <a:prstDash val="solid"/>
                    </a:lnT>
                    <a:lnB w="12700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350" dirty="0">
                          <a:latin typeface="Segoe UI"/>
                          <a:cs typeface="Segoe UI"/>
                        </a:rPr>
                        <a:t>7348</a:t>
                      </a:r>
                      <a:endParaRPr sz="1350">
                        <a:latin typeface="Segoe UI"/>
                        <a:cs typeface="Segoe UI"/>
                      </a:endParaRPr>
                    </a:p>
                  </a:txBody>
                  <a:tcPr marL="0" marR="0" marT="31115" marB="0">
                    <a:lnT w="12700">
                      <a:solidFill>
                        <a:srgbClr val="E7E7E7"/>
                      </a:solidFill>
                      <a:prstDash val="solid"/>
                    </a:lnT>
                    <a:lnB w="12700">
                      <a:solidFill>
                        <a:srgbClr val="E7E7E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936">
                <a:tc>
                  <a:txBody>
                    <a:bodyPr/>
                    <a:lstStyle/>
                    <a:p>
                      <a:pPr marL="48895" marR="82613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350" spc="-5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Ex situ - Coleção</a:t>
                      </a:r>
                      <a:r>
                        <a:rPr sz="1350" spc="-10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350" spc="-5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Biológica</a:t>
                      </a:r>
                      <a:endParaRPr sz="1350">
                        <a:latin typeface="Segoe UI"/>
                        <a:cs typeface="Segoe UI"/>
                      </a:endParaRPr>
                    </a:p>
                  </a:txBody>
                  <a:tcPr marL="0" marR="0" marT="31115" marB="0">
                    <a:lnT w="12700">
                      <a:solidFill>
                        <a:srgbClr val="E7E7E7"/>
                      </a:solidFill>
                      <a:prstDash val="solid"/>
                    </a:lnT>
                    <a:lnB w="12700">
                      <a:solidFill>
                        <a:srgbClr val="E7E7E7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350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2760</a:t>
                      </a:r>
                      <a:endParaRPr sz="1350">
                        <a:latin typeface="Segoe UI"/>
                        <a:cs typeface="Segoe UI"/>
                      </a:endParaRPr>
                    </a:p>
                  </a:txBody>
                  <a:tcPr marL="0" marR="0" marT="31115" marB="0">
                    <a:lnT w="12700">
                      <a:solidFill>
                        <a:srgbClr val="E7E7E7"/>
                      </a:solidFill>
                      <a:prstDash val="solid"/>
                    </a:lnT>
                    <a:lnB w="12700">
                      <a:solidFill>
                        <a:srgbClr val="E7E7E7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936">
                <a:tc>
                  <a:txBody>
                    <a:bodyPr/>
                    <a:lstStyle/>
                    <a:p>
                      <a:pPr marL="48895" marR="82613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350" spc="-5" dirty="0">
                          <a:latin typeface="Segoe UI"/>
                          <a:cs typeface="Segoe UI"/>
                        </a:rPr>
                        <a:t>Ex situ - Outras coleções ex situ</a:t>
                      </a:r>
                      <a:endParaRPr sz="1350">
                        <a:latin typeface="Segoe UI"/>
                        <a:cs typeface="Segoe UI"/>
                      </a:endParaRPr>
                    </a:p>
                  </a:txBody>
                  <a:tcPr marL="0" marR="0" marT="31115" marB="0">
                    <a:lnT w="12700">
                      <a:solidFill>
                        <a:srgbClr val="E7E7E7"/>
                      </a:solidFill>
                      <a:prstDash val="solid"/>
                    </a:lnT>
                    <a:lnB w="12700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350" dirty="0">
                          <a:latin typeface="Segoe UI"/>
                          <a:cs typeface="Segoe UI"/>
                        </a:rPr>
                        <a:t>2443</a:t>
                      </a:r>
                      <a:endParaRPr sz="1350">
                        <a:latin typeface="Segoe UI"/>
                        <a:cs typeface="Segoe UI"/>
                      </a:endParaRPr>
                    </a:p>
                  </a:txBody>
                  <a:tcPr marL="0" marR="0" marT="31115" marB="0">
                    <a:lnT w="12700">
                      <a:solidFill>
                        <a:srgbClr val="E7E7E7"/>
                      </a:solidFill>
                      <a:prstDash val="solid"/>
                    </a:lnT>
                    <a:lnB w="12700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540"/>
                        </a:lnSpc>
                        <a:spcBef>
                          <a:spcPts val="380"/>
                        </a:spcBef>
                      </a:pPr>
                      <a:r>
                        <a:rPr sz="1450" spc="-125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Ex </a:t>
                      </a:r>
                      <a:r>
                        <a:rPr sz="1450" spc="-25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situ </a:t>
                      </a:r>
                      <a:r>
                        <a:rPr sz="1450" spc="225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450" spc="-140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85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Comércio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4826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878"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3996690" algn="l"/>
                        </a:tabLst>
                      </a:pPr>
                      <a:r>
                        <a:rPr sz="1350" u="sng" spc="-5" dirty="0">
                          <a:solidFill>
                            <a:srgbClr val="333333"/>
                          </a:solidFill>
                          <a:uFill>
                            <a:solidFill>
                              <a:srgbClr val="E7E7E7"/>
                            </a:solidFill>
                          </a:uFill>
                          <a:latin typeface="Segoe UI"/>
                          <a:cs typeface="Segoe UI"/>
                        </a:rPr>
                        <a:t>Produto</a:t>
                      </a:r>
                      <a:r>
                        <a:rPr sz="1350" u="sng" spc="-20" dirty="0">
                          <a:solidFill>
                            <a:srgbClr val="333333"/>
                          </a:solidFill>
                          <a:uFill>
                            <a:solidFill>
                              <a:srgbClr val="E7E7E7"/>
                            </a:solidFill>
                          </a:u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350" u="sng" spc="-5" dirty="0">
                          <a:solidFill>
                            <a:srgbClr val="333333"/>
                          </a:solidFill>
                          <a:uFill>
                            <a:solidFill>
                              <a:srgbClr val="E7E7E7"/>
                            </a:solidFill>
                          </a:uFill>
                          <a:latin typeface="Segoe UI"/>
                          <a:cs typeface="Segoe UI"/>
                        </a:rPr>
                        <a:t>Intermediário	</a:t>
                      </a:r>
                      <a:endParaRPr sz="1350">
                        <a:latin typeface="Segoe UI"/>
                        <a:cs typeface="Segoe UI"/>
                      </a:endParaRPr>
                    </a:p>
                  </a:txBody>
                  <a:tcPr marL="0" marR="0" marT="31115" marB="0">
                    <a:lnT w="12700">
                      <a:solidFill>
                        <a:srgbClr val="E7E7E7"/>
                      </a:solidFill>
                      <a:prstDash val="solid"/>
                    </a:lnT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350" u="sng" dirty="0">
                          <a:solidFill>
                            <a:srgbClr val="333333"/>
                          </a:solidFill>
                          <a:uFill>
                            <a:solidFill>
                              <a:srgbClr val="E7E7E7"/>
                            </a:solidFill>
                          </a:uFill>
                          <a:latin typeface="Segoe UI"/>
                          <a:cs typeface="Segoe UI"/>
                        </a:rPr>
                        <a:t>1514</a:t>
                      </a:r>
                      <a:endParaRPr sz="1350">
                        <a:latin typeface="Segoe UI"/>
                        <a:cs typeface="Segoe UI"/>
                      </a:endParaRPr>
                    </a:p>
                  </a:txBody>
                  <a:tcPr marL="0" marR="0" marT="31115" marB="0">
                    <a:lnT w="12700">
                      <a:solidFill>
                        <a:srgbClr val="E7E7E7"/>
                      </a:solidFill>
                      <a:prstDash val="solid"/>
                    </a:lnT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1575"/>
                        </a:lnSpc>
                      </a:pPr>
                      <a:r>
                        <a:rPr sz="1450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15,15%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6" name="object 26"/>
          <p:cNvSpPr txBox="1"/>
          <p:nvPr/>
        </p:nvSpPr>
        <p:spPr>
          <a:xfrm>
            <a:off x="4123175" y="3323161"/>
            <a:ext cx="1580515" cy="434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10"/>
              </a:lnSpc>
              <a:spcBef>
                <a:spcPts val="100"/>
              </a:spcBef>
            </a:pPr>
            <a:r>
              <a:rPr sz="1450" spc="-125" dirty="0">
                <a:solidFill>
                  <a:srgbClr val="777777"/>
                </a:solidFill>
                <a:latin typeface="Arial"/>
                <a:cs typeface="Arial"/>
              </a:rPr>
              <a:t>Ex </a:t>
            </a:r>
            <a:r>
              <a:rPr sz="1450" spc="-25" dirty="0">
                <a:solidFill>
                  <a:srgbClr val="777777"/>
                </a:solidFill>
                <a:latin typeface="Arial"/>
                <a:cs typeface="Arial"/>
              </a:rPr>
              <a:t>situ </a:t>
            </a:r>
            <a:r>
              <a:rPr sz="1450" spc="225" dirty="0">
                <a:solidFill>
                  <a:srgbClr val="777777"/>
                </a:solidFill>
                <a:latin typeface="Arial"/>
                <a:cs typeface="Arial"/>
              </a:rPr>
              <a:t>-</a:t>
            </a:r>
            <a:r>
              <a:rPr sz="1450" spc="-100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1450" spc="-60" dirty="0">
                <a:solidFill>
                  <a:srgbClr val="777777"/>
                </a:solidFill>
                <a:latin typeface="Arial"/>
                <a:cs typeface="Arial"/>
              </a:rPr>
              <a:t>Cultivo </a:t>
            </a:r>
            <a:r>
              <a:rPr sz="1450" spc="-95" dirty="0">
                <a:solidFill>
                  <a:srgbClr val="777777"/>
                </a:solidFill>
                <a:latin typeface="Arial"/>
                <a:cs typeface="Arial"/>
              </a:rPr>
              <a:t>ou </a:t>
            </a:r>
            <a:r>
              <a:rPr sz="1450" spc="-680" dirty="0">
                <a:solidFill>
                  <a:srgbClr val="777777"/>
                </a:solidFill>
                <a:latin typeface="Arial"/>
                <a:cs typeface="Arial"/>
              </a:rPr>
              <a:t>…</a:t>
            </a:r>
            <a:endParaRPr sz="1450">
              <a:latin typeface="Arial"/>
              <a:cs typeface="Arial"/>
            </a:endParaRPr>
          </a:p>
          <a:p>
            <a:pPr marL="1043940">
              <a:lnSpc>
                <a:spcPts val="1610"/>
              </a:lnSpc>
            </a:pPr>
            <a:r>
              <a:rPr sz="1450" spc="-120" dirty="0">
                <a:solidFill>
                  <a:srgbClr val="777777"/>
                </a:solidFill>
                <a:latin typeface="Arial"/>
                <a:cs typeface="Arial"/>
              </a:rPr>
              <a:t>14,</a:t>
            </a:r>
            <a:r>
              <a:rPr sz="1450" spc="-150" dirty="0">
                <a:solidFill>
                  <a:srgbClr val="777777"/>
                </a:solidFill>
                <a:latin typeface="Arial"/>
                <a:cs typeface="Arial"/>
              </a:rPr>
              <a:t>83%</a:t>
            </a:r>
            <a:endParaRPr sz="14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537132" y="1385854"/>
            <a:ext cx="2738755" cy="9074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ts val="1610"/>
              </a:lnSpc>
              <a:spcBef>
                <a:spcPts val="100"/>
              </a:spcBef>
            </a:pPr>
            <a:r>
              <a:rPr sz="1450" spc="-125" dirty="0">
                <a:solidFill>
                  <a:srgbClr val="777777"/>
                </a:solidFill>
                <a:latin typeface="Arial"/>
                <a:cs typeface="Arial"/>
              </a:rPr>
              <a:t>Ex </a:t>
            </a:r>
            <a:r>
              <a:rPr sz="1450" spc="-25" dirty="0">
                <a:solidFill>
                  <a:srgbClr val="777777"/>
                </a:solidFill>
                <a:latin typeface="Arial"/>
                <a:cs typeface="Arial"/>
              </a:rPr>
              <a:t>situ </a:t>
            </a:r>
            <a:r>
              <a:rPr sz="1450" spc="225" dirty="0">
                <a:solidFill>
                  <a:srgbClr val="777777"/>
                </a:solidFill>
                <a:latin typeface="Arial"/>
                <a:cs typeface="Arial"/>
              </a:rPr>
              <a:t>-</a:t>
            </a:r>
            <a:r>
              <a:rPr sz="1450" spc="-90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1450" spc="-85" dirty="0">
                <a:solidFill>
                  <a:srgbClr val="777777"/>
                </a:solidFill>
                <a:latin typeface="Arial"/>
                <a:cs typeface="Arial"/>
              </a:rPr>
              <a:t>Outras </a:t>
            </a:r>
            <a:r>
              <a:rPr sz="1450" spc="-75" dirty="0">
                <a:solidFill>
                  <a:srgbClr val="777777"/>
                </a:solidFill>
                <a:latin typeface="Arial"/>
                <a:cs typeface="Arial"/>
              </a:rPr>
              <a:t>coleções ex </a:t>
            </a:r>
            <a:r>
              <a:rPr sz="1450" spc="-25" dirty="0">
                <a:solidFill>
                  <a:srgbClr val="777777"/>
                </a:solidFill>
                <a:latin typeface="Arial"/>
                <a:cs typeface="Arial"/>
              </a:rPr>
              <a:t>situ</a:t>
            </a:r>
            <a:endParaRPr sz="1450">
              <a:latin typeface="Arial"/>
              <a:cs typeface="Arial"/>
            </a:endParaRPr>
          </a:p>
          <a:p>
            <a:pPr marR="5080" algn="r">
              <a:lnSpc>
                <a:spcPts val="1610"/>
              </a:lnSpc>
            </a:pPr>
            <a:r>
              <a:rPr sz="1450" spc="-130" dirty="0">
                <a:solidFill>
                  <a:srgbClr val="777777"/>
                </a:solidFill>
                <a:latin typeface="Arial"/>
                <a:cs typeface="Arial"/>
              </a:rPr>
              <a:t>4,</a:t>
            </a:r>
            <a:r>
              <a:rPr sz="1450" spc="-150" dirty="0">
                <a:solidFill>
                  <a:srgbClr val="777777"/>
                </a:solidFill>
                <a:latin typeface="Arial"/>
                <a:cs typeface="Arial"/>
              </a:rPr>
              <a:t>93%</a:t>
            </a:r>
            <a:endParaRPr sz="1450">
              <a:latin typeface="Arial"/>
              <a:cs typeface="Arial"/>
            </a:endParaRPr>
          </a:p>
          <a:p>
            <a:pPr marL="12700">
              <a:lnSpc>
                <a:spcPts val="1610"/>
              </a:lnSpc>
              <a:spcBef>
                <a:spcPts val="505"/>
              </a:spcBef>
            </a:pPr>
            <a:r>
              <a:rPr sz="1450" spc="-125" dirty="0">
                <a:solidFill>
                  <a:srgbClr val="777777"/>
                </a:solidFill>
                <a:latin typeface="Arial"/>
                <a:cs typeface="Arial"/>
              </a:rPr>
              <a:t>Ex </a:t>
            </a:r>
            <a:r>
              <a:rPr sz="1450" spc="-25" dirty="0">
                <a:solidFill>
                  <a:srgbClr val="777777"/>
                </a:solidFill>
                <a:latin typeface="Arial"/>
                <a:cs typeface="Arial"/>
              </a:rPr>
              <a:t>situ </a:t>
            </a:r>
            <a:r>
              <a:rPr sz="1450" spc="225" dirty="0">
                <a:solidFill>
                  <a:srgbClr val="777777"/>
                </a:solidFill>
                <a:latin typeface="Arial"/>
                <a:cs typeface="Arial"/>
              </a:rPr>
              <a:t>-</a:t>
            </a:r>
            <a:r>
              <a:rPr sz="1450" spc="-8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1450" spc="-105" dirty="0">
                <a:solidFill>
                  <a:srgbClr val="777777"/>
                </a:solidFill>
                <a:latin typeface="Arial"/>
                <a:cs typeface="Arial"/>
              </a:rPr>
              <a:t>Coleção </a:t>
            </a:r>
            <a:r>
              <a:rPr sz="1450" spc="-70" dirty="0">
                <a:solidFill>
                  <a:srgbClr val="777777"/>
                </a:solidFill>
                <a:latin typeface="Arial"/>
                <a:cs typeface="Arial"/>
              </a:rPr>
              <a:t>Biológica</a:t>
            </a:r>
            <a:endParaRPr sz="1450">
              <a:latin typeface="Arial"/>
              <a:cs typeface="Arial"/>
            </a:endParaRPr>
          </a:p>
          <a:p>
            <a:pPr marL="1533525">
              <a:lnSpc>
                <a:spcPts val="1610"/>
              </a:lnSpc>
            </a:pPr>
            <a:r>
              <a:rPr sz="1450" spc="-114" dirty="0">
                <a:solidFill>
                  <a:srgbClr val="777777"/>
                </a:solidFill>
                <a:latin typeface="Arial"/>
                <a:cs typeface="Arial"/>
              </a:rPr>
              <a:t>5,57%</a:t>
            </a:r>
            <a:endParaRPr sz="14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661319" y="1171912"/>
            <a:ext cx="589280" cy="434340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42240" marR="5080" indent="-130175">
              <a:lnSpc>
                <a:spcPts val="1480"/>
              </a:lnSpc>
              <a:spcBef>
                <a:spcPts val="365"/>
              </a:spcBef>
            </a:pPr>
            <a:r>
              <a:rPr sz="1450" spc="-75" dirty="0">
                <a:solidFill>
                  <a:srgbClr val="777777"/>
                </a:solidFill>
                <a:latin typeface="Arial"/>
                <a:cs typeface="Arial"/>
              </a:rPr>
              <a:t>In</a:t>
            </a:r>
            <a:r>
              <a:rPr sz="1450" spc="-140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1450" spc="-35" dirty="0">
                <a:solidFill>
                  <a:srgbClr val="777777"/>
                </a:solidFill>
                <a:latin typeface="Arial"/>
                <a:cs typeface="Arial"/>
              </a:rPr>
              <a:t>silico  </a:t>
            </a:r>
            <a:r>
              <a:rPr sz="1450" spc="-130" dirty="0">
                <a:solidFill>
                  <a:srgbClr val="777777"/>
                </a:solidFill>
                <a:latin typeface="Arial"/>
                <a:cs typeface="Arial"/>
              </a:rPr>
              <a:t>0,</a:t>
            </a:r>
            <a:r>
              <a:rPr sz="1450" spc="-150" dirty="0">
                <a:solidFill>
                  <a:srgbClr val="777777"/>
                </a:solidFill>
                <a:latin typeface="Arial"/>
                <a:cs typeface="Arial"/>
              </a:rPr>
              <a:t>91%</a:t>
            </a:r>
            <a:endParaRPr sz="14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463215" y="2670541"/>
            <a:ext cx="1654810" cy="414655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L="605790" marR="5080" indent="-593725">
              <a:lnSpc>
                <a:spcPct val="76000"/>
              </a:lnSpc>
              <a:spcBef>
                <a:spcPts val="515"/>
              </a:spcBef>
            </a:pPr>
            <a:r>
              <a:rPr sz="1450" spc="-70" dirty="0">
                <a:solidFill>
                  <a:srgbClr val="FFFFFF"/>
                </a:solidFill>
                <a:latin typeface="Arial"/>
                <a:cs typeface="Arial"/>
              </a:rPr>
              <a:t>Produto </a:t>
            </a:r>
            <a:r>
              <a:rPr sz="1450" spc="-50" dirty="0">
                <a:solidFill>
                  <a:srgbClr val="FFFFFF"/>
                </a:solidFill>
                <a:latin typeface="Arial"/>
                <a:cs typeface="Arial"/>
              </a:rPr>
              <a:t>Intermediário  </a:t>
            </a:r>
            <a:r>
              <a:rPr sz="1450" spc="-125" dirty="0">
                <a:solidFill>
                  <a:srgbClr val="FFFFFF"/>
                </a:solidFill>
                <a:latin typeface="Arial"/>
                <a:cs typeface="Arial"/>
              </a:rPr>
              <a:t>3,05%</a:t>
            </a:r>
            <a:endParaRPr sz="1450">
              <a:latin typeface="Arial"/>
              <a:cs typeface="Arial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xfrm>
            <a:off x="228600" y="331774"/>
            <a:ext cx="3696335" cy="563880"/>
          </a:xfrm>
          <a:prstGeom prst="rect">
            <a:avLst/>
          </a:prstGeom>
          <a:solidFill>
            <a:srgbClr val="A0DDEE">
              <a:alpha val="50195"/>
            </a:srgbClr>
          </a:solidFill>
        </p:spPr>
        <p:txBody>
          <a:bodyPr vert="horz" wrap="square" lIns="0" tIns="83820" rIns="0" bIns="0" rtlCol="0">
            <a:spAutoFit/>
          </a:bodyPr>
          <a:lstStyle/>
          <a:p>
            <a:pPr marL="48895">
              <a:lnSpc>
                <a:spcPct val="100000"/>
              </a:lnSpc>
              <a:spcBef>
                <a:spcPts val="660"/>
              </a:spcBef>
            </a:pPr>
            <a:r>
              <a:rPr sz="2450" b="1" spc="-114" dirty="0">
                <a:solidFill>
                  <a:srgbClr val="333333"/>
                </a:solidFill>
                <a:latin typeface="Segoe UI"/>
                <a:cs typeface="Segoe UI"/>
              </a:rPr>
              <a:t>Cadastros </a:t>
            </a:r>
            <a:r>
              <a:rPr sz="2450" b="1" spc="-100" dirty="0">
                <a:solidFill>
                  <a:srgbClr val="333333"/>
                </a:solidFill>
                <a:latin typeface="Segoe UI"/>
                <a:cs typeface="Segoe UI"/>
              </a:rPr>
              <a:t>de</a:t>
            </a:r>
            <a:r>
              <a:rPr sz="2450" b="1" spc="110" dirty="0">
                <a:solidFill>
                  <a:srgbClr val="333333"/>
                </a:solidFill>
                <a:latin typeface="Segoe UI"/>
                <a:cs typeface="Segoe UI"/>
              </a:rPr>
              <a:t> </a:t>
            </a:r>
            <a:r>
              <a:rPr sz="2450" b="1" spc="-105" dirty="0">
                <a:solidFill>
                  <a:srgbClr val="333333"/>
                </a:solidFill>
                <a:latin typeface="Segoe UI"/>
                <a:cs typeface="Segoe UI"/>
              </a:rPr>
              <a:t>Acesso</a:t>
            </a:r>
            <a:endParaRPr sz="2450">
              <a:latin typeface="Segoe UI"/>
              <a:cs typeface="Segoe U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98663" y="1221021"/>
            <a:ext cx="2855595" cy="231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50" spc="-5" dirty="0">
                <a:latin typeface="Segoe UI"/>
                <a:cs typeface="Segoe UI"/>
              </a:rPr>
              <a:t>Cadastros de Acesso ao </a:t>
            </a:r>
            <a:r>
              <a:rPr sz="1350" spc="-10" dirty="0">
                <a:latin typeface="Segoe UI"/>
                <a:cs typeface="Segoe UI"/>
              </a:rPr>
              <a:t>Patrimônio</a:t>
            </a:r>
            <a:r>
              <a:rPr sz="1350" spc="20" dirty="0">
                <a:latin typeface="Segoe UI"/>
                <a:cs typeface="Segoe UI"/>
              </a:rPr>
              <a:t> </a:t>
            </a:r>
            <a:r>
              <a:rPr sz="1350" spc="-5" dirty="0">
                <a:latin typeface="Segoe UI"/>
                <a:cs typeface="Segoe UI"/>
              </a:rPr>
              <a:t>…</a:t>
            </a:r>
            <a:endParaRPr sz="1350">
              <a:latin typeface="Segoe UI"/>
              <a:cs typeface="Segoe U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33123" y="1493919"/>
            <a:ext cx="3096895" cy="1549400"/>
          </a:xfrm>
          <a:custGeom>
            <a:avLst/>
            <a:gdLst/>
            <a:ahLst/>
            <a:cxnLst/>
            <a:rect l="l" t="t" r="r" b="b"/>
            <a:pathLst>
              <a:path w="3096895" h="1549400">
                <a:moveTo>
                  <a:pt x="1775584" y="12699"/>
                </a:moveTo>
                <a:lnTo>
                  <a:pt x="1321192" y="12699"/>
                </a:lnTo>
                <a:lnTo>
                  <a:pt x="1358837" y="0"/>
                </a:lnTo>
                <a:lnTo>
                  <a:pt x="1737939" y="0"/>
                </a:lnTo>
                <a:lnTo>
                  <a:pt x="1775584" y="12699"/>
                </a:lnTo>
                <a:close/>
              </a:path>
              <a:path w="3096895" h="1549400">
                <a:moveTo>
                  <a:pt x="1850464" y="25399"/>
                </a:moveTo>
                <a:lnTo>
                  <a:pt x="1246313" y="25399"/>
                </a:lnTo>
                <a:lnTo>
                  <a:pt x="1283684" y="12699"/>
                </a:lnTo>
                <a:lnTo>
                  <a:pt x="1813092" y="12699"/>
                </a:lnTo>
                <a:lnTo>
                  <a:pt x="1850464" y="25399"/>
                </a:lnTo>
                <a:close/>
              </a:path>
              <a:path w="3096895" h="1549400">
                <a:moveTo>
                  <a:pt x="464516" y="1549399"/>
                </a:moveTo>
                <a:lnTo>
                  <a:pt x="0" y="1549399"/>
                </a:lnTo>
                <a:lnTo>
                  <a:pt x="466" y="1511299"/>
                </a:lnTo>
                <a:lnTo>
                  <a:pt x="1863" y="1473199"/>
                </a:lnTo>
                <a:lnTo>
                  <a:pt x="4193" y="1435099"/>
                </a:lnTo>
                <a:lnTo>
                  <a:pt x="7455" y="1396999"/>
                </a:lnTo>
                <a:lnTo>
                  <a:pt x="11645" y="1358899"/>
                </a:lnTo>
                <a:lnTo>
                  <a:pt x="16757" y="1320799"/>
                </a:lnTo>
                <a:lnTo>
                  <a:pt x="22793" y="1282699"/>
                </a:lnTo>
                <a:lnTo>
                  <a:pt x="29751" y="1244599"/>
                </a:lnTo>
                <a:lnTo>
                  <a:pt x="37624" y="1206499"/>
                </a:lnTo>
                <a:lnTo>
                  <a:pt x="46402" y="1168399"/>
                </a:lnTo>
                <a:lnTo>
                  <a:pt x="56085" y="1130299"/>
                </a:lnTo>
                <a:lnTo>
                  <a:pt x="66673" y="1092199"/>
                </a:lnTo>
                <a:lnTo>
                  <a:pt x="78153" y="1054099"/>
                </a:lnTo>
                <a:lnTo>
                  <a:pt x="90511" y="1015999"/>
                </a:lnTo>
                <a:lnTo>
                  <a:pt x="103748" y="990599"/>
                </a:lnTo>
                <a:lnTo>
                  <a:pt x="117864" y="952499"/>
                </a:lnTo>
                <a:lnTo>
                  <a:pt x="132840" y="914399"/>
                </a:lnTo>
                <a:lnTo>
                  <a:pt x="148661" y="876299"/>
                </a:lnTo>
                <a:lnTo>
                  <a:pt x="165324" y="850899"/>
                </a:lnTo>
                <a:lnTo>
                  <a:pt x="182831" y="812799"/>
                </a:lnTo>
                <a:lnTo>
                  <a:pt x="201161" y="774699"/>
                </a:lnTo>
                <a:lnTo>
                  <a:pt x="220290" y="749299"/>
                </a:lnTo>
                <a:lnTo>
                  <a:pt x="240220" y="711199"/>
                </a:lnTo>
                <a:lnTo>
                  <a:pt x="260950" y="685799"/>
                </a:lnTo>
                <a:lnTo>
                  <a:pt x="282455" y="647699"/>
                </a:lnTo>
                <a:lnTo>
                  <a:pt x="304710" y="622299"/>
                </a:lnTo>
                <a:lnTo>
                  <a:pt x="327714" y="584199"/>
                </a:lnTo>
                <a:lnTo>
                  <a:pt x="351468" y="558799"/>
                </a:lnTo>
                <a:lnTo>
                  <a:pt x="375942" y="533399"/>
                </a:lnTo>
                <a:lnTo>
                  <a:pt x="401107" y="507999"/>
                </a:lnTo>
                <a:lnTo>
                  <a:pt x="426964" y="469899"/>
                </a:lnTo>
                <a:lnTo>
                  <a:pt x="480719" y="419099"/>
                </a:lnTo>
                <a:lnTo>
                  <a:pt x="537014" y="368299"/>
                </a:lnTo>
                <a:lnTo>
                  <a:pt x="566101" y="342899"/>
                </a:lnTo>
                <a:lnTo>
                  <a:pt x="595779" y="317499"/>
                </a:lnTo>
                <a:lnTo>
                  <a:pt x="626013" y="304799"/>
                </a:lnTo>
                <a:lnTo>
                  <a:pt x="656804" y="279399"/>
                </a:lnTo>
                <a:lnTo>
                  <a:pt x="688150" y="253999"/>
                </a:lnTo>
                <a:lnTo>
                  <a:pt x="720013" y="228599"/>
                </a:lnTo>
                <a:lnTo>
                  <a:pt x="752357" y="215899"/>
                </a:lnTo>
                <a:lnTo>
                  <a:pt x="785180" y="190499"/>
                </a:lnTo>
                <a:lnTo>
                  <a:pt x="852225" y="165099"/>
                </a:lnTo>
                <a:lnTo>
                  <a:pt x="886366" y="139699"/>
                </a:lnTo>
                <a:lnTo>
                  <a:pt x="991141" y="101599"/>
                </a:lnTo>
                <a:lnTo>
                  <a:pt x="1209123" y="25399"/>
                </a:lnTo>
                <a:lnTo>
                  <a:pt x="1887653" y="25399"/>
                </a:lnTo>
                <a:lnTo>
                  <a:pt x="2105635" y="101599"/>
                </a:lnTo>
                <a:lnTo>
                  <a:pt x="2210410" y="139699"/>
                </a:lnTo>
                <a:lnTo>
                  <a:pt x="2244551" y="165099"/>
                </a:lnTo>
                <a:lnTo>
                  <a:pt x="2311596" y="190499"/>
                </a:lnTo>
                <a:lnTo>
                  <a:pt x="2344420" y="215899"/>
                </a:lnTo>
                <a:lnTo>
                  <a:pt x="2376763" y="228599"/>
                </a:lnTo>
                <a:lnTo>
                  <a:pt x="2408627" y="253999"/>
                </a:lnTo>
                <a:lnTo>
                  <a:pt x="2439973" y="279399"/>
                </a:lnTo>
                <a:lnTo>
                  <a:pt x="2470763" y="304799"/>
                </a:lnTo>
                <a:lnTo>
                  <a:pt x="2500997" y="317499"/>
                </a:lnTo>
                <a:lnTo>
                  <a:pt x="2530676" y="342899"/>
                </a:lnTo>
                <a:lnTo>
                  <a:pt x="2559763" y="368299"/>
                </a:lnTo>
                <a:lnTo>
                  <a:pt x="2588223" y="393699"/>
                </a:lnTo>
                <a:lnTo>
                  <a:pt x="2643264" y="444499"/>
                </a:lnTo>
                <a:lnTo>
                  <a:pt x="2656538" y="457199"/>
                </a:lnTo>
                <a:lnTo>
                  <a:pt x="1468662" y="457199"/>
                </a:lnTo>
                <a:lnTo>
                  <a:pt x="1442150" y="469899"/>
                </a:lnTo>
                <a:lnTo>
                  <a:pt x="1363095" y="469899"/>
                </a:lnTo>
                <a:lnTo>
                  <a:pt x="1336935" y="482599"/>
                </a:lnTo>
                <a:lnTo>
                  <a:pt x="1310903" y="482599"/>
                </a:lnTo>
                <a:lnTo>
                  <a:pt x="1285029" y="495299"/>
                </a:lnTo>
                <a:lnTo>
                  <a:pt x="1259313" y="495299"/>
                </a:lnTo>
                <a:lnTo>
                  <a:pt x="1233757" y="507999"/>
                </a:lnTo>
                <a:lnTo>
                  <a:pt x="1208390" y="507999"/>
                </a:lnTo>
                <a:lnTo>
                  <a:pt x="1133608" y="546099"/>
                </a:lnTo>
                <a:lnTo>
                  <a:pt x="1109151" y="546099"/>
                </a:lnTo>
                <a:lnTo>
                  <a:pt x="1037455" y="584199"/>
                </a:lnTo>
                <a:lnTo>
                  <a:pt x="991166" y="609599"/>
                </a:lnTo>
                <a:lnTo>
                  <a:pt x="968526" y="622299"/>
                </a:lnTo>
                <a:lnTo>
                  <a:pt x="946221" y="647699"/>
                </a:lnTo>
                <a:lnTo>
                  <a:pt x="924279" y="660399"/>
                </a:lnTo>
                <a:lnTo>
                  <a:pt x="902726" y="673099"/>
                </a:lnTo>
                <a:lnTo>
                  <a:pt x="881562" y="685799"/>
                </a:lnTo>
                <a:lnTo>
                  <a:pt x="860787" y="711199"/>
                </a:lnTo>
                <a:lnTo>
                  <a:pt x="840426" y="723899"/>
                </a:lnTo>
                <a:lnTo>
                  <a:pt x="820504" y="736599"/>
                </a:lnTo>
                <a:lnTo>
                  <a:pt x="801020" y="761999"/>
                </a:lnTo>
                <a:lnTo>
                  <a:pt x="781975" y="774699"/>
                </a:lnTo>
                <a:lnTo>
                  <a:pt x="763391" y="800099"/>
                </a:lnTo>
                <a:lnTo>
                  <a:pt x="745291" y="812799"/>
                </a:lnTo>
                <a:lnTo>
                  <a:pt x="727676" y="838199"/>
                </a:lnTo>
                <a:lnTo>
                  <a:pt x="710544" y="850899"/>
                </a:lnTo>
                <a:lnTo>
                  <a:pt x="693916" y="876299"/>
                </a:lnTo>
                <a:lnTo>
                  <a:pt x="677813" y="901699"/>
                </a:lnTo>
                <a:lnTo>
                  <a:pt x="662235" y="914399"/>
                </a:lnTo>
                <a:lnTo>
                  <a:pt x="647182" y="939799"/>
                </a:lnTo>
                <a:lnTo>
                  <a:pt x="632670" y="965199"/>
                </a:lnTo>
                <a:lnTo>
                  <a:pt x="618720" y="990599"/>
                </a:lnTo>
                <a:lnTo>
                  <a:pt x="605329" y="1015999"/>
                </a:lnTo>
                <a:lnTo>
                  <a:pt x="592498" y="1028699"/>
                </a:lnTo>
                <a:lnTo>
                  <a:pt x="568579" y="1079499"/>
                </a:lnTo>
                <a:lnTo>
                  <a:pt x="547021" y="1130299"/>
                </a:lnTo>
                <a:lnTo>
                  <a:pt x="527874" y="1181099"/>
                </a:lnTo>
                <a:lnTo>
                  <a:pt x="511187" y="1231899"/>
                </a:lnTo>
                <a:lnTo>
                  <a:pt x="496998" y="1282699"/>
                </a:lnTo>
                <a:lnTo>
                  <a:pt x="485343" y="1333499"/>
                </a:lnTo>
                <a:lnTo>
                  <a:pt x="476247" y="1384299"/>
                </a:lnTo>
                <a:lnTo>
                  <a:pt x="469735" y="1435099"/>
                </a:lnTo>
                <a:lnTo>
                  <a:pt x="465821" y="1485899"/>
                </a:lnTo>
                <a:lnTo>
                  <a:pt x="464842" y="1523999"/>
                </a:lnTo>
                <a:lnTo>
                  <a:pt x="464516" y="1549399"/>
                </a:lnTo>
                <a:close/>
              </a:path>
              <a:path w="3096895" h="1549400">
                <a:moveTo>
                  <a:pt x="3096777" y="1549399"/>
                </a:moveTo>
                <a:lnTo>
                  <a:pt x="2632260" y="1549399"/>
                </a:lnTo>
                <a:lnTo>
                  <a:pt x="2631934" y="1523999"/>
                </a:lnTo>
                <a:lnTo>
                  <a:pt x="2630955" y="1485899"/>
                </a:lnTo>
                <a:lnTo>
                  <a:pt x="2627041" y="1435099"/>
                </a:lnTo>
                <a:lnTo>
                  <a:pt x="2620530" y="1384299"/>
                </a:lnTo>
                <a:lnTo>
                  <a:pt x="2611434" y="1333499"/>
                </a:lnTo>
                <a:lnTo>
                  <a:pt x="2599779" y="1282699"/>
                </a:lnTo>
                <a:lnTo>
                  <a:pt x="2585589" y="1231899"/>
                </a:lnTo>
                <a:lnTo>
                  <a:pt x="2568902" y="1181099"/>
                </a:lnTo>
                <a:lnTo>
                  <a:pt x="2549755" y="1130299"/>
                </a:lnTo>
                <a:lnTo>
                  <a:pt x="2528198" y="1079499"/>
                </a:lnTo>
                <a:lnTo>
                  <a:pt x="2504278" y="1028699"/>
                </a:lnTo>
                <a:lnTo>
                  <a:pt x="2491448" y="1015999"/>
                </a:lnTo>
                <a:lnTo>
                  <a:pt x="2478057" y="990599"/>
                </a:lnTo>
                <a:lnTo>
                  <a:pt x="2464106" y="965199"/>
                </a:lnTo>
                <a:lnTo>
                  <a:pt x="2449595" y="939799"/>
                </a:lnTo>
                <a:lnTo>
                  <a:pt x="2434541" y="914399"/>
                </a:lnTo>
                <a:lnTo>
                  <a:pt x="2418963" y="901699"/>
                </a:lnTo>
                <a:lnTo>
                  <a:pt x="2402860" y="876299"/>
                </a:lnTo>
                <a:lnTo>
                  <a:pt x="2386233" y="850899"/>
                </a:lnTo>
                <a:lnTo>
                  <a:pt x="2369101" y="838199"/>
                </a:lnTo>
                <a:lnTo>
                  <a:pt x="2351485" y="812799"/>
                </a:lnTo>
                <a:lnTo>
                  <a:pt x="2333385" y="800099"/>
                </a:lnTo>
                <a:lnTo>
                  <a:pt x="2314801" y="774699"/>
                </a:lnTo>
                <a:lnTo>
                  <a:pt x="2295756" y="761999"/>
                </a:lnTo>
                <a:lnTo>
                  <a:pt x="2276273" y="736599"/>
                </a:lnTo>
                <a:lnTo>
                  <a:pt x="2256350" y="723899"/>
                </a:lnTo>
                <a:lnTo>
                  <a:pt x="2235989" y="711199"/>
                </a:lnTo>
                <a:lnTo>
                  <a:pt x="2215214" y="685799"/>
                </a:lnTo>
                <a:lnTo>
                  <a:pt x="2194050" y="673099"/>
                </a:lnTo>
                <a:lnTo>
                  <a:pt x="2172497" y="660399"/>
                </a:lnTo>
                <a:lnTo>
                  <a:pt x="2150555" y="647699"/>
                </a:lnTo>
                <a:lnTo>
                  <a:pt x="2128251" y="622299"/>
                </a:lnTo>
                <a:lnTo>
                  <a:pt x="2105610" y="609599"/>
                </a:lnTo>
                <a:lnTo>
                  <a:pt x="2059322" y="584199"/>
                </a:lnTo>
                <a:lnTo>
                  <a:pt x="1987625" y="546099"/>
                </a:lnTo>
                <a:lnTo>
                  <a:pt x="1963168" y="546099"/>
                </a:lnTo>
                <a:lnTo>
                  <a:pt x="1888387" y="507999"/>
                </a:lnTo>
                <a:lnTo>
                  <a:pt x="1863020" y="507999"/>
                </a:lnTo>
                <a:lnTo>
                  <a:pt x="1837463" y="495299"/>
                </a:lnTo>
                <a:lnTo>
                  <a:pt x="1811748" y="495299"/>
                </a:lnTo>
                <a:lnTo>
                  <a:pt x="1785874" y="482599"/>
                </a:lnTo>
                <a:lnTo>
                  <a:pt x="1759841" y="482599"/>
                </a:lnTo>
                <a:lnTo>
                  <a:pt x="1733681" y="469899"/>
                </a:lnTo>
                <a:lnTo>
                  <a:pt x="1654626" y="469899"/>
                </a:lnTo>
                <a:lnTo>
                  <a:pt x="1628115" y="457199"/>
                </a:lnTo>
                <a:lnTo>
                  <a:pt x="2656538" y="457199"/>
                </a:lnTo>
                <a:lnTo>
                  <a:pt x="2669813" y="469899"/>
                </a:lnTo>
                <a:lnTo>
                  <a:pt x="2695669" y="507999"/>
                </a:lnTo>
                <a:lnTo>
                  <a:pt x="2720835" y="533399"/>
                </a:lnTo>
                <a:lnTo>
                  <a:pt x="2745309" y="558799"/>
                </a:lnTo>
                <a:lnTo>
                  <a:pt x="2769062" y="584199"/>
                </a:lnTo>
                <a:lnTo>
                  <a:pt x="2792067" y="622299"/>
                </a:lnTo>
                <a:lnTo>
                  <a:pt x="2814321" y="647699"/>
                </a:lnTo>
                <a:lnTo>
                  <a:pt x="2835826" y="685799"/>
                </a:lnTo>
                <a:lnTo>
                  <a:pt x="2856556" y="711199"/>
                </a:lnTo>
                <a:lnTo>
                  <a:pt x="2876486" y="749299"/>
                </a:lnTo>
                <a:lnTo>
                  <a:pt x="2895616" y="774699"/>
                </a:lnTo>
                <a:lnTo>
                  <a:pt x="2913945" y="812799"/>
                </a:lnTo>
                <a:lnTo>
                  <a:pt x="2931452" y="850899"/>
                </a:lnTo>
                <a:lnTo>
                  <a:pt x="2948116" y="876299"/>
                </a:lnTo>
                <a:lnTo>
                  <a:pt x="2963936" y="914399"/>
                </a:lnTo>
                <a:lnTo>
                  <a:pt x="2978913" y="952499"/>
                </a:lnTo>
                <a:lnTo>
                  <a:pt x="2993028" y="990599"/>
                </a:lnTo>
                <a:lnTo>
                  <a:pt x="3006265" y="1015999"/>
                </a:lnTo>
                <a:lnTo>
                  <a:pt x="3018624" y="1054099"/>
                </a:lnTo>
                <a:lnTo>
                  <a:pt x="3030104" y="1092199"/>
                </a:lnTo>
                <a:lnTo>
                  <a:pt x="3040692" y="1130299"/>
                </a:lnTo>
                <a:lnTo>
                  <a:pt x="3050375" y="1168399"/>
                </a:lnTo>
                <a:lnTo>
                  <a:pt x="3059152" y="1206499"/>
                </a:lnTo>
                <a:lnTo>
                  <a:pt x="3067025" y="1244599"/>
                </a:lnTo>
                <a:lnTo>
                  <a:pt x="3073983" y="1282699"/>
                </a:lnTo>
                <a:lnTo>
                  <a:pt x="3080019" y="1320799"/>
                </a:lnTo>
                <a:lnTo>
                  <a:pt x="3085132" y="1358899"/>
                </a:lnTo>
                <a:lnTo>
                  <a:pt x="3089321" y="1396999"/>
                </a:lnTo>
                <a:lnTo>
                  <a:pt x="3092583" y="1435099"/>
                </a:lnTo>
                <a:lnTo>
                  <a:pt x="3094913" y="1473199"/>
                </a:lnTo>
                <a:lnTo>
                  <a:pt x="3096311" y="1511299"/>
                </a:lnTo>
                <a:lnTo>
                  <a:pt x="3096777" y="1549399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33123" y="1493919"/>
            <a:ext cx="3096895" cy="1549400"/>
          </a:xfrm>
          <a:custGeom>
            <a:avLst/>
            <a:gdLst/>
            <a:ahLst/>
            <a:cxnLst/>
            <a:rect l="l" t="t" r="r" b="b"/>
            <a:pathLst>
              <a:path w="3096895" h="1549400">
                <a:moveTo>
                  <a:pt x="1775584" y="12699"/>
                </a:moveTo>
                <a:lnTo>
                  <a:pt x="1321192" y="12699"/>
                </a:lnTo>
                <a:lnTo>
                  <a:pt x="1358837" y="0"/>
                </a:lnTo>
                <a:lnTo>
                  <a:pt x="1737939" y="0"/>
                </a:lnTo>
                <a:lnTo>
                  <a:pt x="1775584" y="12699"/>
                </a:lnTo>
                <a:close/>
              </a:path>
              <a:path w="3096895" h="1549400">
                <a:moveTo>
                  <a:pt x="1850464" y="25399"/>
                </a:moveTo>
                <a:lnTo>
                  <a:pt x="1246313" y="25399"/>
                </a:lnTo>
                <a:lnTo>
                  <a:pt x="1283684" y="12699"/>
                </a:lnTo>
                <a:lnTo>
                  <a:pt x="1813092" y="12699"/>
                </a:lnTo>
                <a:lnTo>
                  <a:pt x="1850464" y="25399"/>
                </a:lnTo>
                <a:close/>
              </a:path>
              <a:path w="3096895" h="1549400">
                <a:moveTo>
                  <a:pt x="464516" y="1549399"/>
                </a:moveTo>
                <a:lnTo>
                  <a:pt x="0" y="1549399"/>
                </a:lnTo>
                <a:lnTo>
                  <a:pt x="466" y="1511299"/>
                </a:lnTo>
                <a:lnTo>
                  <a:pt x="1863" y="1473199"/>
                </a:lnTo>
                <a:lnTo>
                  <a:pt x="4193" y="1435099"/>
                </a:lnTo>
                <a:lnTo>
                  <a:pt x="7455" y="1396999"/>
                </a:lnTo>
                <a:lnTo>
                  <a:pt x="11645" y="1358899"/>
                </a:lnTo>
                <a:lnTo>
                  <a:pt x="16757" y="1320799"/>
                </a:lnTo>
                <a:lnTo>
                  <a:pt x="22793" y="1282699"/>
                </a:lnTo>
                <a:lnTo>
                  <a:pt x="29751" y="1244599"/>
                </a:lnTo>
                <a:lnTo>
                  <a:pt x="37624" y="1206499"/>
                </a:lnTo>
                <a:lnTo>
                  <a:pt x="46402" y="1168399"/>
                </a:lnTo>
                <a:lnTo>
                  <a:pt x="56085" y="1130299"/>
                </a:lnTo>
                <a:lnTo>
                  <a:pt x="66673" y="1092199"/>
                </a:lnTo>
                <a:lnTo>
                  <a:pt x="78153" y="1054099"/>
                </a:lnTo>
                <a:lnTo>
                  <a:pt x="90511" y="1015999"/>
                </a:lnTo>
                <a:lnTo>
                  <a:pt x="103748" y="990599"/>
                </a:lnTo>
                <a:lnTo>
                  <a:pt x="117864" y="952499"/>
                </a:lnTo>
                <a:lnTo>
                  <a:pt x="132840" y="914399"/>
                </a:lnTo>
                <a:lnTo>
                  <a:pt x="148661" y="876299"/>
                </a:lnTo>
                <a:lnTo>
                  <a:pt x="165324" y="850899"/>
                </a:lnTo>
                <a:lnTo>
                  <a:pt x="182831" y="812799"/>
                </a:lnTo>
                <a:lnTo>
                  <a:pt x="201161" y="774699"/>
                </a:lnTo>
                <a:lnTo>
                  <a:pt x="220290" y="749299"/>
                </a:lnTo>
                <a:lnTo>
                  <a:pt x="240220" y="711199"/>
                </a:lnTo>
                <a:lnTo>
                  <a:pt x="260950" y="685799"/>
                </a:lnTo>
                <a:lnTo>
                  <a:pt x="282455" y="647699"/>
                </a:lnTo>
                <a:lnTo>
                  <a:pt x="304710" y="622299"/>
                </a:lnTo>
                <a:lnTo>
                  <a:pt x="327714" y="584199"/>
                </a:lnTo>
                <a:lnTo>
                  <a:pt x="351468" y="558799"/>
                </a:lnTo>
                <a:lnTo>
                  <a:pt x="375942" y="533399"/>
                </a:lnTo>
                <a:lnTo>
                  <a:pt x="401107" y="507999"/>
                </a:lnTo>
                <a:lnTo>
                  <a:pt x="426964" y="469899"/>
                </a:lnTo>
                <a:lnTo>
                  <a:pt x="480719" y="419099"/>
                </a:lnTo>
                <a:lnTo>
                  <a:pt x="537014" y="368299"/>
                </a:lnTo>
                <a:lnTo>
                  <a:pt x="566101" y="342899"/>
                </a:lnTo>
                <a:lnTo>
                  <a:pt x="595779" y="317499"/>
                </a:lnTo>
                <a:lnTo>
                  <a:pt x="626013" y="304799"/>
                </a:lnTo>
                <a:lnTo>
                  <a:pt x="656804" y="279399"/>
                </a:lnTo>
                <a:lnTo>
                  <a:pt x="688150" y="253999"/>
                </a:lnTo>
                <a:lnTo>
                  <a:pt x="720013" y="228599"/>
                </a:lnTo>
                <a:lnTo>
                  <a:pt x="752357" y="215899"/>
                </a:lnTo>
                <a:lnTo>
                  <a:pt x="785180" y="190499"/>
                </a:lnTo>
                <a:lnTo>
                  <a:pt x="852225" y="165099"/>
                </a:lnTo>
                <a:lnTo>
                  <a:pt x="886366" y="139699"/>
                </a:lnTo>
                <a:lnTo>
                  <a:pt x="991141" y="101599"/>
                </a:lnTo>
                <a:lnTo>
                  <a:pt x="1209123" y="25399"/>
                </a:lnTo>
                <a:lnTo>
                  <a:pt x="1887653" y="25399"/>
                </a:lnTo>
                <a:lnTo>
                  <a:pt x="2105635" y="101599"/>
                </a:lnTo>
                <a:lnTo>
                  <a:pt x="2210410" y="139699"/>
                </a:lnTo>
                <a:lnTo>
                  <a:pt x="2244551" y="165099"/>
                </a:lnTo>
                <a:lnTo>
                  <a:pt x="2311596" y="190499"/>
                </a:lnTo>
                <a:lnTo>
                  <a:pt x="2344420" y="215899"/>
                </a:lnTo>
                <a:lnTo>
                  <a:pt x="2376763" y="228599"/>
                </a:lnTo>
                <a:lnTo>
                  <a:pt x="2408627" y="253999"/>
                </a:lnTo>
                <a:lnTo>
                  <a:pt x="2439973" y="279399"/>
                </a:lnTo>
                <a:lnTo>
                  <a:pt x="2470763" y="304799"/>
                </a:lnTo>
                <a:lnTo>
                  <a:pt x="2500997" y="317499"/>
                </a:lnTo>
                <a:lnTo>
                  <a:pt x="2530676" y="342899"/>
                </a:lnTo>
                <a:lnTo>
                  <a:pt x="2559763" y="368299"/>
                </a:lnTo>
                <a:lnTo>
                  <a:pt x="2588223" y="393699"/>
                </a:lnTo>
                <a:lnTo>
                  <a:pt x="2643264" y="444499"/>
                </a:lnTo>
                <a:lnTo>
                  <a:pt x="2656538" y="457199"/>
                </a:lnTo>
                <a:lnTo>
                  <a:pt x="1468662" y="457199"/>
                </a:lnTo>
                <a:lnTo>
                  <a:pt x="1442150" y="469899"/>
                </a:lnTo>
                <a:lnTo>
                  <a:pt x="1363095" y="469899"/>
                </a:lnTo>
                <a:lnTo>
                  <a:pt x="1336935" y="482599"/>
                </a:lnTo>
                <a:lnTo>
                  <a:pt x="1310903" y="482599"/>
                </a:lnTo>
                <a:lnTo>
                  <a:pt x="1285029" y="495299"/>
                </a:lnTo>
                <a:lnTo>
                  <a:pt x="1259313" y="495299"/>
                </a:lnTo>
                <a:lnTo>
                  <a:pt x="1233757" y="507999"/>
                </a:lnTo>
                <a:lnTo>
                  <a:pt x="1208390" y="507999"/>
                </a:lnTo>
                <a:lnTo>
                  <a:pt x="1133608" y="546099"/>
                </a:lnTo>
                <a:lnTo>
                  <a:pt x="1109151" y="546099"/>
                </a:lnTo>
                <a:lnTo>
                  <a:pt x="1037455" y="584199"/>
                </a:lnTo>
                <a:lnTo>
                  <a:pt x="991166" y="609599"/>
                </a:lnTo>
                <a:lnTo>
                  <a:pt x="968526" y="622299"/>
                </a:lnTo>
                <a:lnTo>
                  <a:pt x="946221" y="647699"/>
                </a:lnTo>
                <a:lnTo>
                  <a:pt x="924279" y="660399"/>
                </a:lnTo>
                <a:lnTo>
                  <a:pt x="902726" y="673099"/>
                </a:lnTo>
                <a:lnTo>
                  <a:pt x="881562" y="685799"/>
                </a:lnTo>
                <a:lnTo>
                  <a:pt x="860787" y="711199"/>
                </a:lnTo>
                <a:lnTo>
                  <a:pt x="840426" y="723899"/>
                </a:lnTo>
                <a:lnTo>
                  <a:pt x="820504" y="736599"/>
                </a:lnTo>
                <a:lnTo>
                  <a:pt x="801020" y="761999"/>
                </a:lnTo>
                <a:lnTo>
                  <a:pt x="781975" y="774699"/>
                </a:lnTo>
                <a:lnTo>
                  <a:pt x="763391" y="800099"/>
                </a:lnTo>
                <a:lnTo>
                  <a:pt x="745291" y="812799"/>
                </a:lnTo>
                <a:lnTo>
                  <a:pt x="727676" y="838199"/>
                </a:lnTo>
                <a:lnTo>
                  <a:pt x="710544" y="850899"/>
                </a:lnTo>
                <a:lnTo>
                  <a:pt x="693916" y="876299"/>
                </a:lnTo>
                <a:lnTo>
                  <a:pt x="677813" y="901699"/>
                </a:lnTo>
                <a:lnTo>
                  <a:pt x="662235" y="914399"/>
                </a:lnTo>
                <a:lnTo>
                  <a:pt x="647182" y="939799"/>
                </a:lnTo>
                <a:lnTo>
                  <a:pt x="632670" y="965199"/>
                </a:lnTo>
                <a:lnTo>
                  <a:pt x="618720" y="990599"/>
                </a:lnTo>
                <a:lnTo>
                  <a:pt x="605329" y="1015999"/>
                </a:lnTo>
                <a:lnTo>
                  <a:pt x="592498" y="1028699"/>
                </a:lnTo>
                <a:lnTo>
                  <a:pt x="568579" y="1079499"/>
                </a:lnTo>
                <a:lnTo>
                  <a:pt x="547021" y="1130299"/>
                </a:lnTo>
                <a:lnTo>
                  <a:pt x="527874" y="1181099"/>
                </a:lnTo>
                <a:lnTo>
                  <a:pt x="511187" y="1231899"/>
                </a:lnTo>
                <a:lnTo>
                  <a:pt x="496998" y="1282699"/>
                </a:lnTo>
                <a:lnTo>
                  <a:pt x="485343" y="1333499"/>
                </a:lnTo>
                <a:lnTo>
                  <a:pt x="476247" y="1384299"/>
                </a:lnTo>
                <a:lnTo>
                  <a:pt x="469735" y="1435099"/>
                </a:lnTo>
                <a:lnTo>
                  <a:pt x="465821" y="1485899"/>
                </a:lnTo>
                <a:lnTo>
                  <a:pt x="464842" y="1523999"/>
                </a:lnTo>
                <a:lnTo>
                  <a:pt x="464516" y="1549399"/>
                </a:lnTo>
                <a:close/>
              </a:path>
              <a:path w="3096895" h="1549400">
                <a:moveTo>
                  <a:pt x="3096777" y="1549399"/>
                </a:moveTo>
                <a:lnTo>
                  <a:pt x="2632260" y="1549399"/>
                </a:lnTo>
                <a:lnTo>
                  <a:pt x="2631934" y="1523999"/>
                </a:lnTo>
                <a:lnTo>
                  <a:pt x="2630955" y="1485899"/>
                </a:lnTo>
                <a:lnTo>
                  <a:pt x="2627041" y="1435099"/>
                </a:lnTo>
                <a:lnTo>
                  <a:pt x="2620530" y="1384299"/>
                </a:lnTo>
                <a:lnTo>
                  <a:pt x="2611434" y="1333499"/>
                </a:lnTo>
                <a:lnTo>
                  <a:pt x="2599779" y="1282699"/>
                </a:lnTo>
                <a:lnTo>
                  <a:pt x="2585589" y="1231899"/>
                </a:lnTo>
                <a:lnTo>
                  <a:pt x="2568902" y="1181099"/>
                </a:lnTo>
                <a:lnTo>
                  <a:pt x="2549755" y="1130299"/>
                </a:lnTo>
                <a:lnTo>
                  <a:pt x="2528198" y="1079499"/>
                </a:lnTo>
                <a:lnTo>
                  <a:pt x="2504278" y="1028699"/>
                </a:lnTo>
                <a:lnTo>
                  <a:pt x="2491448" y="1015999"/>
                </a:lnTo>
                <a:lnTo>
                  <a:pt x="2478057" y="990599"/>
                </a:lnTo>
                <a:lnTo>
                  <a:pt x="2464106" y="965199"/>
                </a:lnTo>
                <a:lnTo>
                  <a:pt x="2449595" y="939799"/>
                </a:lnTo>
                <a:lnTo>
                  <a:pt x="2434541" y="914399"/>
                </a:lnTo>
                <a:lnTo>
                  <a:pt x="2418963" y="901699"/>
                </a:lnTo>
                <a:lnTo>
                  <a:pt x="2402860" y="876299"/>
                </a:lnTo>
                <a:lnTo>
                  <a:pt x="2386233" y="850899"/>
                </a:lnTo>
                <a:lnTo>
                  <a:pt x="2369101" y="838199"/>
                </a:lnTo>
                <a:lnTo>
                  <a:pt x="2351485" y="812799"/>
                </a:lnTo>
                <a:lnTo>
                  <a:pt x="2333385" y="800099"/>
                </a:lnTo>
                <a:lnTo>
                  <a:pt x="2314801" y="774699"/>
                </a:lnTo>
                <a:lnTo>
                  <a:pt x="2295756" y="761999"/>
                </a:lnTo>
                <a:lnTo>
                  <a:pt x="2276273" y="736599"/>
                </a:lnTo>
                <a:lnTo>
                  <a:pt x="2256350" y="723899"/>
                </a:lnTo>
                <a:lnTo>
                  <a:pt x="2235989" y="711199"/>
                </a:lnTo>
                <a:lnTo>
                  <a:pt x="2215214" y="685799"/>
                </a:lnTo>
                <a:lnTo>
                  <a:pt x="2194050" y="673099"/>
                </a:lnTo>
                <a:lnTo>
                  <a:pt x="2172497" y="660399"/>
                </a:lnTo>
                <a:lnTo>
                  <a:pt x="2150555" y="647699"/>
                </a:lnTo>
                <a:lnTo>
                  <a:pt x="2128251" y="622299"/>
                </a:lnTo>
                <a:lnTo>
                  <a:pt x="2105610" y="609599"/>
                </a:lnTo>
                <a:lnTo>
                  <a:pt x="2059322" y="584199"/>
                </a:lnTo>
                <a:lnTo>
                  <a:pt x="1987625" y="546099"/>
                </a:lnTo>
                <a:lnTo>
                  <a:pt x="1963168" y="546099"/>
                </a:lnTo>
                <a:lnTo>
                  <a:pt x="1888387" y="507999"/>
                </a:lnTo>
                <a:lnTo>
                  <a:pt x="1863020" y="507999"/>
                </a:lnTo>
                <a:lnTo>
                  <a:pt x="1837463" y="495299"/>
                </a:lnTo>
                <a:lnTo>
                  <a:pt x="1811748" y="495299"/>
                </a:lnTo>
                <a:lnTo>
                  <a:pt x="1785874" y="482599"/>
                </a:lnTo>
                <a:lnTo>
                  <a:pt x="1759841" y="482599"/>
                </a:lnTo>
                <a:lnTo>
                  <a:pt x="1733681" y="469899"/>
                </a:lnTo>
                <a:lnTo>
                  <a:pt x="1654626" y="469899"/>
                </a:lnTo>
                <a:lnTo>
                  <a:pt x="1628115" y="457199"/>
                </a:lnTo>
                <a:lnTo>
                  <a:pt x="2656538" y="457199"/>
                </a:lnTo>
                <a:lnTo>
                  <a:pt x="2669813" y="469899"/>
                </a:lnTo>
                <a:lnTo>
                  <a:pt x="2695669" y="507999"/>
                </a:lnTo>
                <a:lnTo>
                  <a:pt x="2720835" y="533399"/>
                </a:lnTo>
                <a:lnTo>
                  <a:pt x="2745309" y="558799"/>
                </a:lnTo>
                <a:lnTo>
                  <a:pt x="2769062" y="584199"/>
                </a:lnTo>
                <a:lnTo>
                  <a:pt x="2792067" y="622299"/>
                </a:lnTo>
                <a:lnTo>
                  <a:pt x="2814321" y="647699"/>
                </a:lnTo>
                <a:lnTo>
                  <a:pt x="2835826" y="685799"/>
                </a:lnTo>
                <a:lnTo>
                  <a:pt x="2856556" y="711199"/>
                </a:lnTo>
                <a:lnTo>
                  <a:pt x="2876486" y="749299"/>
                </a:lnTo>
                <a:lnTo>
                  <a:pt x="2895616" y="774699"/>
                </a:lnTo>
                <a:lnTo>
                  <a:pt x="2913945" y="812799"/>
                </a:lnTo>
                <a:lnTo>
                  <a:pt x="2931452" y="850899"/>
                </a:lnTo>
                <a:lnTo>
                  <a:pt x="2948116" y="876299"/>
                </a:lnTo>
                <a:lnTo>
                  <a:pt x="2963936" y="914399"/>
                </a:lnTo>
                <a:lnTo>
                  <a:pt x="2978913" y="952499"/>
                </a:lnTo>
                <a:lnTo>
                  <a:pt x="2993028" y="990599"/>
                </a:lnTo>
                <a:lnTo>
                  <a:pt x="3006265" y="1015999"/>
                </a:lnTo>
                <a:lnTo>
                  <a:pt x="3018624" y="1054099"/>
                </a:lnTo>
                <a:lnTo>
                  <a:pt x="3030104" y="1092199"/>
                </a:lnTo>
                <a:lnTo>
                  <a:pt x="3040692" y="1130299"/>
                </a:lnTo>
                <a:lnTo>
                  <a:pt x="3050375" y="1168399"/>
                </a:lnTo>
                <a:lnTo>
                  <a:pt x="3059152" y="1206499"/>
                </a:lnTo>
                <a:lnTo>
                  <a:pt x="3067025" y="1244599"/>
                </a:lnTo>
                <a:lnTo>
                  <a:pt x="3073983" y="1282699"/>
                </a:lnTo>
                <a:lnTo>
                  <a:pt x="3080019" y="1320799"/>
                </a:lnTo>
                <a:lnTo>
                  <a:pt x="3085132" y="1358899"/>
                </a:lnTo>
                <a:lnTo>
                  <a:pt x="3089321" y="1396999"/>
                </a:lnTo>
                <a:lnTo>
                  <a:pt x="3092583" y="1435099"/>
                </a:lnTo>
                <a:lnTo>
                  <a:pt x="3094913" y="1473199"/>
                </a:lnTo>
                <a:lnTo>
                  <a:pt x="3096311" y="1511299"/>
                </a:lnTo>
                <a:lnTo>
                  <a:pt x="3096777" y="1549399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520423" y="3082063"/>
            <a:ext cx="76835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-45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354787" y="3082063"/>
            <a:ext cx="288290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-20" dirty="0">
                <a:latin typeface="Arial"/>
                <a:cs typeface="Arial"/>
              </a:rPr>
              <a:t>45</a:t>
            </a:r>
            <a:r>
              <a:rPr sz="800" spc="-45" dirty="0">
                <a:latin typeface="Arial"/>
                <a:cs typeface="Arial"/>
              </a:rPr>
              <a:t>112</a:t>
            </a:r>
            <a:endParaRPr sz="8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519973" y="2390302"/>
            <a:ext cx="1123315" cy="6457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4050" spc="-120" dirty="0">
                <a:solidFill>
                  <a:srgbClr val="333333"/>
                </a:solidFill>
                <a:latin typeface="Arial Narrow"/>
                <a:cs typeface="Arial Narrow"/>
              </a:rPr>
              <a:t>45112</a:t>
            </a:r>
            <a:endParaRPr sz="4050">
              <a:latin typeface="Arial Narrow"/>
              <a:cs typeface="Arial Narrow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28600" y="895059"/>
            <a:ext cx="2955290" cy="309880"/>
          </a:xfrm>
          <a:prstGeom prst="rect">
            <a:avLst/>
          </a:prstGeom>
          <a:solidFill>
            <a:srgbClr val="FF000F">
              <a:alpha val="50195"/>
            </a:srgbClr>
          </a:solidFill>
        </p:spPr>
        <p:txBody>
          <a:bodyPr vert="horz" wrap="square" lIns="0" tIns="51435" rIns="0" bIns="0" rtlCol="0">
            <a:spAutoFit/>
          </a:bodyPr>
          <a:lstStyle/>
          <a:p>
            <a:pPr marL="48895">
              <a:lnSpc>
                <a:spcPct val="100000"/>
              </a:lnSpc>
              <a:spcBef>
                <a:spcPts val="405"/>
              </a:spcBef>
            </a:pPr>
            <a:r>
              <a:rPr sz="1250" b="1" spc="-70" dirty="0">
                <a:solidFill>
                  <a:srgbClr val="333333"/>
                </a:solidFill>
                <a:latin typeface="Segoe UI"/>
                <a:cs typeface="Segoe UI"/>
              </a:rPr>
              <a:t>Dados </a:t>
            </a:r>
            <a:r>
              <a:rPr sz="1250" b="1" spc="-85" dirty="0">
                <a:solidFill>
                  <a:srgbClr val="333333"/>
                </a:solidFill>
                <a:latin typeface="Segoe UI"/>
                <a:cs typeface="Segoe UI"/>
              </a:rPr>
              <a:t>em </a:t>
            </a:r>
            <a:r>
              <a:rPr sz="1250" b="1" spc="-80" dirty="0">
                <a:solidFill>
                  <a:srgbClr val="333333"/>
                </a:solidFill>
                <a:latin typeface="Segoe UI"/>
                <a:cs typeface="Segoe UI"/>
              </a:rPr>
              <a:t>fase </a:t>
            </a:r>
            <a:r>
              <a:rPr sz="1250" b="1" spc="-65" dirty="0">
                <a:solidFill>
                  <a:srgbClr val="333333"/>
                </a:solidFill>
                <a:latin typeface="Segoe UI"/>
                <a:cs typeface="Segoe UI"/>
              </a:rPr>
              <a:t>de</a:t>
            </a:r>
            <a:r>
              <a:rPr sz="1250" b="1" spc="200" dirty="0">
                <a:solidFill>
                  <a:srgbClr val="333333"/>
                </a:solidFill>
                <a:latin typeface="Segoe UI"/>
                <a:cs typeface="Segoe UI"/>
              </a:rPr>
              <a:t> </a:t>
            </a:r>
            <a:r>
              <a:rPr sz="1250" b="1" spc="-70" dirty="0">
                <a:solidFill>
                  <a:srgbClr val="333333"/>
                </a:solidFill>
                <a:latin typeface="Segoe UI"/>
                <a:cs typeface="Segoe UI"/>
              </a:rPr>
              <a:t>consolidação</a:t>
            </a:r>
            <a:endParaRPr sz="1250">
              <a:latin typeface="Segoe UI"/>
              <a:cs typeface="Segoe U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52400" y="152400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0" y="0"/>
                </a:moveTo>
                <a:lnTo>
                  <a:pt x="165100" y="0"/>
                </a:lnTo>
                <a:lnTo>
                  <a:pt x="165100" y="165100"/>
                </a:lnTo>
                <a:lnTo>
                  <a:pt x="0" y="165100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87893" y="4284396"/>
          <a:ext cx="4417060" cy="23679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1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5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508">
                <a:tc>
                  <a:txBody>
                    <a:bodyPr/>
                    <a:lstStyle/>
                    <a:p>
                      <a:pPr marL="48895">
                        <a:lnSpc>
                          <a:spcPts val="1410"/>
                        </a:lnSpc>
                        <a:spcBef>
                          <a:spcPts val="90"/>
                        </a:spcBef>
                      </a:pPr>
                      <a:r>
                        <a:rPr sz="1250" spc="-5" dirty="0">
                          <a:latin typeface="Segoe UI"/>
                          <a:cs typeface="Segoe UI"/>
                        </a:rPr>
                        <a:t>Procedência do </a:t>
                      </a:r>
                      <a:r>
                        <a:rPr sz="1250" spc="-10" dirty="0">
                          <a:latin typeface="Segoe UI"/>
                          <a:cs typeface="Segoe UI"/>
                        </a:rPr>
                        <a:t>Patrimônio</a:t>
                      </a:r>
                      <a:r>
                        <a:rPr sz="1250" spc="-2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250" spc="-5" dirty="0">
                          <a:latin typeface="Segoe UI"/>
                          <a:cs typeface="Segoe UI"/>
                        </a:rPr>
                        <a:t>Genético</a:t>
                      </a:r>
                      <a:endParaRPr sz="1250">
                        <a:latin typeface="Segoe UI"/>
                        <a:cs typeface="Segoe UI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ts val="1410"/>
                        </a:lnSpc>
                        <a:spcBef>
                          <a:spcPts val="90"/>
                        </a:spcBef>
                      </a:pPr>
                      <a:r>
                        <a:rPr sz="1250" spc="-5" dirty="0">
                          <a:latin typeface="Segoe UI"/>
                          <a:cs typeface="Segoe UI"/>
                        </a:rPr>
                        <a:t>Cadastros de</a:t>
                      </a:r>
                      <a:r>
                        <a:rPr sz="1250" spc="-2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250" spc="-5" dirty="0">
                          <a:latin typeface="Segoe UI"/>
                          <a:cs typeface="Segoe UI"/>
                        </a:rPr>
                        <a:t>Acesso</a:t>
                      </a:r>
                      <a:endParaRPr sz="1250">
                        <a:latin typeface="Segoe UI"/>
                        <a:cs typeface="Segoe UI"/>
                      </a:endParaRPr>
                    </a:p>
                  </a:txBody>
                  <a:tcPr marL="0" marR="0" marT="1143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1B8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ts val="844"/>
                        </a:lnSpc>
                      </a:pPr>
                      <a:r>
                        <a:rPr sz="850" dirty="0">
                          <a:latin typeface="Segoe MDL2 Assets"/>
                          <a:cs typeface="Segoe MDL2 Assets"/>
                        </a:rPr>
                        <a:t></a:t>
                      </a:r>
                      <a:endParaRPr sz="850">
                        <a:latin typeface="Segoe MDL2 Assets"/>
                        <a:cs typeface="Segoe MDL2 Assets"/>
                      </a:endParaRPr>
                    </a:p>
                  </a:txBody>
                  <a:tcPr marL="0" marR="0" marT="0" marB="0">
                    <a:lnB w="12700">
                      <a:solidFill>
                        <a:srgbClr val="01B8AA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936"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350" spc="-5" dirty="0">
                          <a:latin typeface="Segoe UI"/>
                          <a:cs typeface="Segoe UI"/>
                        </a:rPr>
                        <a:t>In</a:t>
                      </a:r>
                      <a:r>
                        <a:rPr sz="1350" spc="-1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350" spc="-5" dirty="0">
                          <a:latin typeface="Segoe UI"/>
                          <a:cs typeface="Segoe UI"/>
                        </a:rPr>
                        <a:t>situ</a:t>
                      </a:r>
                      <a:endParaRPr sz="1350">
                        <a:latin typeface="Segoe UI"/>
                        <a:cs typeface="Segoe UI"/>
                      </a:endParaRPr>
                    </a:p>
                  </a:txBody>
                  <a:tcPr marL="0" marR="0" marT="31115" marB="0">
                    <a:lnT w="12700">
                      <a:solidFill>
                        <a:srgbClr val="01B8AA"/>
                      </a:solidFill>
                      <a:prstDash val="solid"/>
                    </a:lnT>
                    <a:lnB w="12700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350" dirty="0">
                          <a:latin typeface="Segoe UI"/>
                          <a:cs typeface="Segoe UI"/>
                        </a:rPr>
                        <a:t>27538</a:t>
                      </a:r>
                      <a:endParaRPr sz="1350">
                        <a:latin typeface="Segoe UI"/>
                        <a:cs typeface="Segoe UI"/>
                      </a:endParaRPr>
                    </a:p>
                  </a:txBody>
                  <a:tcPr marL="0" marR="0" marT="31115" marB="0">
                    <a:lnT w="12700">
                      <a:solidFill>
                        <a:srgbClr val="01B8AA"/>
                      </a:solidFill>
                      <a:prstDash val="solid"/>
                    </a:lnT>
                    <a:lnB w="12700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936"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350" spc="-5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Ex situ -</a:t>
                      </a:r>
                      <a:r>
                        <a:rPr sz="1350" spc="-10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350" spc="-5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Comércio</a:t>
                      </a:r>
                      <a:endParaRPr sz="1350">
                        <a:latin typeface="Segoe UI"/>
                        <a:cs typeface="Segoe UI"/>
                      </a:endParaRPr>
                    </a:p>
                  </a:txBody>
                  <a:tcPr marL="0" marR="0" marT="31115" marB="0">
                    <a:lnT w="12700">
                      <a:solidFill>
                        <a:srgbClr val="E7E7E7"/>
                      </a:solidFill>
                      <a:prstDash val="solid"/>
                    </a:lnT>
                    <a:lnB w="12700">
                      <a:solidFill>
                        <a:srgbClr val="E7E7E7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350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7508</a:t>
                      </a:r>
                      <a:endParaRPr sz="1350">
                        <a:latin typeface="Segoe UI"/>
                        <a:cs typeface="Segoe UI"/>
                      </a:endParaRPr>
                    </a:p>
                  </a:txBody>
                  <a:tcPr marL="0" marR="0" marT="31115" marB="0">
                    <a:lnT w="12700">
                      <a:solidFill>
                        <a:srgbClr val="E7E7E7"/>
                      </a:solidFill>
                      <a:prstDash val="solid"/>
                    </a:lnT>
                    <a:lnB w="12700">
                      <a:solidFill>
                        <a:srgbClr val="E7E7E7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936"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350" spc="-5" dirty="0">
                          <a:latin typeface="Segoe UI"/>
                          <a:cs typeface="Segoe UI"/>
                        </a:rPr>
                        <a:t>Ex situ - Cultivo ou Criadouro</a:t>
                      </a:r>
                      <a:endParaRPr sz="1350">
                        <a:latin typeface="Segoe UI"/>
                        <a:cs typeface="Segoe UI"/>
                      </a:endParaRPr>
                    </a:p>
                  </a:txBody>
                  <a:tcPr marL="0" marR="0" marT="31115" marB="0">
                    <a:lnT w="12700">
                      <a:solidFill>
                        <a:srgbClr val="E7E7E7"/>
                      </a:solidFill>
                      <a:prstDash val="solid"/>
                    </a:lnT>
                    <a:lnB w="12700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350" dirty="0">
                          <a:latin typeface="Segoe UI"/>
                          <a:cs typeface="Segoe UI"/>
                        </a:rPr>
                        <a:t>7348</a:t>
                      </a:r>
                      <a:endParaRPr sz="1350">
                        <a:latin typeface="Segoe UI"/>
                        <a:cs typeface="Segoe UI"/>
                      </a:endParaRPr>
                    </a:p>
                  </a:txBody>
                  <a:tcPr marL="0" marR="0" marT="31115" marB="0">
                    <a:lnT w="12700">
                      <a:solidFill>
                        <a:srgbClr val="E7E7E7"/>
                      </a:solidFill>
                      <a:prstDash val="solid"/>
                    </a:lnT>
                    <a:lnB w="12700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936"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350" spc="-5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Ex situ - Coleção</a:t>
                      </a:r>
                      <a:r>
                        <a:rPr sz="1350" spc="-10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350" spc="-5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Biológica</a:t>
                      </a:r>
                      <a:endParaRPr sz="1350">
                        <a:latin typeface="Segoe UI"/>
                        <a:cs typeface="Segoe UI"/>
                      </a:endParaRPr>
                    </a:p>
                  </a:txBody>
                  <a:tcPr marL="0" marR="0" marT="31115" marB="0">
                    <a:lnT w="12700">
                      <a:solidFill>
                        <a:srgbClr val="E7E7E7"/>
                      </a:solidFill>
                      <a:prstDash val="solid"/>
                    </a:lnT>
                    <a:lnB w="12700">
                      <a:solidFill>
                        <a:srgbClr val="E7E7E7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350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2760</a:t>
                      </a:r>
                      <a:endParaRPr sz="1350">
                        <a:latin typeface="Segoe UI"/>
                        <a:cs typeface="Segoe UI"/>
                      </a:endParaRPr>
                    </a:p>
                  </a:txBody>
                  <a:tcPr marL="0" marR="0" marT="31115" marB="0">
                    <a:lnT w="12700">
                      <a:solidFill>
                        <a:srgbClr val="E7E7E7"/>
                      </a:solidFill>
                      <a:prstDash val="solid"/>
                    </a:lnT>
                    <a:lnB w="12700">
                      <a:solidFill>
                        <a:srgbClr val="E7E7E7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936"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350" spc="-5" dirty="0">
                          <a:latin typeface="Segoe UI"/>
                          <a:cs typeface="Segoe UI"/>
                        </a:rPr>
                        <a:t>Ex situ - Outras coleções ex</a:t>
                      </a:r>
                      <a:r>
                        <a:rPr sz="135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350" spc="-5" dirty="0">
                          <a:latin typeface="Segoe UI"/>
                          <a:cs typeface="Segoe UI"/>
                        </a:rPr>
                        <a:t>situ</a:t>
                      </a:r>
                      <a:endParaRPr sz="1350">
                        <a:latin typeface="Segoe UI"/>
                        <a:cs typeface="Segoe UI"/>
                      </a:endParaRPr>
                    </a:p>
                  </a:txBody>
                  <a:tcPr marL="0" marR="0" marT="31115" marB="0">
                    <a:lnT w="12700">
                      <a:solidFill>
                        <a:srgbClr val="E7E7E7"/>
                      </a:solidFill>
                      <a:prstDash val="solid"/>
                    </a:lnT>
                    <a:lnB w="12700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350" dirty="0">
                          <a:latin typeface="Segoe UI"/>
                          <a:cs typeface="Segoe UI"/>
                        </a:rPr>
                        <a:t>2443</a:t>
                      </a:r>
                      <a:endParaRPr sz="1350">
                        <a:latin typeface="Segoe UI"/>
                        <a:cs typeface="Segoe UI"/>
                      </a:endParaRPr>
                    </a:p>
                  </a:txBody>
                  <a:tcPr marL="0" marR="0" marT="31115" marB="0">
                    <a:lnT w="12700">
                      <a:solidFill>
                        <a:srgbClr val="E7E7E7"/>
                      </a:solidFill>
                      <a:prstDash val="solid"/>
                    </a:lnT>
                    <a:lnB w="12700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936"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350" spc="-5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Produto</a:t>
                      </a:r>
                      <a:r>
                        <a:rPr sz="1350" spc="-10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350" spc="-5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Intermediário</a:t>
                      </a:r>
                      <a:endParaRPr sz="1350">
                        <a:latin typeface="Segoe UI"/>
                        <a:cs typeface="Segoe UI"/>
                      </a:endParaRPr>
                    </a:p>
                  </a:txBody>
                  <a:tcPr marL="0" marR="0" marT="31115" marB="0">
                    <a:lnT w="12700">
                      <a:solidFill>
                        <a:srgbClr val="E7E7E7"/>
                      </a:solidFill>
                      <a:prstDash val="solid"/>
                    </a:lnT>
                    <a:lnB w="12700">
                      <a:solidFill>
                        <a:srgbClr val="E7E7E7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350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1514</a:t>
                      </a:r>
                      <a:endParaRPr sz="1350">
                        <a:latin typeface="Segoe UI"/>
                        <a:cs typeface="Segoe UI"/>
                      </a:endParaRPr>
                    </a:p>
                  </a:txBody>
                  <a:tcPr marL="0" marR="0" marT="31115" marB="0">
                    <a:lnT w="12700">
                      <a:solidFill>
                        <a:srgbClr val="E7E7E7"/>
                      </a:solidFill>
                      <a:prstDash val="solid"/>
                    </a:lnT>
                    <a:lnB w="12700">
                      <a:solidFill>
                        <a:srgbClr val="E7E7E7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937"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350" spc="-5" dirty="0">
                          <a:latin typeface="Segoe UI"/>
                          <a:cs typeface="Segoe UI"/>
                        </a:rPr>
                        <a:t>In</a:t>
                      </a:r>
                      <a:r>
                        <a:rPr sz="1350" spc="-1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350" spc="-5" dirty="0">
                          <a:latin typeface="Segoe UI"/>
                          <a:cs typeface="Segoe UI"/>
                        </a:rPr>
                        <a:t>silico</a:t>
                      </a:r>
                      <a:endParaRPr sz="1350">
                        <a:latin typeface="Segoe UI"/>
                        <a:cs typeface="Segoe UI"/>
                      </a:endParaRPr>
                    </a:p>
                  </a:txBody>
                  <a:tcPr marL="0" marR="0" marT="31115" marB="0">
                    <a:lnT w="12700">
                      <a:solidFill>
                        <a:srgbClr val="E7E7E7"/>
                      </a:solidFill>
                      <a:prstDash val="solid"/>
                    </a:lnT>
                    <a:lnB w="12700">
                      <a:solidFill>
                        <a:srgbClr val="01B8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350" dirty="0">
                          <a:latin typeface="Segoe UI"/>
                          <a:cs typeface="Segoe UI"/>
                        </a:rPr>
                        <a:t>449</a:t>
                      </a:r>
                      <a:endParaRPr sz="1350">
                        <a:latin typeface="Segoe UI"/>
                        <a:cs typeface="Segoe UI"/>
                      </a:endParaRPr>
                    </a:p>
                  </a:txBody>
                  <a:tcPr marL="0" marR="0" marT="31115" marB="0">
                    <a:lnT w="12700">
                      <a:solidFill>
                        <a:srgbClr val="E7E7E7"/>
                      </a:solidFill>
                      <a:prstDash val="solid"/>
                    </a:lnT>
                    <a:lnB w="12700">
                      <a:solidFill>
                        <a:srgbClr val="01B8AA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5566">
                <a:tc>
                  <a:txBody>
                    <a:bodyPr/>
                    <a:lstStyle/>
                    <a:p>
                      <a:pPr marL="48895">
                        <a:lnSpc>
                          <a:spcPts val="1590"/>
                        </a:lnSpc>
                        <a:spcBef>
                          <a:spcPts val="245"/>
                        </a:spcBef>
                      </a:pPr>
                      <a:r>
                        <a:rPr sz="1350" b="1" spc="-30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Total</a:t>
                      </a:r>
                      <a:endParaRPr sz="1350">
                        <a:latin typeface="Segoe UI"/>
                        <a:cs typeface="Segoe UI"/>
                      </a:endParaRPr>
                    </a:p>
                  </a:txBody>
                  <a:tcPr marL="0" marR="0" marT="31115" marB="0">
                    <a:lnT w="12700">
                      <a:solidFill>
                        <a:srgbClr val="01B8AA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ts val="1590"/>
                        </a:lnSpc>
                        <a:spcBef>
                          <a:spcPts val="245"/>
                        </a:spcBef>
                      </a:pPr>
                      <a:r>
                        <a:rPr sz="1350" b="1" dirty="0">
                          <a:solidFill>
                            <a:srgbClr val="333333"/>
                          </a:solidFill>
                          <a:latin typeface="Segoe UI"/>
                          <a:cs typeface="Segoe UI"/>
                        </a:rPr>
                        <a:t>49560</a:t>
                      </a:r>
                      <a:endParaRPr sz="1350">
                        <a:latin typeface="Segoe UI"/>
                        <a:cs typeface="Segoe UI"/>
                      </a:endParaRPr>
                    </a:p>
                  </a:txBody>
                  <a:tcPr marL="0" marR="0" marT="31115" marB="0">
                    <a:lnT w="12700">
                      <a:solidFill>
                        <a:srgbClr val="01B8AA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4502144" y="342199"/>
            <a:ext cx="7897495" cy="3416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50" spc="-35" dirty="0">
                <a:latin typeface="Segoe UI"/>
                <a:cs typeface="Segoe UI"/>
              </a:rPr>
              <a:t>Total </a:t>
            </a:r>
            <a:r>
              <a:rPr sz="2050" spc="10" dirty="0">
                <a:latin typeface="Segoe UI"/>
                <a:cs typeface="Segoe UI"/>
              </a:rPr>
              <a:t>de Cadastros de Acesso </a:t>
            </a:r>
            <a:r>
              <a:rPr sz="2050" spc="5" dirty="0">
                <a:latin typeface="Segoe UI"/>
                <a:cs typeface="Segoe UI"/>
              </a:rPr>
              <a:t>- </a:t>
            </a:r>
            <a:r>
              <a:rPr sz="2050" spc="10" dirty="0">
                <a:latin typeface="Segoe UI"/>
                <a:cs typeface="Segoe UI"/>
              </a:rPr>
              <a:t>Procedência do </a:t>
            </a:r>
            <a:r>
              <a:rPr sz="2050" dirty="0">
                <a:latin typeface="Segoe UI"/>
                <a:cs typeface="Segoe UI"/>
              </a:rPr>
              <a:t>Patrimônio</a:t>
            </a:r>
            <a:r>
              <a:rPr sz="2050" spc="75" dirty="0">
                <a:latin typeface="Segoe UI"/>
                <a:cs typeface="Segoe UI"/>
              </a:rPr>
              <a:t> </a:t>
            </a:r>
            <a:r>
              <a:rPr sz="2050" spc="10" dirty="0">
                <a:latin typeface="Segoe UI"/>
                <a:cs typeface="Segoe UI"/>
              </a:rPr>
              <a:t>Genético</a:t>
            </a:r>
            <a:endParaRPr sz="2050">
              <a:latin typeface="Segoe UI"/>
              <a:cs typeface="Segoe U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063408" y="1680058"/>
            <a:ext cx="4774565" cy="4762500"/>
          </a:xfrm>
          <a:custGeom>
            <a:avLst/>
            <a:gdLst/>
            <a:ahLst/>
            <a:cxnLst/>
            <a:rect l="l" t="t" r="r" b="b"/>
            <a:pathLst>
              <a:path w="4774565" h="4762500">
                <a:moveTo>
                  <a:pt x="2778475" y="4737099"/>
                </a:moveTo>
                <a:lnTo>
                  <a:pt x="1992452" y="4737099"/>
                </a:lnTo>
                <a:lnTo>
                  <a:pt x="1901148" y="4711699"/>
                </a:lnTo>
                <a:lnTo>
                  <a:pt x="1855786" y="4711699"/>
                </a:lnTo>
                <a:lnTo>
                  <a:pt x="1588334" y="4635499"/>
                </a:lnTo>
                <a:lnTo>
                  <a:pt x="1544702" y="4610099"/>
                </a:lnTo>
                <a:lnTo>
                  <a:pt x="1458435" y="4584699"/>
                </a:lnTo>
                <a:lnTo>
                  <a:pt x="1415842" y="4559299"/>
                </a:lnTo>
                <a:lnTo>
                  <a:pt x="1373608" y="4546599"/>
                </a:lnTo>
                <a:lnTo>
                  <a:pt x="1290259" y="4495799"/>
                </a:lnTo>
                <a:lnTo>
                  <a:pt x="1249223" y="4483099"/>
                </a:lnTo>
                <a:lnTo>
                  <a:pt x="1168466" y="4432299"/>
                </a:lnTo>
                <a:lnTo>
                  <a:pt x="1089502" y="4381499"/>
                </a:lnTo>
                <a:lnTo>
                  <a:pt x="1012554" y="4330699"/>
                </a:lnTo>
                <a:lnTo>
                  <a:pt x="937659" y="4279899"/>
                </a:lnTo>
                <a:lnTo>
                  <a:pt x="901017" y="4254499"/>
                </a:lnTo>
                <a:lnTo>
                  <a:pt x="864958" y="4216399"/>
                </a:lnTo>
                <a:lnTo>
                  <a:pt x="829482" y="4190999"/>
                </a:lnTo>
                <a:lnTo>
                  <a:pt x="794590" y="4152899"/>
                </a:lnTo>
                <a:lnTo>
                  <a:pt x="760281" y="4127499"/>
                </a:lnTo>
                <a:lnTo>
                  <a:pt x="726587" y="4102099"/>
                </a:lnTo>
                <a:lnTo>
                  <a:pt x="693541" y="4063999"/>
                </a:lnTo>
                <a:lnTo>
                  <a:pt x="661142" y="4025899"/>
                </a:lnTo>
                <a:lnTo>
                  <a:pt x="629391" y="4000499"/>
                </a:lnTo>
                <a:lnTo>
                  <a:pt x="598288" y="3962399"/>
                </a:lnTo>
                <a:lnTo>
                  <a:pt x="567861" y="3924299"/>
                </a:lnTo>
                <a:lnTo>
                  <a:pt x="538140" y="3886199"/>
                </a:lnTo>
                <a:lnTo>
                  <a:pt x="509124" y="3860799"/>
                </a:lnTo>
                <a:lnTo>
                  <a:pt x="480815" y="3822699"/>
                </a:lnTo>
                <a:lnTo>
                  <a:pt x="453211" y="3784599"/>
                </a:lnTo>
                <a:lnTo>
                  <a:pt x="426339" y="3746499"/>
                </a:lnTo>
                <a:lnTo>
                  <a:pt x="400225" y="3708399"/>
                </a:lnTo>
                <a:lnTo>
                  <a:pt x="374867" y="3670299"/>
                </a:lnTo>
                <a:lnTo>
                  <a:pt x="350267" y="3619499"/>
                </a:lnTo>
                <a:lnTo>
                  <a:pt x="326425" y="3581399"/>
                </a:lnTo>
                <a:lnTo>
                  <a:pt x="303362" y="3543299"/>
                </a:lnTo>
                <a:lnTo>
                  <a:pt x="281100" y="3505199"/>
                </a:lnTo>
                <a:lnTo>
                  <a:pt x="259641" y="3467099"/>
                </a:lnTo>
                <a:lnTo>
                  <a:pt x="238983" y="3416299"/>
                </a:lnTo>
                <a:lnTo>
                  <a:pt x="219127" y="3378199"/>
                </a:lnTo>
                <a:lnTo>
                  <a:pt x="200091" y="3340099"/>
                </a:lnTo>
                <a:lnTo>
                  <a:pt x="181893" y="3289299"/>
                </a:lnTo>
                <a:lnTo>
                  <a:pt x="164534" y="3251199"/>
                </a:lnTo>
                <a:lnTo>
                  <a:pt x="148013" y="3213099"/>
                </a:lnTo>
                <a:lnTo>
                  <a:pt x="132331" y="3162299"/>
                </a:lnTo>
                <a:lnTo>
                  <a:pt x="117502" y="3124199"/>
                </a:lnTo>
                <a:lnTo>
                  <a:pt x="103541" y="3073399"/>
                </a:lnTo>
                <a:lnTo>
                  <a:pt x="90447" y="3035299"/>
                </a:lnTo>
                <a:lnTo>
                  <a:pt x="78220" y="2984499"/>
                </a:lnTo>
                <a:lnTo>
                  <a:pt x="66860" y="2946399"/>
                </a:lnTo>
                <a:lnTo>
                  <a:pt x="56379" y="2895599"/>
                </a:lnTo>
                <a:lnTo>
                  <a:pt x="46785" y="2857499"/>
                </a:lnTo>
                <a:lnTo>
                  <a:pt x="38079" y="2806699"/>
                </a:lnTo>
                <a:lnTo>
                  <a:pt x="30262" y="2755899"/>
                </a:lnTo>
                <a:lnTo>
                  <a:pt x="23332" y="2717799"/>
                </a:lnTo>
                <a:lnTo>
                  <a:pt x="17297" y="2666999"/>
                </a:lnTo>
                <a:lnTo>
                  <a:pt x="12162" y="2616199"/>
                </a:lnTo>
                <a:lnTo>
                  <a:pt x="7927" y="2578099"/>
                </a:lnTo>
                <a:lnTo>
                  <a:pt x="4593" y="2527299"/>
                </a:lnTo>
                <a:lnTo>
                  <a:pt x="2159" y="2476499"/>
                </a:lnTo>
                <a:lnTo>
                  <a:pt x="627" y="2438399"/>
                </a:lnTo>
                <a:lnTo>
                  <a:pt x="0" y="2387599"/>
                </a:lnTo>
                <a:lnTo>
                  <a:pt x="276" y="2349499"/>
                </a:lnTo>
                <a:lnTo>
                  <a:pt x="1456" y="2298699"/>
                </a:lnTo>
                <a:lnTo>
                  <a:pt x="3541" y="2247899"/>
                </a:lnTo>
                <a:lnTo>
                  <a:pt x="6527" y="2209799"/>
                </a:lnTo>
                <a:lnTo>
                  <a:pt x="10412" y="2158999"/>
                </a:lnTo>
                <a:lnTo>
                  <a:pt x="15197" y="2108199"/>
                </a:lnTo>
                <a:lnTo>
                  <a:pt x="20881" y="2070099"/>
                </a:lnTo>
                <a:lnTo>
                  <a:pt x="27464" y="2019299"/>
                </a:lnTo>
                <a:lnTo>
                  <a:pt x="34940" y="1968499"/>
                </a:lnTo>
                <a:lnTo>
                  <a:pt x="43302" y="1930399"/>
                </a:lnTo>
                <a:lnTo>
                  <a:pt x="52550" y="1879599"/>
                </a:lnTo>
                <a:lnTo>
                  <a:pt x="62684" y="1841499"/>
                </a:lnTo>
                <a:lnTo>
                  <a:pt x="73704" y="1790699"/>
                </a:lnTo>
                <a:lnTo>
                  <a:pt x="85598" y="1752599"/>
                </a:lnTo>
                <a:lnTo>
                  <a:pt x="98358" y="1701799"/>
                </a:lnTo>
                <a:lnTo>
                  <a:pt x="111981" y="1663699"/>
                </a:lnTo>
                <a:lnTo>
                  <a:pt x="126469" y="1612899"/>
                </a:lnTo>
                <a:lnTo>
                  <a:pt x="141821" y="1574799"/>
                </a:lnTo>
                <a:lnTo>
                  <a:pt x="158022" y="1523999"/>
                </a:lnTo>
                <a:lnTo>
                  <a:pt x="175058" y="1485899"/>
                </a:lnTo>
                <a:lnTo>
                  <a:pt x="192929" y="1435099"/>
                </a:lnTo>
                <a:lnTo>
                  <a:pt x="211633" y="1396999"/>
                </a:lnTo>
                <a:lnTo>
                  <a:pt x="231173" y="1358899"/>
                </a:lnTo>
                <a:lnTo>
                  <a:pt x="251528" y="1308099"/>
                </a:lnTo>
                <a:lnTo>
                  <a:pt x="272679" y="1269999"/>
                </a:lnTo>
                <a:lnTo>
                  <a:pt x="294627" y="1231899"/>
                </a:lnTo>
                <a:lnTo>
                  <a:pt x="317372" y="1193799"/>
                </a:lnTo>
                <a:lnTo>
                  <a:pt x="340914" y="1155699"/>
                </a:lnTo>
                <a:lnTo>
                  <a:pt x="365229" y="1117599"/>
                </a:lnTo>
                <a:lnTo>
                  <a:pt x="390296" y="1066799"/>
                </a:lnTo>
                <a:lnTo>
                  <a:pt x="416115" y="1028699"/>
                </a:lnTo>
                <a:lnTo>
                  <a:pt x="442685" y="990599"/>
                </a:lnTo>
                <a:lnTo>
                  <a:pt x="470006" y="952499"/>
                </a:lnTo>
                <a:lnTo>
                  <a:pt x="498052" y="927099"/>
                </a:lnTo>
                <a:lnTo>
                  <a:pt x="526798" y="888999"/>
                </a:lnTo>
                <a:lnTo>
                  <a:pt x="556243" y="850899"/>
                </a:lnTo>
                <a:lnTo>
                  <a:pt x="586386" y="812799"/>
                </a:lnTo>
                <a:lnTo>
                  <a:pt x="617229" y="774699"/>
                </a:lnTo>
                <a:lnTo>
                  <a:pt x="648741" y="749299"/>
                </a:lnTo>
                <a:lnTo>
                  <a:pt x="680893" y="711199"/>
                </a:lnTo>
                <a:lnTo>
                  <a:pt x="713685" y="673099"/>
                </a:lnTo>
                <a:lnTo>
                  <a:pt x="747117" y="647699"/>
                </a:lnTo>
                <a:lnTo>
                  <a:pt x="781190" y="609599"/>
                </a:lnTo>
                <a:lnTo>
                  <a:pt x="815870" y="584199"/>
                </a:lnTo>
                <a:lnTo>
                  <a:pt x="851124" y="558799"/>
                </a:lnTo>
                <a:lnTo>
                  <a:pt x="886954" y="520699"/>
                </a:lnTo>
                <a:lnTo>
                  <a:pt x="923359" y="495299"/>
                </a:lnTo>
                <a:lnTo>
                  <a:pt x="960339" y="469899"/>
                </a:lnTo>
                <a:lnTo>
                  <a:pt x="1035882" y="419099"/>
                </a:lnTo>
                <a:lnTo>
                  <a:pt x="1074410" y="380999"/>
                </a:lnTo>
                <a:lnTo>
                  <a:pt x="1113443" y="355599"/>
                </a:lnTo>
                <a:lnTo>
                  <a:pt x="1152981" y="342899"/>
                </a:lnTo>
                <a:lnTo>
                  <a:pt x="1192985" y="317499"/>
                </a:lnTo>
                <a:lnTo>
                  <a:pt x="1274281" y="266699"/>
                </a:lnTo>
                <a:lnTo>
                  <a:pt x="1315573" y="253999"/>
                </a:lnTo>
                <a:lnTo>
                  <a:pt x="1399406" y="203199"/>
                </a:lnTo>
                <a:lnTo>
                  <a:pt x="1441866" y="190499"/>
                </a:lnTo>
                <a:lnTo>
                  <a:pt x="1484677" y="165099"/>
                </a:lnTo>
                <a:lnTo>
                  <a:pt x="1615167" y="126999"/>
                </a:lnTo>
                <a:lnTo>
                  <a:pt x="1659254" y="101599"/>
                </a:lnTo>
                <a:lnTo>
                  <a:pt x="1793117" y="63499"/>
                </a:lnTo>
                <a:lnTo>
                  <a:pt x="1838230" y="63499"/>
                </a:lnTo>
                <a:lnTo>
                  <a:pt x="1974662" y="25399"/>
                </a:lnTo>
                <a:lnTo>
                  <a:pt x="2020503" y="25399"/>
                </a:lnTo>
                <a:lnTo>
                  <a:pt x="2066483" y="12699"/>
                </a:lnTo>
                <a:lnTo>
                  <a:pt x="2112559" y="12699"/>
                </a:lnTo>
                <a:lnTo>
                  <a:pt x="2158730" y="0"/>
                </a:lnTo>
                <a:lnTo>
                  <a:pt x="2251357" y="0"/>
                </a:lnTo>
                <a:lnTo>
                  <a:pt x="2387171" y="2374899"/>
                </a:lnTo>
                <a:lnTo>
                  <a:pt x="4774248" y="2374899"/>
                </a:lnTo>
                <a:lnTo>
                  <a:pt x="4773624" y="2438399"/>
                </a:lnTo>
                <a:lnTo>
                  <a:pt x="4772027" y="2489199"/>
                </a:lnTo>
                <a:lnTo>
                  <a:pt x="4769525" y="2527299"/>
                </a:lnTo>
                <a:lnTo>
                  <a:pt x="4766121" y="2578099"/>
                </a:lnTo>
                <a:lnTo>
                  <a:pt x="4761816" y="2628899"/>
                </a:lnTo>
                <a:lnTo>
                  <a:pt x="4756616" y="2666999"/>
                </a:lnTo>
                <a:lnTo>
                  <a:pt x="4750519" y="2717799"/>
                </a:lnTo>
                <a:lnTo>
                  <a:pt x="4743525" y="2768599"/>
                </a:lnTo>
                <a:lnTo>
                  <a:pt x="4735636" y="2806699"/>
                </a:lnTo>
                <a:lnTo>
                  <a:pt x="4726858" y="2857499"/>
                </a:lnTo>
                <a:lnTo>
                  <a:pt x="4717200" y="2895599"/>
                </a:lnTo>
                <a:lnTo>
                  <a:pt x="4706661" y="2946399"/>
                </a:lnTo>
                <a:lnTo>
                  <a:pt x="4695241" y="2984499"/>
                </a:lnTo>
                <a:lnTo>
                  <a:pt x="4682942" y="3035299"/>
                </a:lnTo>
                <a:lnTo>
                  <a:pt x="4669773" y="3073399"/>
                </a:lnTo>
                <a:lnTo>
                  <a:pt x="4655748" y="3124199"/>
                </a:lnTo>
                <a:lnTo>
                  <a:pt x="4640867" y="3162299"/>
                </a:lnTo>
                <a:lnTo>
                  <a:pt x="4625130" y="3213099"/>
                </a:lnTo>
                <a:lnTo>
                  <a:pt x="4608536" y="3251199"/>
                </a:lnTo>
                <a:lnTo>
                  <a:pt x="4591101" y="3301999"/>
                </a:lnTo>
                <a:lnTo>
                  <a:pt x="4572843" y="3340099"/>
                </a:lnTo>
                <a:lnTo>
                  <a:pt x="4553761" y="3378199"/>
                </a:lnTo>
                <a:lnTo>
                  <a:pt x="4533854" y="3428999"/>
                </a:lnTo>
                <a:lnTo>
                  <a:pt x="4513123" y="3467099"/>
                </a:lnTo>
                <a:lnTo>
                  <a:pt x="4491587" y="3505199"/>
                </a:lnTo>
                <a:lnTo>
                  <a:pt x="4469268" y="3543299"/>
                </a:lnTo>
                <a:lnTo>
                  <a:pt x="4446164" y="3594099"/>
                </a:lnTo>
                <a:lnTo>
                  <a:pt x="4422277" y="3632199"/>
                </a:lnTo>
                <a:lnTo>
                  <a:pt x="4397605" y="3670299"/>
                </a:lnTo>
                <a:lnTo>
                  <a:pt x="4372172" y="3708399"/>
                </a:lnTo>
                <a:lnTo>
                  <a:pt x="4346003" y="3746499"/>
                </a:lnTo>
                <a:lnTo>
                  <a:pt x="4319097" y="3784599"/>
                </a:lnTo>
                <a:lnTo>
                  <a:pt x="4291454" y="3822699"/>
                </a:lnTo>
                <a:lnTo>
                  <a:pt x="4263074" y="3860799"/>
                </a:lnTo>
                <a:lnTo>
                  <a:pt x="4233985" y="3898899"/>
                </a:lnTo>
                <a:lnTo>
                  <a:pt x="4204213" y="3924299"/>
                </a:lnTo>
                <a:lnTo>
                  <a:pt x="4173759" y="3962399"/>
                </a:lnTo>
                <a:lnTo>
                  <a:pt x="4142622" y="4000499"/>
                </a:lnTo>
                <a:lnTo>
                  <a:pt x="4110803" y="4038599"/>
                </a:lnTo>
                <a:lnTo>
                  <a:pt x="4078332" y="4063999"/>
                </a:lnTo>
                <a:lnTo>
                  <a:pt x="4045239" y="4102099"/>
                </a:lnTo>
                <a:lnTo>
                  <a:pt x="4011525" y="4127499"/>
                </a:lnTo>
                <a:lnTo>
                  <a:pt x="3977189" y="4165599"/>
                </a:lnTo>
                <a:lnTo>
                  <a:pt x="3942231" y="4190999"/>
                </a:lnTo>
                <a:lnTo>
                  <a:pt x="3906685" y="4216399"/>
                </a:lnTo>
                <a:lnTo>
                  <a:pt x="3870585" y="4254499"/>
                </a:lnTo>
                <a:lnTo>
                  <a:pt x="3833929" y="4279899"/>
                </a:lnTo>
                <a:lnTo>
                  <a:pt x="3796719" y="4305299"/>
                </a:lnTo>
                <a:lnTo>
                  <a:pt x="3720669" y="4356099"/>
                </a:lnTo>
                <a:lnTo>
                  <a:pt x="3642652" y="4406899"/>
                </a:lnTo>
                <a:lnTo>
                  <a:pt x="3562703" y="4457699"/>
                </a:lnTo>
                <a:lnTo>
                  <a:pt x="3480975" y="4508499"/>
                </a:lnTo>
                <a:lnTo>
                  <a:pt x="3439501" y="4521199"/>
                </a:lnTo>
                <a:lnTo>
                  <a:pt x="3397621" y="4546599"/>
                </a:lnTo>
                <a:lnTo>
                  <a:pt x="3355335" y="4559299"/>
                </a:lnTo>
                <a:lnTo>
                  <a:pt x="3312682" y="4584699"/>
                </a:lnTo>
                <a:lnTo>
                  <a:pt x="3226399" y="4610099"/>
                </a:lnTo>
                <a:lnTo>
                  <a:pt x="3182768" y="4635499"/>
                </a:lnTo>
                <a:lnTo>
                  <a:pt x="2869768" y="4724399"/>
                </a:lnTo>
                <a:lnTo>
                  <a:pt x="2824200" y="4724399"/>
                </a:lnTo>
                <a:lnTo>
                  <a:pt x="2778475" y="4737099"/>
                </a:lnTo>
                <a:close/>
              </a:path>
              <a:path w="4774565" h="4762500">
                <a:moveTo>
                  <a:pt x="4774248" y="2374899"/>
                </a:moveTo>
                <a:lnTo>
                  <a:pt x="2387171" y="2374899"/>
                </a:lnTo>
                <a:lnTo>
                  <a:pt x="2387171" y="0"/>
                </a:lnTo>
                <a:lnTo>
                  <a:pt x="2619042" y="0"/>
                </a:lnTo>
                <a:lnTo>
                  <a:pt x="2665241" y="12699"/>
                </a:lnTo>
                <a:lnTo>
                  <a:pt x="2711308" y="12699"/>
                </a:lnTo>
                <a:lnTo>
                  <a:pt x="2757244" y="25399"/>
                </a:lnTo>
                <a:lnTo>
                  <a:pt x="2803048" y="25399"/>
                </a:lnTo>
                <a:lnTo>
                  <a:pt x="2939500" y="63499"/>
                </a:lnTo>
                <a:lnTo>
                  <a:pt x="2984563" y="63499"/>
                </a:lnTo>
                <a:lnTo>
                  <a:pt x="3074035" y="88899"/>
                </a:lnTo>
                <a:lnTo>
                  <a:pt x="3118403" y="114299"/>
                </a:lnTo>
                <a:lnTo>
                  <a:pt x="3249694" y="152399"/>
                </a:lnTo>
                <a:lnTo>
                  <a:pt x="3292854" y="177799"/>
                </a:lnTo>
                <a:lnTo>
                  <a:pt x="3378105" y="203199"/>
                </a:lnTo>
                <a:lnTo>
                  <a:pt x="3461823" y="253999"/>
                </a:lnTo>
                <a:lnTo>
                  <a:pt x="3503107" y="266699"/>
                </a:lnTo>
                <a:lnTo>
                  <a:pt x="3584370" y="317499"/>
                </a:lnTo>
                <a:lnTo>
                  <a:pt x="3663789" y="368299"/>
                </a:lnTo>
                <a:lnTo>
                  <a:pt x="3741327" y="419099"/>
                </a:lnTo>
                <a:lnTo>
                  <a:pt x="3816764" y="469899"/>
                </a:lnTo>
                <a:lnTo>
                  <a:pt x="3853682" y="495299"/>
                </a:lnTo>
                <a:lnTo>
                  <a:pt x="3890064" y="520699"/>
                </a:lnTo>
                <a:lnTo>
                  <a:pt x="3925879" y="558799"/>
                </a:lnTo>
                <a:lnTo>
                  <a:pt x="3961090" y="584199"/>
                </a:lnTo>
                <a:lnTo>
                  <a:pt x="3995699" y="622299"/>
                </a:lnTo>
                <a:lnTo>
                  <a:pt x="4029706" y="647699"/>
                </a:lnTo>
                <a:lnTo>
                  <a:pt x="4063109" y="685799"/>
                </a:lnTo>
                <a:lnTo>
                  <a:pt x="4095879" y="711199"/>
                </a:lnTo>
                <a:lnTo>
                  <a:pt x="4127984" y="749299"/>
                </a:lnTo>
                <a:lnTo>
                  <a:pt x="4159423" y="787399"/>
                </a:lnTo>
                <a:lnTo>
                  <a:pt x="4190196" y="812799"/>
                </a:lnTo>
                <a:lnTo>
                  <a:pt x="4220305" y="850899"/>
                </a:lnTo>
                <a:lnTo>
                  <a:pt x="4249720" y="888999"/>
                </a:lnTo>
                <a:lnTo>
                  <a:pt x="4278414" y="927099"/>
                </a:lnTo>
                <a:lnTo>
                  <a:pt x="4306386" y="965199"/>
                </a:lnTo>
                <a:lnTo>
                  <a:pt x="4333636" y="1003299"/>
                </a:lnTo>
                <a:lnTo>
                  <a:pt x="4360165" y="1041399"/>
                </a:lnTo>
                <a:lnTo>
                  <a:pt x="4385947" y="1079499"/>
                </a:lnTo>
                <a:lnTo>
                  <a:pt x="4410958" y="1117599"/>
                </a:lnTo>
                <a:lnTo>
                  <a:pt x="4435199" y="1155699"/>
                </a:lnTo>
                <a:lnTo>
                  <a:pt x="4458668" y="1193799"/>
                </a:lnTo>
                <a:lnTo>
                  <a:pt x="4481366" y="1231899"/>
                </a:lnTo>
                <a:lnTo>
                  <a:pt x="4503272" y="1269999"/>
                </a:lnTo>
                <a:lnTo>
                  <a:pt x="4524364" y="1320799"/>
                </a:lnTo>
                <a:lnTo>
                  <a:pt x="4544643" y="1358899"/>
                </a:lnTo>
                <a:lnTo>
                  <a:pt x="4564109" y="1396999"/>
                </a:lnTo>
                <a:lnTo>
                  <a:pt x="4582762" y="1447799"/>
                </a:lnTo>
                <a:lnTo>
                  <a:pt x="4600584" y="1485899"/>
                </a:lnTo>
                <a:lnTo>
                  <a:pt x="4617559" y="1523999"/>
                </a:lnTo>
                <a:lnTo>
                  <a:pt x="4633685" y="1574799"/>
                </a:lnTo>
                <a:lnTo>
                  <a:pt x="4648964" y="1612899"/>
                </a:lnTo>
                <a:lnTo>
                  <a:pt x="4663395" y="1663699"/>
                </a:lnTo>
                <a:lnTo>
                  <a:pt x="4676965" y="1701799"/>
                </a:lnTo>
                <a:lnTo>
                  <a:pt x="4689660" y="1752599"/>
                </a:lnTo>
                <a:lnTo>
                  <a:pt x="4701482" y="1790699"/>
                </a:lnTo>
                <a:lnTo>
                  <a:pt x="4712428" y="1841499"/>
                </a:lnTo>
                <a:lnTo>
                  <a:pt x="4722501" y="1892299"/>
                </a:lnTo>
                <a:lnTo>
                  <a:pt x="4731690" y="1930399"/>
                </a:lnTo>
                <a:lnTo>
                  <a:pt x="4739987" y="1981199"/>
                </a:lnTo>
                <a:lnTo>
                  <a:pt x="4747391" y="2019299"/>
                </a:lnTo>
                <a:lnTo>
                  <a:pt x="4753903" y="2070099"/>
                </a:lnTo>
                <a:lnTo>
                  <a:pt x="4759522" y="2120899"/>
                </a:lnTo>
                <a:lnTo>
                  <a:pt x="4764244" y="2158999"/>
                </a:lnTo>
                <a:lnTo>
                  <a:pt x="4768064" y="2209799"/>
                </a:lnTo>
                <a:lnTo>
                  <a:pt x="4770981" y="2247899"/>
                </a:lnTo>
                <a:lnTo>
                  <a:pt x="4772996" y="2298699"/>
                </a:lnTo>
                <a:lnTo>
                  <a:pt x="4774108" y="2349499"/>
                </a:lnTo>
                <a:lnTo>
                  <a:pt x="4774248" y="2374899"/>
                </a:lnTo>
                <a:close/>
              </a:path>
              <a:path w="4774565" h="4762500">
                <a:moveTo>
                  <a:pt x="2686554" y="4749799"/>
                </a:moveTo>
                <a:lnTo>
                  <a:pt x="2084353" y="4749799"/>
                </a:lnTo>
                <a:lnTo>
                  <a:pt x="2038349" y="4737099"/>
                </a:lnTo>
                <a:lnTo>
                  <a:pt x="2732593" y="4737099"/>
                </a:lnTo>
                <a:lnTo>
                  <a:pt x="2686554" y="4749799"/>
                </a:lnTo>
                <a:close/>
              </a:path>
              <a:path w="4774565" h="4762500">
                <a:moveTo>
                  <a:pt x="2594180" y="4762499"/>
                </a:moveTo>
                <a:lnTo>
                  <a:pt x="2176677" y="4762499"/>
                </a:lnTo>
                <a:lnTo>
                  <a:pt x="2130462" y="4749799"/>
                </a:lnTo>
                <a:lnTo>
                  <a:pt x="2640402" y="4749799"/>
                </a:lnTo>
                <a:lnTo>
                  <a:pt x="2594180" y="4762499"/>
                </a:lnTo>
                <a:close/>
              </a:path>
            </a:pathLst>
          </a:custGeom>
          <a:solidFill>
            <a:srgbClr val="F7D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314765" y="1680058"/>
            <a:ext cx="135890" cy="2387600"/>
          </a:xfrm>
          <a:custGeom>
            <a:avLst/>
            <a:gdLst/>
            <a:ahLst/>
            <a:cxnLst/>
            <a:rect l="l" t="t" r="r" b="b"/>
            <a:pathLst>
              <a:path w="135890" h="2387600">
                <a:moveTo>
                  <a:pt x="135814" y="2387182"/>
                </a:moveTo>
                <a:lnTo>
                  <a:pt x="0" y="3866"/>
                </a:lnTo>
                <a:lnTo>
                  <a:pt x="33931" y="2174"/>
                </a:lnTo>
                <a:lnTo>
                  <a:pt x="67876" y="966"/>
                </a:lnTo>
                <a:lnTo>
                  <a:pt x="101836" y="241"/>
                </a:lnTo>
                <a:lnTo>
                  <a:pt x="135810" y="0"/>
                </a:lnTo>
                <a:lnTo>
                  <a:pt x="135814" y="2387182"/>
                </a:lnTo>
                <a:close/>
              </a:path>
            </a:pathLst>
          </a:custGeom>
          <a:solidFill>
            <a:srgbClr val="FF00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520212" y="6513113"/>
            <a:ext cx="125730" cy="238760"/>
          </a:xfrm>
          <a:custGeom>
            <a:avLst/>
            <a:gdLst/>
            <a:ahLst/>
            <a:cxnLst/>
            <a:rect l="l" t="t" r="r" b="b"/>
            <a:pathLst>
              <a:path w="125729" h="238759">
                <a:moveTo>
                  <a:pt x="0" y="0"/>
                </a:moveTo>
                <a:lnTo>
                  <a:pt x="6793" y="238621"/>
                </a:lnTo>
                <a:lnTo>
                  <a:pt x="125379" y="238621"/>
                </a:lnTo>
              </a:path>
            </a:pathLst>
          </a:custGeom>
          <a:ln w="9882">
            <a:solidFill>
              <a:srgbClr val="7777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255566" y="1382748"/>
            <a:ext cx="125730" cy="238760"/>
          </a:xfrm>
          <a:custGeom>
            <a:avLst/>
            <a:gdLst/>
            <a:ahLst/>
            <a:cxnLst/>
            <a:rect l="l" t="t" r="r" b="b"/>
            <a:pathLst>
              <a:path w="125729" h="238759">
                <a:moveTo>
                  <a:pt x="125379" y="238621"/>
                </a:moveTo>
                <a:lnTo>
                  <a:pt x="118586" y="0"/>
                </a:lnTo>
                <a:lnTo>
                  <a:pt x="0" y="0"/>
                </a:lnTo>
              </a:path>
            </a:pathLst>
          </a:custGeom>
          <a:ln w="9882">
            <a:solidFill>
              <a:srgbClr val="7777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122500" y="1133567"/>
            <a:ext cx="2106295" cy="468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900" spc="75" dirty="0">
                <a:solidFill>
                  <a:srgbClr val="777777"/>
                </a:solidFill>
                <a:latin typeface="Arial Narrow"/>
                <a:cs typeface="Arial Narrow"/>
              </a:rPr>
              <a:t>In </a:t>
            </a:r>
            <a:r>
              <a:rPr sz="2900" spc="130" dirty="0">
                <a:solidFill>
                  <a:srgbClr val="777777"/>
                </a:solidFill>
                <a:latin typeface="Arial Narrow"/>
                <a:cs typeface="Arial Narrow"/>
              </a:rPr>
              <a:t>silico</a:t>
            </a:r>
            <a:r>
              <a:rPr sz="2900" spc="-130" dirty="0">
                <a:solidFill>
                  <a:srgbClr val="777777"/>
                </a:solidFill>
                <a:latin typeface="Arial Narrow"/>
                <a:cs typeface="Arial Narrow"/>
              </a:rPr>
              <a:t> </a:t>
            </a:r>
            <a:r>
              <a:rPr sz="2900" spc="15" dirty="0">
                <a:solidFill>
                  <a:srgbClr val="777777"/>
                </a:solidFill>
                <a:latin typeface="Arial Narrow"/>
                <a:cs typeface="Arial Narrow"/>
              </a:rPr>
              <a:t>0,91%</a:t>
            </a:r>
            <a:endParaRPr sz="2900">
              <a:latin typeface="Arial Narrow"/>
              <a:cs typeface="Arial Narro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672421" y="6314792"/>
            <a:ext cx="3079750" cy="843915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12700" marR="5080">
              <a:lnSpc>
                <a:spcPts val="2960"/>
              </a:lnSpc>
              <a:spcBef>
                <a:spcPts val="635"/>
              </a:spcBef>
            </a:pPr>
            <a:r>
              <a:rPr sz="2900" spc="95" dirty="0">
                <a:solidFill>
                  <a:srgbClr val="777777"/>
                </a:solidFill>
                <a:latin typeface="Arial Narrow"/>
                <a:cs typeface="Arial Narrow"/>
              </a:rPr>
              <a:t>Outras</a:t>
            </a:r>
            <a:r>
              <a:rPr sz="2900" spc="-35" dirty="0">
                <a:solidFill>
                  <a:srgbClr val="777777"/>
                </a:solidFill>
                <a:latin typeface="Arial Narrow"/>
                <a:cs typeface="Arial Narrow"/>
              </a:rPr>
              <a:t> </a:t>
            </a:r>
            <a:r>
              <a:rPr sz="2900" spc="100" dirty="0">
                <a:solidFill>
                  <a:srgbClr val="777777"/>
                </a:solidFill>
                <a:latin typeface="Arial Narrow"/>
                <a:cs typeface="Arial Narrow"/>
              </a:rPr>
              <a:t>Procedências  </a:t>
            </a:r>
            <a:r>
              <a:rPr sz="2900" spc="30" dirty="0">
                <a:solidFill>
                  <a:srgbClr val="777777"/>
                </a:solidFill>
                <a:latin typeface="Arial Narrow"/>
                <a:cs typeface="Arial Narrow"/>
              </a:rPr>
              <a:t>99,09%</a:t>
            </a:r>
            <a:endParaRPr sz="2900">
              <a:latin typeface="Arial Narrow"/>
              <a:cs typeface="Arial Narro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8600" y="331774"/>
            <a:ext cx="3696335" cy="563880"/>
          </a:xfrm>
          <a:prstGeom prst="rect">
            <a:avLst/>
          </a:prstGeom>
          <a:solidFill>
            <a:srgbClr val="A0DDEE">
              <a:alpha val="50195"/>
            </a:srgbClr>
          </a:solidFill>
        </p:spPr>
        <p:txBody>
          <a:bodyPr vert="horz" wrap="square" lIns="0" tIns="83820" rIns="0" bIns="0" rtlCol="0">
            <a:spAutoFit/>
          </a:bodyPr>
          <a:lstStyle/>
          <a:p>
            <a:pPr marL="48895">
              <a:lnSpc>
                <a:spcPct val="100000"/>
              </a:lnSpc>
              <a:spcBef>
                <a:spcPts val="660"/>
              </a:spcBef>
            </a:pPr>
            <a:r>
              <a:rPr sz="2450" b="1" spc="-114" dirty="0">
                <a:solidFill>
                  <a:srgbClr val="333333"/>
                </a:solidFill>
                <a:latin typeface="Segoe UI"/>
                <a:cs typeface="Segoe UI"/>
              </a:rPr>
              <a:t>Cadastros </a:t>
            </a:r>
            <a:r>
              <a:rPr sz="2450" b="1" spc="-100" dirty="0">
                <a:solidFill>
                  <a:srgbClr val="333333"/>
                </a:solidFill>
                <a:latin typeface="Segoe UI"/>
                <a:cs typeface="Segoe UI"/>
              </a:rPr>
              <a:t>de</a:t>
            </a:r>
            <a:r>
              <a:rPr sz="2450" b="1" spc="110" dirty="0">
                <a:solidFill>
                  <a:srgbClr val="333333"/>
                </a:solidFill>
                <a:latin typeface="Segoe UI"/>
                <a:cs typeface="Segoe UI"/>
              </a:rPr>
              <a:t> </a:t>
            </a:r>
            <a:r>
              <a:rPr sz="2450" b="1" spc="-105" dirty="0">
                <a:solidFill>
                  <a:srgbClr val="333333"/>
                </a:solidFill>
                <a:latin typeface="Segoe UI"/>
                <a:cs typeface="Segoe UI"/>
              </a:rPr>
              <a:t>Acesso</a:t>
            </a:r>
            <a:endParaRPr sz="2450">
              <a:latin typeface="Segoe UI"/>
              <a:cs typeface="Segoe U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1117" y="1221021"/>
            <a:ext cx="3402965" cy="231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50" spc="-5" dirty="0">
                <a:latin typeface="Segoe UI"/>
                <a:cs typeface="Segoe UI"/>
              </a:rPr>
              <a:t>Cadastros de Acesso ao </a:t>
            </a:r>
            <a:r>
              <a:rPr sz="1350" spc="-10" dirty="0">
                <a:latin typeface="Segoe UI"/>
                <a:cs typeface="Segoe UI"/>
              </a:rPr>
              <a:t>Patrimônio</a:t>
            </a:r>
            <a:r>
              <a:rPr sz="1350" spc="45" dirty="0">
                <a:latin typeface="Segoe UI"/>
                <a:cs typeface="Segoe UI"/>
              </a:rPr>
              <a:t> </a:t>
            </a:r>
            <a:r>
              <a:rPr sz="1350" spc="-5" dirty="0">
                <a:latin typeface="Segoe UI"/>
                <a:cs typeface="Segoe UI"/>
              </a:rPr>
              <a:t>Genético</a:t>
            </a:r>
            <a:endParaRPr sz="1350">
              <a:latin typeface="Segoe UI"/>
              <a:cs typeface="Segoe U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28199" y="1572037"/>
            <a:ext cx="3101340" cy="1549400"/>
          </a:xfrm>
          <a:custGeom>
            <a:avLst/>
            <a:gdLst/>
            <a:ahLst/>
            <a:cxnLst/>
            <a:rect l="l" t="t" r="r" b="b"/>
            <a:pathLst>
              <a:path w="3101340" h="1549400">
                <a:moveTo>
                  <a:pt x="1777990" y="12699"/>
                </a:moveTo>
                <a:lnTo>
                  <a:pt x="1322982" y="12699"/>
                </a:lnTo>
                <a:lnTo>
                  <a:pt x="1360678" y="0"/>
                </a:lnTo>
                <a:lnTo>
                  <a:pt x="1740293" y="0"/>
                </a:lnTo>
                <a:lnTo>
                  <a:pt x="1777990" y="12699"/>
                </a:lnTo>
                <a:close/>
              </a:path>
              <a:path w="3101340" h="1549400">
                <a:moveTo>
                  <a:pt x="1852971" y="25399"/>
                </a:moveTo>
                <a:lnTo>
                  <a:pt x="1248001" y="25399"/>
                </a:lnTo>
                <a:lnTo>
                  <a:pt x="1285423" y="12699"/>
                </a:lnTo>
                <a:lnTo>
                  <a:pt x="1815549" y="12699"/>
                </a:lnTo>
                <a:lnTo>
                  <a:pt x="1852971" y="25399"/>
                </a:lnTo>
                <a:close/>
              </a:path>
              <a:path w="3101340" h="1549400">
                <a:moveTo>
                  <a:pt x="465145" y="1549399"/>
                </a:moveTo>
                <a:lnTo>
                  <a:pt x="0" y="1549399"/>
                </a:lnTo>
                <a:lnTo>
                  <a:pt x="466" y="1511299"/>
                </a:lnTo>
                <a:lnTo>
                  <a:pt x="1866" y="1473199"/>
                </a:lnTo>
                <a:lnTo>
                  <a:pt x="4199" y="1435099"/>
                </a:lnTo>
                <a:lnTo>
                  <a:pt x="7466" y="1396999"/>
                </a:lnTo>
                <a:lnTo>
                  <a:pt x="11661" y="1358899"/>
                </a:lnTo>
                <a:lnTo>
                  <a:pt x="16780" y="1320799"/>
                </a:lnTo>
                <a:lnTo>
                  <a:pt x="22824" y="1282699"/>
                </a:lnTo>
                <a:lnTo>
                  <a:pt x="29792" y="1244599"/>
                </a:lnTo>
                <a:lnTo>
                  <a:pt x="37675" y="1206499"/>
                </a:lnTo>
                <a:lnTo>
                  <a:pt x="46465" y="1168399"/>
                </a:lnTo>
                <a:lnTo>
                  <a:pt x="56161" y="1130299"/>
                </a:lnTo>
                <a:lnTo>
                  <a:pt x="66763" y="1092199"/>
                </a:lnTo>
                <a:lnTo>
                  <a:pt x="78258" y="1054099"/>
                </a:lnTo>
                <a:lnTo>
                  <a:pt x="90634" y="1028699"/>
                </a:lnTo>
                <a:lnTo>
                  <a:pt x="103889" y="990599"/>
                </a:lnTo>
                <a:lnTo>
                  <a:pt x="118024" y="952499"/>
                </a:lnTo>
                <a:lnTo>
                  <a:pt x="133020" y="914399"/>
                </a:lnTo>
                <a:lnTo>
                  <a:pt x="148862" y="888999"/>
                </a:lnTo>
                <a:lnTo>
                  <a:pt x="165548" y="850899"/>
                </a:lnTo>
                <a:lnTo>
                  <a:pt x="183079" y="812799"/>
                </a:lnTo>
                <a:lnTo>
                  <a:pt x="201433" y="787399"/>
                </a:lnTo>
                <a:lnTo>
                  <a:pt x="220588" y="749299"/>
                </a:lnTo>
                <a:lnTo>
                  <a:pt x="240545" y="711199"/>
                </a:lnTo>
                <a:lnTo>
                  <a:pt x="261304" y="685799"/>
                </a:lnTo>
                <a:lnTo>
                  <a:pt x="282838" y="647699"/>
                </a:lnTo>
                <a:lnTo>
                  <a:pt x="305123" y="622299"/>
                </a:lnTo>
                <a:lnTo>
                  <a:pt x="328158" y="596899"/>
                </a:lnTo>
                <a:lnTo>
                  <a:pt x="351944" y="558799"/>
                </a:lnTo>
                <a:lnTo>
                  <a:pt x="376451" y="533399"/>
                </a:lnTo>
                <a:lnTo>
                  <a:pt x="401650" y="507999"/>
                </a:lnTo>
                <a:lnTo>
                  <a:pt x="427542" y="469899"/>
                </a:lnTo>
                <a:lnTo>
                  <a:pt x="481371" y="419099"/>
                </a:lnTo>
                <a:lnTo>
                  <a:pt x="537741" y="368299"/>
                </a:lnTo>
                <a:lnTo>
                  <a:pt x="566868" y="342899"/>
                </a:lnTo>
                <a:lnTo>
                  <a:pt x="596586" y="317499"/>
                </a:lnTo>
                <a:lnTo>
                  <a:pt x="626862" y="304799"/>
                </a:lnTo>
                <a:lnTo>
                  <a:pt x="657693" y="279399"/>
                </a:lnTo>
                <a:lnTo>
                  <a:pt x="689082" y="253999"/>
                </a:lnTo>
                <a:lnTo>
                  <a:pt x="720989" y="228599"/>
                </a:lnTo>
                <a:lnTo>
                  <a:pt x="753376" y="215899"/>
                </a:lnTo>
                <a:lnTo>
                  <a:pt x="786244" y="190499"/>
                </a:lnTo>
                <a:lnTo>
                  <a:pt x="853380" y="165099"/>
                </a:lnTo>
                <a:lnTo>
                  <a:pt x="887567" y="139699"/>
                </a:lnTo>
                <a:lnTo>
                  <a:pt x="992484" y="101599"/>
                </a:lnTo>
                <a:lnTo>
                  <a:pt x="1210761" y="25399"/>
                </a:lnTo>
                <a:lnTo>
                  <a:pt x="1890211" y="25399"/>
                </a:lnTo>
                <a:lnTo>
                  <a:pt x="2108488" y="101599"/>
                </a:lnTo>
                <a:lnTo>
                  <a:pt x="2213404" y="139699"/>
                </a:lnTo>
                <a:lnTo>
                  <a:pt x="2247592" y="165099"/>
                </a:lnTo>
                <a:lnTo>
                  <a:pt x="2314728" y="190499"/>
                </a:lnTo>
                <a:lnTo>
                  <a:pt x="2347596" y="215899"/>
                </a:lnTo>
                <a:lnTo>
                  <a:pt x="2379983" y="228599"/>
                </a:lnTo>
                <a:lnTo>
                  <a:pt x="2411890" y="253999"/>
                </a:lnTo>
                <a:lnTo>
                  <a:pt x="2443278" y="279399"/>
                </a:lnTo>
                <a:lnTo>
                  <a:pt x="2474110" y="304799"/>
                </a:lnTo>
                <a:lnTo>
                  <a:pt x="2504385" y="317499"/>
                </a:lnTo>
                <a:lnTo>
                  <a:pt x="2534104" y="342899"/>
                </a:lnTo>
                <a:lnTo>
                  <a:pt x="2563230" y="368299"/>
                </a:lnTo>
                <a:lnTo>
                  <a:pt x="2591729" y="393699"/>
                </a:lnTo>
                <a:lnTo>
                  <a:pt x="2646845" y="444499"/>
                </a:lnTo>
                <a:lnTo>
                  <a:pt x="2660137" y="457199"/>
                </a:lnTo>
                <a:lnTo>
                  <a:pt x="1470651" y="457199"/>
                </a:lnTo>
                <a:lnTo>
                  <a:pt x="1444104" y="469899"/>
                </a:lnTo>
                <a:lnTo>
                  <a:pt x="1364942" y="469899"/>
                </a:lnTo>
                <a:lnTo>
                  <a:pt x="1338746" y="482599"/>
                </a:lnTo>
                <a:lnTo>
                  <a:pt x="1312678" y="482599"/>
                </a:lnTo>
                <a:lnTo>
                  <a:pt x="1286769" y="495299"/>
                </a:lnTo>
                <a:lnTo>
                  <a:pt x="1261019" y="495299"/>
                </a:lnTo>
                <a:lnTo>
                  <a:pt x="1210027" y="520699"/>
                </a:lnTo>
                <a:lnTo>
                  <a:pt x="1184845" y="520699"/>
                </a:lnTo>
                <a:lnTo>
                  <a:pt x="1110654" y="558799"/>
                </a:lnTo>
                <a:lnTo>
                  <a:pt x="1086443" y="558799"/>
                </a:lnTo>
                <a:lnTo>
                  <a:pt x="1038860" y="584199"/>
                </a:lnTo>
                <a:lnTo>
                  <a:pt x="992509" y="609599"/>
                </a:lnTo>
                <a:lnTo>
                  <a:pt x="969838" y="622299"/>
                </a:lnTo>
                <a:lnTo>
                  <a:pt x="947503" y="647699"/>
                </a:lnTo>
                <a:lnTo>
                  <a:pt x="925531" y="660399"/>
                </a:lnTo>
                <a:lnTo>
                  <a:pt x="903949" y="673099"/>
                </a:lnTo>
                <a:lnTo>
                  <a:pt x="882756" y="685799"/>
                </a:lnTo>
                <a:lnTo>
                  <a:pt x="861953" y="711199"/>
                </a:lnTo>
                <a:lnTo>
                  <a:pt x="841565" y="723899"/>
                </a:lnTo>
                <a:lnTo>
                  <a:pt x="821615" y="736599"/>
                </a:lnTo>
                <a:lnTo>
                  <a:pt x="802105" y="761999"/>
                </a:lnTo>
                <a:lnTo>
                  <a:pt x="783034" y="774699"/>
                </a:lnTo>
                <a:lnTo>
                  <a:pt x="764425" y="800099"/>
                </a:lnTo>
                <a:lnTo>
                  <a:pt x="746301" y="812799"/>
                </a:lnTo>
                <a:lnTo>
                  <a:pt x="728661" y="838199"/>
                </a:lnTo>
                <a:lnTo>
                  <a:pt x="711506" y="850899"/>
                </a:lnTo>
                <a:lnTo>
                  <a:pt x="694856" y="876299"/>
                </a:lnTo>
                <a:lnTo>
                  <a:pt x="678732" y="901699"/>
                </a:lnTo>
                <a:lnTo>
                  <a:pt x="663132" y="927099"/>
                </a:lnTo>
                <a:lnTo>
                  <a:pt x="648058" y="939799"/>
                </a:lnTo>
                <a:lnTo>
                  <a:pt x="633528" y="965199"/>
                </a:lnTo>
                <a:lnTo>
                  <a:pt x="619558" y="990599"/>
                </a:lnTo>
                <a:lnTo>
                  <a:pt x="606149" y="1015999"/>
                </a:lnTo>
                <a:lnTo>
                  <a:pt x="593301" y="1028699"/>
                </a:lnTo>
                <a:lnTo>
                  <a:pt x="569349" y="1079499"/>
                </a:lnTo>
                <a:lnTo>
                  <a:pt x="547762" y="1130299"/>
                </a:lnTo>
                <a:lnTo>
                  <a:pt x="528589" y="1181099"/>
                </a:lnTo>
                <a:lnTo>
                  <a:pt x="511880" y="1231899"/>
                </a:lnTo>
                <a:lnTo>
                  <a:pt x="497671" y="1282699"/>
                </a:lnTo>
                <a:lnTo>
                  <a:pt x="486000" y="1333499"/>
                </a:lnTo>
                <a:lnTo>
                  <a:pt x="476892" y="1384299"/>
                </a:lnTo>
                <a:lnTo>
                  <a:pt x="470372" y="1435099"/>
                </a:lnTo>
                <a:lnTo>
                  <a:pt x="468085" y="1473199"/>
                </a:lnTo>
                <a:lnTo>
                  <a:pt x="466452" y="1498599"/>
                </a:lnTo>
                <a:lnTo>
                  <a:pt x="465472" y="1523999"/>
                </a:lnTo>
                <a:lnTo>
                  <a:pt x="465145" y="1549399"/>
                </a:lnTo>
                <a:close/>
              </a:path>
              <a:path w="3101340" h="1549400">
                <a:moveTo>
                  <a:pt x="3100972" y="1549399"/>
                </a:moveTo>
                <a:lnTo>
                  <a:pt x="2635826" y="1549399"/>
                </a:lnTo>
                <a:lnTo>
                  <a:pt x="2635500" y="1523999"/>
                </a:lnTo>
                <a:lnTo>
                  <a:pt x="2634520" y="1498599"/>
                </a:lnTo>
                <a:lnTo>
                  <a:pt x="2632886" y="1473199"/>
                </a:lnTo>
                <a:lnTo>
                  <a:pt x="2630600" y="1435099"/>
                </a:lnTo>
                <a:lnTo>
                  <a:pt x="2627663" y="1409699"/>
                </a:lnTo>
                <a:lnTo>
                  <a:pt x="2619849" y="1358899"/>
                </a:lnTo>
                <a:lnTo>
                  <a:pt x="2609453" y="1308099"/>
                </a:lnTo>
                <a:lnTo>
                  <a:pt x="2596513" y="1257299"/>
                </a:lnTo>
                <a:lnTo>
                  <a:pt x="2581045" y="1206499"/>
                </a:lnTo>
                <a:lnTo>
                  <a:pt x="2563104" y="1155699"/>
                </a:lnTo>
                <a:lnTo>
                  <a:pt x="2542712" y="1104899"/>
                </a:lnTo>
                <a:lnTo>
                  <a:pt x="2519942" y="1054099"/>
                </a:lnTo>
                <a:lnTo>
                  <a:pt x="2494823" y="1015999"/>
                </a:lnTo>
                <a:lnTo>
                  <a:pt x="2481414" y="990599"/>
                </a:lnTo>
                <a:lnTo>
                  <a:pt x="2467444" y="965199"/>
                </a:lnTo>
                <a:lnTo>
                  <a:pt x="2452913" y="939799"/>
                </a:lnTo>
                <a:lnTo>
                  <a:pt x="2437839" y="927099"/>
                </a:lnTo>
                <a:lnTo>
                  <a:pt x="2422240" y="901699"/>
                </a:lnTo>
                <a:lnTo>
                  <a:pt x="2406115" y="876299"/>
                </a:lnTo>
                <a:lnTo>
                  <a:pt x="2389465" y="850899"/>
                </a:lnTo>
                <a:lnTo>
                  <a:pt x="2372310" y="838199"/>
                </a:lnTo>
                <a:lnTo>
                  <a:pt x="2354670" y="812799"/>
                </a:lnTo>
                <a:lnTo>
                  <a:pt x="2336546" y="800099"/>
                </a:lnTo>
                <a:lnTo>
                  <a:pt x="2317937" y="774699"/>
                </a:lnTo>
                <a:lnTo>
                  <a:pt x="2298866" y="761999"/>
                </a:lnTo>
                <a:lnTo>
                  <a:pt x="2279356" y="736599"/>
                </a:lnTo>
                <a:lnTo>
                  <a:pt x="2259407" y="723899"/>
                </a:lnTo>
                <a:lnTo>
                  <a:pt x="2239018" y="711199"/>
                </a:lnTo>
                <a:lnTo>
                  <a:pt x="2218215" y="685799"/>
                </a:lnTo>
                <a:lnTo>
                  <a:pt x="2197023" y="673099"/>
                </a:lnTo>
                <a:lnTo>
                  <a:pt x="2175440" y="660399"/>
                </a:lnTo>
                <a:lnTo>
                  <a:pt x="2153469" y="647699"/>
                </a:lnTo>
                <a:lnTo>
                  <a:pt x="2131134" y="622299"/>
                </a:lnTo>
                <a:lnTo>
                  <a:pt x="2108463" y="609599"/>
                </a:lnTo>
                <a:lnTo>
                  <a:pt x="2062112" y="584199"/>
                </a:lnTo>
                <a:lnTo>
                  <a:pt x="2014529" y="558799"/>
                </a:lnTo>
                <a:lnTo>
                  <a:pt x="1990318" y="558799"/>
                </a:lnTo>
                <a:lnTo>
                  <a:pt x="1916126" y="520699"/>
                </a:lnTo>
                <a:lnTo>
                  <a:pt x="1890945" y="520699"/>
                </a:lnTo>
                <a:lnTo>
                  <a:pt x="1839952" y="495299"/>
                </a:lnTo>
                <a:lnTo>
                  <a:pt x="1814202" y="495299"/>
                </a:lnTo>
                <a:lnTo>
                  <a:pt x="1788293" y="482599"/>
                </a:lnTo>
                <a:lnTo>
                  <a:pt x="1762225" y="482599"/>
                </a:lnTo>
                <a:lnTo>
                  <a:pt x="1736030" y="469899"/>
                </a:lnTo>
                <a:lnTo>
                  <a:pt x="1656868" y="469899"/>
                </a:lnTo>
                <a:lnTo>
                  <a:pt x="1630320" y="457199"/>
                </a:lnTo>
                <a:lnTo>
                  <a:pt x="2660137" y="457199"/>
                </a:lnTo>
                <a:lnTo>
                  <a:pt x="2673429" y="469899"/>
                </a:lnTo>
                <a:lnTo>
                  <a:pt x="2699321" y="507999"/>
                </a:lnTo>
                <a:lnTo>
                  <a:pt x="2724521" y="533399"/>
                </a:lnTo>
                <a:lnTo>
                  <a:pt x="2749028" y="558799"/>
                </a:lnTo>
                <a:lnTo>
                  <a:pt x="2772814" y="596899"/>
                </a:lnTo>
                <a:lnTo>
                  <a:pt x="2795849" y="622299"/>
                </a:lnTo>
                <a:lnTo>
                  <a:pt x="2818134" y="647699"/>
                </a:lnTo>
                <a:lnTo>
                  <a:pt x="2839668" y="685799"/>
                </a:lnTo>
                <a:lnTo>
                  <a:pt x="2860426" y="711199"/>
                </a:lnTo>
                <a:lnTo>
                  <a:pt x="2880383" y="749299"/>
                </a:lnTo>
                <a:lnTo>
                  <a:pt x="2899539" y="787399"/>
                </a:lnTo>
                <a:lnTo>
                  <a:pt x="2917893" y="812799"/>
                </a:lnTo>
                <a:lnTo>
                  <a:pt x="2935423" y="850899"/>
                </a:lnTo>
                <a:lnTo>
                  <a:pt x="2952110" y="888999"/>
                </a:lnTo>
                <a:lnTo>
                  <a:pt x="2967951" y="914399"/>
                </a:lnTo>
                <a:lnTo>
                  <a:pt x="2982948" y="952499"/>
                </a:lnTo>
                <a:lnTo>
                  <a:pt x="2997083" y="990599"/>
                </a:lnTo>
                <a:lnTo>
                  <a:pt x="3010338" y="1028699"/>
                </a:lnTo>
                <a:lnTo>
                  <a:pt x="3022713" y="1054099"/>
                </a:lnTo>
                <a:lnTo>
                  <a:pt x="3034209" y="1092199"/>
                </a:lnTo>
                <a:lnTo>
                  <a:pt x="3044811" y="1130299"/>
                </a:lnTo>
                <a:lnTo>
                  <a:pt x="3054507" y="1168399"/>
                </a:lnTo>
                <a:lnTo>
                  <a:pt x="3063296" y="1206499"/>
                </a:lnTo>
                <a:lnTo>
                  <a:pt x="3071180" y="1244599"/>
                </a:lnTo>
                <a:lnTo>
                  <a:pt x="3078148" y="1282699"/>
                </a:lnTo>
                <a:lnTo>
                  <a:pt x="3084191" y="1320799"/>
                </a:lnTo>
                <a:lnTo>
                  <a:pt x="3089311" y="1358899"/>
                </a:lnTo>
                <a:lnTo>
                  <a:pt x="3093506" y="1396999"/>
                </a:lnTo>
                <a:lnTo>
                  <a:pt x="3096772" y="1435099"/>
                </a:lnTo>
                <a:lnTo>
                  <a:pt x="3099106" y="1473199"/>
                </a:lnTo>
                <a:lnTo>
                  <a:pt x="3100505" y="1511299"/>
                </a:lnTo>
                <a:lnTo>
                  <a:pt x="3100972" y="1549399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8199" y="1572037"/>
            <a:ext cx="3101340" cy="1549400"/>
          </a:xfrm>
          <a:custGeom>
            <a:avLst/>
            <a:gdLst/>
            <a:ahLst/>
            <a:cxnLst/>
            <a:rect l="l" t="t" r="r" b="b"/>
            <a:pathLst>
              <a:path w="3101340" h="1549400">
                <a:moveTo>
                  <a:pt x="1777990" y="12699"/>
                </a:moveTo>
                <a:lnTo>
                  <a:pt x="1322982" y="12699"/>
                </a:lnTo>
                <a:lnTo>
                  <a:pt x="1360678" y="0"/>
                </a:lnTo>
                <a:lnTo>
                  <a:pt x="1740293" y="0"/>
                </a:lnTo>
                <a:lnTo>
                  <a:pt x="1777990" y="12699"/>
                </a:lnTo>
                <a:close/>
              </a:path>
              <a:path w="3101340" h="1549400">
                <a:moveTo>
                  <a:pt x="1852971" y="25399"/>
                </a:moveTo>
                <a:lnTo>
                  <a:pt x="1248001" y="25399"/>
                </a:lnTo>
                <a:lnTo>
                  <a:pt x="1285423" y="12699"/>
                </a:lnTo>
                <a:lnTo>
                  <a:pt x="1815549" y="12699"/>
                </a:lnTo>
                <a:lnTo>
                  <a:pt x="1852971" y="25399"/>
                </a:lnTo>
                <a:close/>
              </a:path>
              <a:path w="3101340" h="1549400">
                <a:moveTo>
                  <a:pt x="465145" y="1549399"/>
                </a:moveTo>
                <a:lnTo>
                  <a:pt x="0" y="1549399"/>
                </a:lnTo>
                <a:lnTo>
                  <a:pt x="466" y="1511299"/>
                </a:lnTo>
                <a:lnTo>
                  <a:pt x="1866" y="1473199"/>
                </a:lnTo>
                <a:lnTo>
                  <a:pt x="4199" y="1435099"/>
                </a:lnTo>
                <a:lnTo>
                  <a:pt x="7466" y="1396999"/>
                </a:lnTo>
                <a:lnTo>
                  <a:pt x="11661" y="1358899"/>
                </a:lnTo>
                <a:lnTo>
                  <a:pt x="16780" y="1320799"/>
                </a:lnTo>
                <a:lnTo>
                  <a:pt x="22824" y="1282699"/>
                </a:lnTo>
                <a:lnTo>
                  <a:pt x="29792" y="1244599"/>
                </a:lnTo>
                <a:lnTo>
                  <a:pt x="37675" y="1206499"/>
                </a:lnTo>
                <a:lnTo>
                  <a:pt x="46465" y="1168399"/>
                </a:lnTo>
                <a:lnTo>
                  <a:pt x="56161" y="1130299"/>
                </a:lnTo>
                <a:lnTo>
                  <a:pt x="66763" y="1092199"/>
                </a:lnTo>
                <a:lnTo>
                  <a:pt x="78258" y="1054099"/>
                </a:lnTo>
                <a:lnTo>
                  <a:pt x="90634" y="1028699"/>
                </a:lnTo>
                <a:lnTo>
                  <a:pt x="103889" y="990599"/>
                </a:lnTo>
                <a:lnTo>
                  <a:pt x="118024" y="952499"/>
                </a:lnTo>
                <a:lnTo>
                  <a:pt x="133020" y="914399"/>
                </a:lnTo>
                <a:lnTo>
                  <a:pt x="148862" y="888999"/>
                </a:lnTo>
                <a:lnTo>
                  <a:pt x="165548" y="850899"/>
                </a:lnTo>
                <a:lnTo>
                  <a:pt x="183079" y="812799"/>
                </a:lnTo>
                <a:lnTo>
                  <a:pt x="201433" y="787399"/>
                </a:lnTo>
                <a:lnTo>
                  <a:pt x="220588" y="749299"/>
                </a:lnTo>
                <a:lnTo>
                  <a:pt x="240545" y="711199"/>
                </a:lnTo>
                <a:lnTo>
                  <a:pt x="261304" y="685799"/>
                </a:lnTo>
                <a:lnTo>
                  <a:pt x="282838" y="647699"/>
                </a:lnTo>
                <a:lnTo>
                  <a:pt x="305123" y="622299"/>
                </a:lnTo>
                <a:lnTo>
                  <a:pt x="328158" y="596899"/>
                </a:lnTo>
                <a:lnTo>
                  <a:pt x="351944" y="558799"/>
                </a:lnTo>
                <a:lnTo>
                  <a:pt x="376451" y="533399"/>
                </a:lnTo>
                <a:lnTo>
                  <a:pt x="401650" y="507999"/>
                </a:lnTo>
                <a:lnTo>
                  <a:pt x="427542" y="469899"/>
                </a:lnTo>
                <a:lnTo>
                  <a:pt x="481371" y="419099"/>
                </a:lnTo>
                <a:lnTo>
                  <a:pt x="537741" y="368299"/>
                </a:lnTo>
                <a:lnTo>
                  <a:pt x="566868" y="342899"/>
                </a:lnTo>
                <a:lnTo>
                  <a:pt x="596586" y="317499"/>
                </a:lnTo>
                <a:lnTo>
                  <a:pt x="626862" y="304799"/>
                </a:lnTo>
                <a:lnTo>
                  <a:pt x="657693" y="279399"/>
                </a:lnTo>
                <a:lnTo>
                  <a:pt x="689082" y="253999"/>
                </a:lnTo>
                <a:lnTo>
                  <a:pt x="720989" y="228599"/>
                </a:lnTo>
                <a:lnTo>
                  <a:pt x="753376" y="215899"/>
                </a:lnTo>
                <a:lnTo>
                  <a:pt x="786244" y="190499"/>
                </a:lnTo>
                <a:lnTo>
                  <a:pt x="853380" y="165099"/>
                </a:lnTo>
                <a:lnTo>
                  <a:pt x="887567" y="139699"/>
                </a:lnTo>
                <a:lnTo>
                  <a:pt x="992484" y="101599"/>
                </a:lnTo>
                <a:lnTo>
                  <a:pt x="1210761" y="25399"/>
                </a:lnTo>
                <a:lnTo>
                  <a:pt x="1890211" y="25399"/>
                </a:lnTo>
                <a:lnTo>
                  <a:pt x="2108488" y="101599"/>
                </a:lnTo>
                <a:lnTo>
                  <a:pt x="2213404" y="139699"/>
                </a:lnTo>
                <a:lnTo>
                  <a:pt x="2247592" y="165099"/>
                </a:lnTo>
                <a:lnTo>
                  <a:pt x="2314728" y="190499"/>
                </a:lnTo>
                <a:lnTo>
                  <a:pt x="2347596" y="215899"/>
                </a:lnTo>
                <a:lnTo>
                  <a:pt x="2379983" y="228599"/>
                </a:lnTo>
                <a:lnTo>
                  <a:pt x="2411890" y="253999"/>
                </a:lnTo>
                <a:lnTo>
                  <a:pt x="2443278" y="279399"/>
                </a:lnTo>
                <a:lnTo>
                  <a:pt x="2474110" y="304799"/>
                </a:lnTo>
                <a:lnTo>
                  <a:pt x="2504385" y="317499"/>
                </a:lnTo>
                <a:lnTo>
                  <a:pt x="2534104" y="342899"/>
                </a:lnTo>
                <a:lnTo>
                  <a:pt x="2563230" y="368299"/>
                </a:lnTo>
                <a:lnTo>
                  <a:pt x="2591729" y="393699"/>
                </a:lnTo>
                <a:lnTo>
                  <a:pt x="2646845" y="444499"/>
                </a:lnTo>
                <a:lnTo>
                  <a:pt x="2660137" y="457199"/>
                </a:lnTo>
                <a:lnTo>
                  <a:pt x="1470651" y="457199"/>
                </a:lnTo>
                <a:lnTo>
                  <a:pt x="1444104" y="469899"/>
                </a:lnTo>
                <a:lnTo>
                  <a:pt x="1364942" y="469899"/>
                </a:lnTo>
                <a:lnTo>
                  <a:pt x="1338746" y="482599"/>
                </a:lnTo>
                <a:lnTo>
                  <a:pt x="1312678" y="482599"/>
                </a:lnTo>
                <a:lnTo>
                  <a:pt x="1286769" y="495299"/>
                </a:lnTo>
                <a:lnTo>
                  <a:pt x="1261019" y="495299"/>
                </a:lnTo>
                <a:lnTo>
                  <a:pt x="1210027" y="520699"/>
                </a:lnTo>
                <a:lnTo>
                  <a:pt x="1184845" y="520699"/>
                </a:lnTo>
                <a:lnTo>
                  <a:pt x="1110654" y="558799"/>
                </a:lnTo>
                <a:lnTo>
                  <a:pt x="1086443" y="558799"/>
                </a:lnTo>
                <a:lnTo>
                  <a:pt x="1038860" y="584199"/>
                </a:lnTo>
                <a:lnTo>
                  <a:pt x="992509" y="609599"/>
                </a:lnTo>
                <a:lnTo>
                  <a:pt x="969838" y="622299"/>
                </a:lnTo>
                <a:lnTo>
                  <a:pt x="947503" y="647699"/>
                </a:lnTo>
                <a:lnTo>
                  <a:pt x="925531" y="660399"/>
                </a:lnTo>
                <a:lnTo>
                  <a:pt x="903949" y="673099"/>
                </a:lnTo>
                <a:lnTo>
                  <a:pt x="882756" y="685799"/>
                </a:lnTo>
                <a:lnTo>
                  <a:pt x="861953" y="711199"/>
                </a:lnTo>
                <a:lnTo>
                  <a:pt x="841565" y="723899"/>
                </a:lnTo>
                <a:lnTo>
                  <a:pt x="821615" y="736599"/>
                </a:lnTo>
                <a:lnTo>
                  <a:pt x="802105" y="761999"/>
                </a:lnTo>
                <a:lnTo>
                  <a:pt x="783034" y="774699"/>
                </a:lnTo>
                <a:lnTo>
                  <a:pt x="764425" y="800099"/>
                </a:lnTo>
                <a:lnTo>
                  <a:pt x="746301" y="812799"/>
                </a:lnTo>
                <a:lnTo>
                  <a:pt x="728661" y="838199"/>
                </a:lnTo>
                <a:lnTo>
                  <a:pt x="711506" y="850899"/>
                </a:lnTo>
                <a:lnTo>
                  <a:pt x="694856" y="876299"/>
                </a:lnTo>
                <a:lnTo>
                  <a:pt x="678732" y="901699"/>
                </a:lnTo>
                <a:lnTo>
                  <a:pt x="663132" y="927099"/>
                </a:lnTo>
                <a:lnTo>
                  <a:pt x="648058" y="939799"/>
                </a:lnTo>
                <a:lnTo>
                  <a:pt x="633528" y="965199"/>
                </a:lnTo>
                <a:lnTo>
                  <a:pt x="619558" y="990599"/>
                </a:lnTo>
                <a:lnTo>
                  <a:pt x="606149" y="1015999"/>
                </a:lnTo>
                <a:lnTo>
                  <a:pt x="593301" y="1028699"/>
                </a:lnTo>
                <a:lnTo>
                  <a:pt x="569349" y="1079499"/>
                </a:lnTo>
                <a:lnTo>
                  <a:pt x="547762" y="1130299"/>
                </a:lnTo>
                <a:lnTo>
                  <a:pt x="528589" y="1181099"/>
                </a:lnTo>
                <a:lnTo>
                  <a:pt x="511880" y="1231899"/>
                </a:lnTo>
                <a:lnTo>
                  <a:pt x="497671" y="1282699"/>
                </a:lnTo>
                <a:lnTo>
                  <a:pt x="486000" y="1333499"/>
                </a:lnTo>
                <a:lnTo>
                  <a:pt x="476892" y="1384299"/>
                </a:lnTo>
                <a:lnTo>
                  <a:pt x="470372" y="1435099"/>
                </a:lnTo>
                <a:lnTo>
                  <a:pt x="468085" y="1473199"/>
                </a:lnTo>
                <a:lnTo>
                  <a:pt x="466452" y="1498599"/>
                </a:lnTo>
                <a:lnTo>
                  <a:pt x="465472" y="1523999"/>
                </a:lnTo>
                <a:lnTo>
                  <a:pt x="465145" y="1549399"/>
                </a:lnTo>
                <a:close/>
              </a:path>
              <a:path w="3101340" h="1549400">
                <a:moveTo>
                  <a:pt x="3100972" y="1549399"/>
                </a:moveTo>
                <a:lnTo>
                  <a:pt x="2635826" y="1549399"/>
                </a:lnTo>
                <a:lnTo>
                  <a:pt x="2635500" y="1523999"/>
                </a:lnTo>
                <a:lnTo>
                  <a:pt x="2634520" y="1498599"/>
                </a:lnTo>
                <a:lnTo>
                  <a:pt x="2632886" y="1473199"/>
                </a:lnTo>
                <a:lnTo>
                  <a:pt x="2630600" y="1435099"/>
                </a:lnTo>
                <a:lnTo>
                  <a:pt x="2627663" y="1409699"/>
                </a:lnTo>
                <a:lnTo>
                  <a:pt x="2619849" y="1358899"/>
                </a:lnTo>
                <a:lnTo>
                  <a:pt x="2609453" y="1308099"/>
                </a:lnTo>
                <a:lnTo>
                  <a:pt x="2596513" y="1257299"/>
                </a:lnTo>
                <a:lnTo>
                  <a:pt x="2581045" y="1206499"/>
                </a:lnTo>
                <a:lnTo>
                  <a:pt x="2563104" y="1155699"/>
                </a:lnTo>
                <a:lnTo>
                  <a:pt x="2542712" y="1104899"/>
                </a:lnTo>
                <a:lnTo>
                  <a:pt x="2519942" y="1054099"/>
                </a:lnTo>
                <a:lnTo>
                  <a:pt x="2494823" y="1015999"/>
                </a:lnTo>
                <a:lnTo>
                  <a:pt x="2481414" y="990599"/>
                </a:lnTo>
                <a:lnTo>
                  <a:pt x="2467444" y="965199"/>
                </a:lnTo>
                <a:lnTo>
                  <a:pt x="2452913" y="939799"/>
                </a:lnTo>
                <a:lnTo>
                  <a:pt x="2437839" y="927099"/>
                </a:lnTo>
                <a:lnTo>
                  <a:pt x="2422240" y="901699"/>
                </a:lnTo>
                <a:lnTo>
                  <a:pt x="2406115" y="876299"/>
                </a:lnTo>
                <a:lnTo>
                  <a:pt x="2389465" y="850899"/>
                </a:lnTo>
                <a:lnTo>
                  <a:pt x="2372310" y="838199"/>
                </a:lnTo>
                <a:lnTo>
                  <a:pt x="2354670" y="812799"/>
                </a:lnTo>
                <a:lnTo>
                  <a:pt x="2336546" y="800099"/>
                </a:lnTo>
                <a:lnTo>
                  <a:pt x="2317937" y="774699"/>
                </a:lnTo>
                <a:lnTo>
                  <a:pt x="2298866" y="761999"/>
                </a:lnTo>
                <a:lnTo>
                  <a:pt x="2279356" y="736599"/>
                </a:lnTo>
                <a:lnTo>
                  <a:pt x="2259407" y="723899"/>
                </a:lnTo>
                <a:lnTo>
                  <a:pt x="2239018" y="711199"/>
                </a:lnTo>
                <a:lnTo>
                  <a:pt x="2218215" y="685799"/>
                </a:lnTo>
                <a:lnTo>
                  <a:pt x="2197023" y="673099"/>
                </a:lnTo>
                <a:lnTo>
                  <a:pt x="2175440" y="660399"/>
                </a:lnTo>
                <a:lnTo>
                  <a:pt x="2153469" y="647699"/>
                </a:lnTo>
                <a:lnTo>
                  <a:pt x="2131134" y="622299"/>
                </a:lnTo>
                <a:lnTo>
                  <a:pt x="2108463" y="609599"/>
                </a:lnTo>
                <a:lnTo>
                  <a:pt x="2062112" y="584199"/>
                </a:lnTo>
                <a:lnTo>
                  <a:pt x="2014529" y="558799"/>
                </a:lnTo>
                <a:lnTo>
                  <a:pt x="1990318" y="558799"/>
                </a:lnTo>
                <a:lnTo>
                  <a:pt x="1916126" y="520699"/>
                </a:lnTo>
                <a:lnTo>
                  <a:pt x="1890945" y="520699"/>
                </a:lnTo>
                <a:lnTo>
                  <a:pt x="1839952" y="495299"/>
                </a:lnTo>
                <a:lnTo>
                  <a:pt x="1814202" y="495299"/>
                </a:lnTo>
                <a:lnTo>
                  <a:pt x="1788293" y="482599"/>
                </a:lnTo>
                <a:lnTo>
                  <a:pt x="1762225" y="482599"/>
                </a:lnTo>
                <a:lnTo>
                  <a:pt x="1736030" y="469899"/>
                </a:lnTo>
                <a:lnTo>
                  <a:pt x="1656868" y="469899"/>
                </a:lnTo>
                <a:lnTo>
                  <a:pt x="1630320" y="457199"/>
                </a:lnTo>
                <a:lnTo>
                  <a:pt x="2660137" y="457199"/>
                </a:lnTo>
                <a:lnTo>
                  <a:pt x="2673429" y="469899"/>
                </a:lnTo>
                <a:lnTo>
                  <a:pt x="2699321" y="507999"/>
                </a:lnTo>
                <a:lnTo>
                  <a:pt x="2724521" y="533399"/>
                </a:lnTo>
                <a:lnTo>
                  <a:pt x="2749028" y="558799"/>
                </a:lnTo>
                <a:lnTo>
                  <a:pt x="2772814" y="596899"/>
                </a:lnTo>
                <a:lnTo>
                  <a:pt x="2795849" y="622299"/>
                </a:lnTo>
                <a:lnTo>
                  <a:pt x="2818134" y="647699"/>
                </a:lnTo>
                <a:lnTo>
                  <a:pt x="2839668" y="685799"/>
                </a:lnTo>
                <a:lnTo>
                  <a:pt x="2860426" y="711199"/>
                </a:lnTo>
                <a:lnTo>
                  <a:pt x="2880383" y="749299"/>
                </a:lnTo>
                <a:lnTo>
                  <a:pt x="2899539" y="787399"/>
                </a:lnTo>
                <a:lnTo>
                  <a:pt x="2917893" y="812799"/>
                </a:lnTo>
                <a:lnTo>
                  <a:pt x="2935423" y="850899"/>
                </a:lnTo>
                <a:lnTo>
                  <a:pt x="2952110" y="888999"/>
                </a:lnTo>
                <a:lnTo>
                  <a:pt x="2967951" y="914399"/>
                </a:lnTo>
                <a:lnTo>
                  <a:pt x="2982948" y="952499"/>
                </a:lnTo>
                <a:lnTo>
                  <a:pt x="2997083" y="990599"/>
                </a:lnTo>
                <a:lnTo>
                  <a:pt x="3010338" y="1028699"/>
                </a:lnTo>
                <a:lnTo>
                  <a:pt x="3022713" y="1054099"/>
                </a:lnTo>
                <a:lnTo>
                  <a:pt x="3034209" y="1092199"/>
                </a:lnTo>
                <a:lnTo>
                  <a:pt x="3044811" y="1130299"/>
                </a:lnTo>
                <a:lnTo>
                  <a:pt x="3054507" y="1168399"/>
                </a:lnTo>
                <a:lnTo>
                  <a:pt x="3063296" y="1206499"/>
                </a:lnTo>
                <a:lnTo>
                  <a:pt x="3071180" y="1244599"/>
                </a:lnTo>
                <a:lnTo>
                  <a:pt x="3078148" y="1282699"/>
                </a:lnTo>
                <a:lnTo>
                  <a:pt x="3084191" y="1320799"/>
                </a:lnTo>
                <a:lnTo>
                  <a:pt x="3089311" y="1358899"/>
                </a:lnTo>
                <a:lnTo>
                  <a:pt x="3093506" y="1396999"/>
                </a:lnTo>
                <a:lnTo>
                  <a:pt x="3096772" y="1435099"/>
                </a:lnTo>
                <a:lnTo>
                  <a:pt x="3099106" y="1473199"/>
                </a:lnTo>
                <a:lnTo>
                  <a:pt x="3100505" y="1511299"/>
                </a:lnTo>
                <a:lnTo>
                  <a:pt x="3100972" y="1549399"/>
                </a:lnTo>
                <a:close/>
              </a:path>
            </a:pathLst>
          </a:custGeom>
          <a:solidFill>
            <a:srgbClr val="01B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14698" y="3007243"/>
            <a:ext cx="76835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40" dirty="0">
                <a:latin typeface="Arial Narrow"/>
                <a:cs typeface="Arial Narrow"/>
              </a:rPr>
              <a:t>0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65859" y="3007243"/>
            <a:ext cx="282575" cy="13978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pt-BR" sz="800" spc="40" dirty="0">
                <a:latin typeface="Arial Narrow"/>
                <a:cs typeface="Arial Narrow"/>
              </a:rPr>
              <a:t>45112</a:t>
            </a:r>
            <a:endParaRPr sz="800" dirty="0">
              <a:latin typeface="Arial Narrow"/>
              <a:cs typeface="Arial Narrow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417146" y="2470001"/>
            <a:ext cx="1123315" cy="6457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4050" spc="-120" dirty="0">
                <a:solidFill>
                  <a:srgbClr val="333333"/>
                </a:solidFill>
                <a:latin typeface="Arial Narrow"/>
                <a:cs typeface="Arial Narrow"/>
              </a:rPr>
              <a:t>45112</a:t>
            </a:r>
            <a:endParaRPr sz="4050">
              <a:latin typeface="Arial Narrow"/>
              <a:cs typeface="Arial Narrow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8600" y="895059"/>
            <a:ext cx="2955290" cy="309880"/>
          </a:xfrm>
          <a:prstGeom prst="rect">
            <a:avLst/>
          </a:prstGeom>
          <a:solidFill>
            <a:srgbClr val="FF000F">
              <a:alpha val="50195"/>
            </a:srgbClr>
          </a:solidFill>
        </p:spPr>
        <p:txBody>
          <a:bodyPr vert="horz" wrap="square" lIns="0" tIns="51435" rIns="0" bIns="0" rtlCol="0">
            <a:spAutoFit/>
          </a:bodyPr>
          <a:lstStyle/>
          <a:p>
            <a:pPr marL="48895">
              <a:lnSpc>
                <a:spcPct val="100000"/>
              </a:lnSpc>
              <a:spcBef>
                <a:spcPts val="405"/>
              </a:spcBef>
            </a:pPr>
            <a:r>
              <a:rPr sz="1250" b="1" spc="-70" dirty="0">
                <a:solidFill>
                  <a:srgbClr val="333333"/>
                </a:solidFill>
                <a:latin typeface="Segoe UI"/>
                <a:cs typeface="Segoe UI"/>
              </a:rPr>
              <a:t>Dados </a:t>
            </a:r>
            <a:r>
              <a:rPr sz="1250" b="1" spc="-85" dirty="0">
                <a:solidFill>
                  <a:srgbClr val="333333"/>
                </a:solidFill>
                <a:latin typeface="Segoe UI"/>
                <a:cs typeface="Segoe UI"/>
              </a:rPr>
              <a:t>em </a:t>
            </a:r>
            <a:r>
              <a:rPr sz="1250" b="1" spc="-80" dirty="0">
                <a:solidFill>
                  <a:srgbClr val="333333"/>
                </a:solidFill>
                <a:latin typeface="Segoe UI"/>
                <a:cs typeface="Segoe UI"/>
              </a:rPr>
              <a:t>fase </a:t>
            </a:r>
            <a:r>
              <a:rPr sz="1250" b="1" spc="-65" dirty="0">
                <a:solidFill>
                  <a:srgbClr val="333333"/>
                </a:solidFill>
                <a:latin typeface="Segoe UI"/>
                <a:cs typeface="Segoe UI"/>
              </a:rPr>
              <a:t>de</a:t>
            </a:r>
            <a:r>
              <a:rPr sz="1250" b="1" spc="200" dirty="0">
                <a:solidFill>
                  <a:srgbClr val="333333"/>
                </a:solidFill>
                <a:latin typeface="Segoe UI"/>
                <a:cs typeface="Segoe UI"/>
              </a:rPr>
              <a:t> </a:t>
            </a:r>
            <a:r>
              <a:rPr sz="1250" b="1" spc="-70" dirty="0">
                <a:solidFill>
                  <a:srgbClr val="333333"/>
                </a:solidFill>
                <a:latin typeface="Segoe UI"/>
                <a:cs typeface="Segoe UI"/>
              </a:rPr>
              <a:t>consolidação</a:t>
            </a:r>
            <a:endParaRPr sz="1250">
              <a:latin typeface="Segoe UI"/>
              <a:cs typeface="Segoe U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52400" y="152400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0" y="0"/>
                </a:moveTo>
                <a:lnTo>
                  <a:pt x="165100" y="0"/>
                </a:lnTo>
                <a:lnTo>
                  <a:pt x="165100" y="165100"/>
                </a:lnTo>
                <a:lnTo>
                  <a:pt x="0" y="165100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1487</Words>
  <Application>Microsoft Office PowerPoint</Application>
  <PresentationFormat>Personalizar</PresentationFormat>
  <Paragraphs>616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18</vt:i4>
      </vt:variant>
    </vt:vector>
  </HeadingPairs>
  <TitlesOfParts>
    <vt:vector size="27" baseType="lpstr">
      <vt:lpstr>Arial</vt:lpstr>
      <vt:lpstr>Arial Narrow</vt:lpstr>
      <vt:lpstr>Calibri</vt:lpstr>
      <vt:lpstr>Gill Sans MT</vt:lpstr>
      <vt:lpstr>Segoe MDL2 Assets</vt:lpstr>
      <vt:lpstr>Segoe UI</vt:lpstr>
      <vt:lpstr>Times New Roman</vt:lpstr>
      <vt:lpstr>Office Theme</vt:lpstr>
      <vt:lpstr>1_Office Theme</vt:lpstr>
      <vt:lpstr>Relatório do SisGen</vt:lpstr>
      <vt:lpstr>Apresentação do PowerPoint</vt:lpstr>
      <vt:lpstr>Cadastros de Instituições</vt:lpstr>
      <vt:lpstr>Cadastros de Acesso</vt:lpstr>
      <vt:lpstr>Cadastros de Acesso</vt:lpstr>
      <vt:lpstr>Total de Cadastros de Acesso por Usuário</vt:lpstr>
      <vt:lpstr>Cadastros de Acesso</vt:lpstr>
      <vt:lpstr>Cadastros de Acesso</vt:lpstr>
      <vt:lpstr>Apresentação do PowerPoint</vt:lpstr>
      <vt:lpstr>Cadastros de Acesso</vt:lpstr>
      <vt:lpstr>Total de Cadastros de Acesso que indicaram Parceria no Exterior</vt:lpstr>
      <vt:lpstr>Cadastros de Acesso</vt:lpstr>
      <vt:lpstr>Cadastros de Remessa</vt:lpstr>
      <vt:lpstr>Cadastros de Remessa por Usuário</vt:lpstr>
      <vt:lpstr>Cadastros de Remessa por País Destinatário</vt:lpstr>
      <vt:lpstr>Notificação de Produtos</vt:lpstr>
      <vt:lpstr>Notificações de Produto por Usuário</vt:lpstr>
      <vt:lpstr>Notificação de Produtos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Relatório do SisGen</dc:title>
  <dc:creator>USER</dc:creator>
  <cp:lastModifiedBy>USER</cp:lastModifiedBy>
  <cp:revision>4</cp:revision>
  <dcterms:created xsi:type="dcterms:W3CDTF">2019-05-22T17:00:29Z</dcterms:created>
  <dcterms:modified xsi:type="dcterms:W3CDTF">2020-06-18T22:12:24Z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2019-05-22T00:00:00Z</vt:filetime>
  </property>
  <property fmtid="{D5CDD505-2E9C-101B-9397-08002B2CF9AE}" pid="3" name="Creator">
    <vt:lpwstr>PDFium</vt:lpwstr>
  </property>
  <property fmtid="{D5CDD505-2E9C-101B-9397-08002B2CF9AE}" pid="4" name="LastSaved">
    <vt:filetime>2019-05-22T00:00:00Z</vt:filetime>
  </property>
</Properties>
</file>