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326" r:id="rId3"/>
    <p:sldId id="327" r:id="rId4"/>
    <p:sldId id="336" r:id="rId5"/>
    <p:sldId id="283" r:id="rId6"/>
    <p:sldId id="335" r:id="rId7"/>
    <p:sldId id="340" r:id="rId8"/>
    <p:sldId id="338" r:id="rId9"/>
    <p:sldId id="328" r:id="rId10"/>
    <p:sldId id="341" r:id="rId11"/>
    <p:sldId id="333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EBB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58" autoAdjust="0"/>
    <p:restoredTop sz="94603" autoAdjust="0"/>
  </p:normalViewPr>
  <p:slideViewPr>
    <p:cSldViewPr snapToGrid="0" snapToObjects="1">
      <p:cViewPr>
        <p:scale>
          <a:sx n="100" d="100"/>
          <a:sy n="100" d="100"/>
        </p:scale>
        <p:origin x="-201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20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8" Type="http://schemas.openxmlformats.org/officeDocument/2006/relationships/slide" Target="slides/slide7.xml"/><Relationship Id="rId21" Type="http://schemas.openxmlformats.org/officeDocument/2006/relationships/slide" Target="slides/slide20.xml"/><Relationship Id="rId3" Type="http://schemas.openxmlformats.org/officeDocument/2006/relationships/slide" Target="slides/slide2.xml"/><Relationship Id="rId2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2" Type="http://schemas.openxmlformats.org/officeDocument/2006/relationships/customXml" Target="../customXml/item3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9" Type="http://schemas.openxmlformats.org/officeDocument/2006/relationships/slide" Target="slides/slide8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8C0BD-DAF1-654C-99FB-DCABA3704191}" type="datetimeFigureOut">
              <a:rPr lang="en-US" smtClean="0"/>
              <a:t>10/1/19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FFB32-CE8D-864C-8A0E-DB2AF1B3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35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4330-0863-9248-A2A4-A7206430BBBC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D650-84D8-AB45-8C5F-3204FF4D7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2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4330-0863-9248-A2A4-A7206430BBBC}" type="datetimeFigureOut">
              <a:rPr lang="en-US" smtClean="0"/>
              <a:t>10/1/19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D650-84D8-AB45-8C5F-3204FF4D7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4330-0863-9248-A2A4-A7206430BBBC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D650-84D8-AB45-8C5F-3204FF4D7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07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4330-0863-9248-A2A4-A7206430BBBC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D650-84D8-AB45-8C5F-3204FF4D7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6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4330-0863-9248-A2A4-A7206430BBBC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D650-84D8-AB45-8C5F-3204FF4D7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7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4330-0863-9248-A2A4-A7206430BBBC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D650-84D8-AB45-8C5F-3204FF4D7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56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4330-0863-9248-A2A4-A7206430BBBC}" type="datetimeFigureOut">
              <a:rPr lang="en-US" smtClean="0"/>
              <a:t>10/1/19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D650-84D8-AB45-8C5F-3204FF4D7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5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4330-0863-9248-A2A4-A7206430BBBC}" type="datetimeFigureOut">
              <a:rPr lang="en-US" smtClean="0"/>
              <a:t>10/1/19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D650-84D8-AB45-8C5F-3204FF4D7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1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4330-0863-9248-A2A4-A7206430BBBC}" type="datetimeFigureOut">
              <a:rPr lang="en-US" smtClean="0"/>
              <a:t>10/1/19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D650-84D8-AB45-8C5F-3204FF4D7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55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4330-0863-9248-A2A4-A7206430BBBC}" type="datetimeFigureOut">
              <a:rPr lang="en-US" smtClean="0"/>
              <a:t>10/1/19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D650-84D8-AB45-8C5F-3204FF4D7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7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4330-0863-9248-A2A4-A7206430BBBC}" type="datetimeFigureOut">
              <a:rPr lang="en-US" smtClean="0"/>
              <a:t>10/1/19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D650-84D8-AB45-8C5F-3204FF4D7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58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4330-0863-9248-A2A4-A7206430BBBC}" type="datetimeFigureOut">
              <a:rPr lang="en-US" smtClean="0"/>
              <a:t>10/1/19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D650-84D8-AB45-8C5F-3204FF4D7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6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54330-0863-9248-A2A4-A7206430BBBC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DD650-84D8-AB45-8C5F-3204FF4D7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5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9023" y="5429250"/>
            <a:ext cx="6400800" cy="2208527"/>
          </a:xfrm>
        </p:spPr>
        <p:txBody>
          <a:bodyPr>
            <a:normAutofit/>
          </a:bodyPr>
          <a:lstStyle/>
          <a:p>
            <a:endParaRPr lang="pt-BR" sz="18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pt-BR" sz="1600" b="1" dirty="0" smtClean="0">
                <a:solidFill>
                  <a:schemeClr val="tx1"/>
                </a:solidFill>
                <a:latin typeface="Arial"/>
                <a:cs typeface="Arial"/>
              </a:rPr>
              <a:t>Tilman Jaeger, Consultor Independente</a:t>
            </a:r>
          </a:p>
          <a:p>
            <a:r>
              <a:rPr lang="pt-BR" sz="1600" b="1" dirty="0" smtClean="0">
                <a:solidFill>
                  <a:schemeClr val="tx1"/>
                </a:solidFill>
                <a:latin typeface="Arial"/>
                <a:cs typeface="Arial"/>
              </a:rPr>
              <a:t>Barreirinhas, Maranhão </a:t>
            </a:r>
          </a:p>
          <a:p>
            <a:r>
              <a:rPr lang="pt-BR" sz="1600" b="1" dirty="0" smtClean="0">
                <a:solidFill>
                  <a:schemeClr val="tx1"/>
                </a:solidFill>
                <a:latin typeface="Arial"/>
                <a:cs typeface="Arial"/>
              </a:rPr>
              <a:t>25 de Setembro de 2019</a:t>
            </a:r>
            <a:endParaRPr lang="pt-BR" sz="16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15" y="52924"/>
            <a:ext cx="723628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00" b="1" dirty="0" smtClean="0">
                <a:latin typeface="Arial"/>
                <a:cs typeface="Arial"/>
              </a:rPr>
              <a:t>                                                  </a:t>
            </a:r>
            <a:r>
              <a:rPr lang="en-US" sz="1900" b="1" dirty="0" err="1" smtClean="0">
                <a:latin typeface="Arial"/>
                <a:cs typeface="Arial"/>
              </a:rPr>
              <a:t>Parque</a:t>
            </a:r>
            <a:r>
              <a:rPr lang="en-US" sz="1900" b="1" dirty="0" smtClean="0">
                <a:latin typeface="Arial"/>
                <a:cs typeface="Arial"/>
              </a:rPr>
              <a:t> </a:t>
            </a:r>
            <a:r>
              <a:rPr lang="en-US" sz="1900" b="1" dirty="0" err="1" smtClean="0">
                <a:latin typeface="Arial"/>
                <a:cs typeface="Arial"/>
              </a:rPr>
              <a:t>Nacional</a:t>
            </a:r>
            <a:endParaRPr lang="en-US" sz="1900" b="1" dirty="0" smtClean="0">
              <a:latin typeface="Arial"/>
              <a:cs typeface="Arial"/>
            </a:endParaRPr>
          </a:p>
          <a:p>
            <a:pPr algn="r"/>
            <a:r>
              <a:rPr lang="en-US" sz="1900" b="1" dirty="0" smtClean="0">
                <a:latin typeface="Arial"/>
                <a:cs typeface="Arial"/>
              </a:rPr>
              <a:t>                                                        </a:t>
            </a:r>
            <a:r>
              <a:rPr lang="en-US" sz="1900" b="1" dirty="0" err="1" smtClean="0">
                <a:latin typeface="Arial"/>
                <a:cs typeface="Arial"/>
              </a:rPr>
              <a:t>Lençóis</a:t>
            </a:r>
            <a:r>
              <a:rPr lang="en-US" sz="1900" b="1" dirty="0" smtClean="0">
                <a:latin typeface="Arial"/>
                <a:cs typeface="Arial"/>
              </a:rPr>
              <a:t> </a:t>
            </a:r>
            <a:r>
              <a:rPr lang="en-US" sz="1900" b="1" dirty="0" err="1" smtClean="0">
                <a:latin typeface="Arial"/>
                <a:cs typeface="Arial"/>
              </a:rPr>
              <a:t>Maranhenses</a:t>
            </a:r>
            <a:endParaRPr lang="en-US" sz="1900" b="1" dirty="0" smtClean="0">
              <a:latin typeface="Arial"/>
              <a:cs typeface="Arial"/>
            </a:endParaRPr>
          </a:p>
          <a:p>
            <a:pPr algn="r"/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												</a:t>
            </a:r>
            <a:r>
              <a:rPr lang="en-US" sz="19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    </a:t>
            </a:r>
            <a:r>
              <a:rPr lang="en-US" sz="19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Contribuições</a:t>
            </a:r>
            <a:r>
              <a:rPr lang="en-US" sz="19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para a Proposta												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ítio de Patrim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ô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nio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Mundial </a:t>
            </a:r>
            <a:endParaRPr lang="pt-BR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0040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632832" y="2799922"/>
            <a:ext cx="8332629" cy="4470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endParaRPr lang="pt-PT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457200" indent="-457200" algn="l">
              <a:buFont typeface="Arial"/>
              <a:buChar char="•"/>
            </a:pPr>
            <a:endParaRPr lang="pt-PT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9333" y="1343611"/>
            <a:ext cx="801445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PT" sz="3600" b="1" dirty="0">
                <a:latin typeface="Arial"/>
                <a:cs typeface="Arial"/>
              </a:rPr>
              <a:t>Integridade / Proteção / Gestão</a:t>
            </a:r>
          </a:p>
          <a:p>
            <a:pPr algn="ctr"/>
            <a:endParaRPr lang="en-US" sz="3600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733" y="2016711"/>
            <a:ext cx="8014458" cy="4878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spcAft>
                <a:spcPts val="600"/>
              </a:spcAft>
              <a:buFont typeface="Arial"/>
              <a:buChar char="•"/>
            </a:pPr>
            <a:r>
              <a:rPr lang="pt-BR" sz="2200" b="1" dirty="0" smtClean="0">
                <a:latin typeface="Arial"/>
                <a:cs typeface="Arial"/>
              </a:rPr>
              <a:t>Desafios importantes de conservação: </a:t>
            </a:r>
            <a:r>
              <a:rPr lang="pt-BR" sz="2200" b="1" u="sng" dirty="0" smtClean="0">
                <a:latin typeface="Arial"/>
                <a:cs typeface="Arial"/>
              </a:rPr>
              <a:t>Gestão do turismo</a:t>
            </a:r>
            <a:r>
              <a:rPr lang="pt-BR" sz="2200" b="1" dirty="0" smtClean="0">
                <a:latin typeface="Arial"/>
                <a:cs typeface="Arial"/>
              </a:rPr>
              <a:t>, assentamentos dentro do PARNA, petróleo, tráfego marítimo, pesca, </a:t>
            </a:r>
            <a:r>
              <a:rPr lang="pt-BR" sz="2200" b="1" dirty="0" smtClean="0">
                <a:latin typeface="Arial"/>
                <a:cs typeface="Arial"/>
              </a:rPr>
              <a:t>caça furtiva, resíduos </a:t>
            </a:r>
            <a:r>
              <a:rPr lang="pt-BR" sz="2200" b="1" dirty="0" smtClean="0">
                <a:latin typeface="Arial"/>
                <a:cs typeface="Arial"/>
              </a:rPr>
              <a:t>plásticos, </a:t>
            </a:r>
            <a:r>
              <a:rPr lang="pt-BR" sz="2200" b="1" dirty="0" smtClean="0">
                <a:latin typeface="Arial"/>
                <a:cs typeface="Arial"/>
              </a:rPr>
              <a:t>espécies invasivas, comércio </a:t>
            </a:r>
            <a:r>
              <a:rPr lang="pt-BR" sz="2200" b="1" dirty="0" smtClean="0">
                <a:latin typeface="Arial"/>
                <a:cs typeface="Arial"/>
              </a:rPr>
              <a:t>de animais selvagens...</a:t>
            </a:r>
          </a:p>
          <a:p>
            <a:pPr marL="571500" indent="-571500" algn="just">
              <a:spcAft>
                <a:spcPts val="600"/>
              </a:spcAft>
              <a:buFont typeface="Arial"/>
              <a:buChar char="•"/>
            </a:pPr>
            <a:r>
              <a:rPr lang="pt-BR" sz="2200" b="1" dirty="0" smtClean="0">
                <a:latin typeface="Arial"/>
                <a:cs typeface="Arial"/>
              </a:rPr>
              <a:t>Revis</a:t>
            </a:r>
            <a:r>
              <a:rPr lang="pt-BR" sz="2200" b="1" dirty="0" smtClean="0">
                <a:latin typeface="Arial"/>
                <a:cs typeface="Arial"/>
              </a:rPr>
              <a:t>ão do </a:t>
            </a:r>
            <a:r>
              <a:rPr lang="pt-BR" sz="2200" b="1" dirty="0" smtClean="0">
                <a:latin typeface="Arial"/>
                <a:cs typeface="Arial"/>
              </a:rPr>
              <a:t>Plano de </a:t>
            </a:r>
            <a:r>
              <a:rPr lang="pt-BR" sz="2200" b="1" dirty="0" smtClean="0">
                <a:latin typeface="Arial"/>
                <a:cs typeface="Arial"/>
              </a:rPr>
              <a:t>M</a:t>
            </a:r>
            <a:r>
              <a:rPr lang="pt-BR" sz="2200" b="1" dirty="0" smtClean="0">
                <a:latin typeface="Arial"/>
                <a:cs typeface="Arial"/>
              </a:rPr>
              <a:t>anejo do 2003?</a:t>
            </a:r>
          </a:p>
          <a:p>
            <a:pPr marL="571500" indent="-571500" algn="just">
              <a:spcAft>
                <a:spcPts val="600"/>
              </a:spcAft>
              <a:buFont typeface="Arial"/>
              <a:buChar char="•"/>
            </a:pPr>
            <a:r>
              <a:rPr lang="pt-BR" sz="2200" b="1" dirty="0" smtClean="0">
                <a:latin typeface="Arial"/>
                <a:cs typeface="Arial"/>
              </a:rPr>
              <a:t>Pouca </a:t>
            </a:r>
            <a:r>
              <a:rPr lang="pt-BR" sz="2200" b="1" dirty="0" smtClean="0">
                <a:latin typeface="Arial"/>
                <a:cs typeface="Arial"/>
              </a:rPr>
              <a:t>Clareza na </a:t>
            </a:r>
            <a:r>
              <a:rPr lang="pt-BR" sz="2200" b="1" dirty="0" smtClean="0">
                <a:latin typeface="Arial"/>
                <a:cs typeface="Arial"/>
              </a:rPr>
              <a:t>Configuração da Zona de Amortecimento (papel / gestão das UC fora do PARNA? Coordenação entre </a:t>
            </a:r>
            <a:r>
              <a:rPr lang="pt-BR" sz="2200" b="1" dirty="0" err="1" smtClean="0">
                <a:latin typeface="Arial"/>
                <a:cs typeface="Arial"/>
              </a:rPr>
              <a:t>ICMBio</a:t>
            </a:r>
            <a:r>
              <a:rPr lang="pt-BR" sz="2200" b="1" dirty="0" smtClean="0">
                <a:latin typeface="Arial"/>
                <a:cs typeface="Arial"/>
              </a:rPr>
              <a:t> e Instituições estaduais?)</a:t>
            </a:r>
          </a:p>
          <a:p>
            <a:pPr marL="571500" indent="-571500" algn="just">
              <a:spcAft>
                <a:spcPts val="600"/>
              </a:spcAft>
              <a:buFont typeface="Arial"/>
              <a:buChar char="•"/>
            </a:pPr>
            <a:r>
              <a:rPr lang="pt-BR" sz="2200" b="1" dirty="0" smtClean="0">
                <a:latin typeface="Arial"/>
                <a:cs typeface="Arial"/>
              </a:rPr>
              <a:t>Coordenação entre diferentes Níveis governamentais?</a:t>
            </a:r>
          </a:p>
          <a:p>
            <a:pPr marL="571500" indent="-571500" algn="just">
              <a:spcAft>
                <a:spcPts val="600"/>
              </a:spcAft>
              <a:buFont typeface="Arial"/>
              <a:buChar char="•"/>
            </a:pPr>
            <a:r>
              <a:rPr lang="pt-BR" sz="2200" b="1" dirty="0" smtClean="0">
                <a:latin typeface="Arial"/>
                <a:cs typeface="Arial"/>
              </a:rPr>
              <a:t>Possível Redução da Área do PARNA</a:t>
            </a:r>
            <a:r>
              <a:rPr lang="pt-BR" sz="2200" b="1" dirty="0" smtClean="0">
                <a:latin typeface="Arial"/>
                <a:cs typeface="Arial"/>
              </a:rPr>
              <a:t>?</a:t>
            </a:r>
          </a:p>
          <a:p>
            <a:pPr marL="571500" indent="-571500" algn="just">
              <a:spcAft>
                <a:spcPts val="600"/>
              </a:spcAft>
              <a:buFont typeface="Arial"/>
              <a:buChar char="•"/>
            </a:pPr>
            <a:r>
              <a:rPr lang="pt-BR" sz="2200" b="1" dirty="0" smtClean="0">
                <a:latin typeface="Arial"/>
                <a:cs typeface="Arial"/>
              </a:rPr>
              <a:t>Concessão / Privatização</a:t>
            </a:r>
            <a:r>
              <a:rPr lang="pt-BR" sz="2200" b="1" dirty="0" smtClean="0">
                <a:latin typeface="Arial"/>
                <a:cs typeface="Arial"/>
              </a:rPr>
              <a:t>?</a:t>
            </a:r>
            <a:r>
              <a:rPr lang="pt-BR" sz="2200" b="1" dirty="0" smtClean="0">
                <a:latin typeface="Arial"/>
                <a:cs typeface="Arial"/>
              </a:rPr>
              <a:t> </a:t>
            </a:r>
            <a:endParaRPr lang="pt-BR" sz="2200" b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715" y="52924"/>
            <a:ext cx="723628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00" b="1" dirty="0" smtClean="0">
                <a:latin typeface="Arial"/>
                <a:cs typeface="Arial"/>
              </a:rPr>
              <a:t>                                                  </a:t>
            </a:r>
            <a:r>
              <a:rPr lang="en-US" sz="1900" b="1" dirty="0" err="1" smtClean="0">
                <a:latin typeface="Arial"/>
                <a:cs typeface="Arial"/>
              </a:rPr>
              <a:t>Parque</a:t>
            </a:r>
            <a:r>
              <a:rPr lang="en-US" sz="1900" b="1" dirty="0" smtClean="0">
                <a:latin typeface="Arial"/>
                <a:cs typeface="Arial"/>
              </a:rPr>
              <a:t> </a:t>
            </a:r>
            <a:r>
              <a:rPr lang="en-US" sz="1900" b="1" dirty="0" err="1" smtClean="0">
                <a:latin typeface="Arial"/>
                <a:cs typeface="Arial"/>
              </a:rPr>
              <a:t>Nacional</a:t>
            </a:r>
            <a:endParaRPr lang="en-US" sz="1900" b="1" dirty="0" smtClean="0">
              <a:latin typeface="Arial"/>
              <a:cs typeface="Arial"/>
            </a:endParaRPr>
          </a:p>
          <a:p>
            <a:pPr algn="r"/>
            <a:r>
              <a:rPr lang="en-US" sz="1900" b="1" dirty="0" smtClean="0">
                <a:latin typeface="Arial"/>
                <a:cs typeface="Arial"/>
              </a:rPr>
              <a:t>                                                        </a:t>
            </a:r>
            <a:r>
              <a:rPr lang="en-US" sz="1900" b="1" dirty="0" err="1" smtClean="0">
                <a:latin typeface="Arial"/>
                <a:cs typeface="Arial"/>
              </a:rPr>
              <a:t>Lençóis</a:t>
            </a:r>
            <a:r>
              <a:rPr lang="en-US" sz="1900" b="1" dirty="0" smtClean="0">
                <a:latin typeface="Arial"/>
                <a:cs typeface="Arial"/>
              </a:rPr>
              <a:t> </a:t>
            </a:r>
            <a:r>
              <a:rPr lang="en-US" sz="1900" b="1" dirty="0" err="1" smtClean="0">
                <a:latin typeface="Arial"/>
                <a:cs typeface="Arial"/>
              </a:rPr>
              <a:t>Maranhenses</a:t>
            </a:r>
            <a:endParaRPr lang="en-US" sz="1900" b="1" dirty="0" smtClean="0">
              <a:latin typeface="Arial"/>
              <a:cs typeface="Arial"/>
            </a:endParaRPr>
          </a:p>
          <a:p>
            <a:pPr algn="r"/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												</a:t>
            </a:r>
            <a:r>
              <a:rPr lang="en-US" sz="19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    </a:t>
            </a:r>
            <a:r>
              <a:rPr lang="en-US" sz="19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Contribuições</a:t>
            </a:r>
            <a:r>
              <a:rPr lang="en-US" sz="19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para a Proposta												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ítio de Patrim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ô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nio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Mundial </a:t>
            </a:r>
            <a:endParaRPr lang="pt-BR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8216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955" y="2788335"/>
            <a:ext cx="8273073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PT" sz="3600" b="1" dirty="0" smtClean="0">
                <a:latin typeface="Arial"/>
                <a:cs typeface="Arial"/>
              </a:rPr>
              <a:t>Implicações </a:t>
            </a:r>
            <a:r>
              <a:rPr lang="pt-PT" sz="3600" b="1" dirty="0">
                <a:latin typeface="Arial"/>
                <a:cs typeface="Arial"/>
              </a:rPr>
              <a:t>para a </a:t>
            </a:r>
            <a:endParaRPr lang="pt-PT" sz="3600" b="1" dirty="0" smtClean="0">
              <a:latin typeface="Arial"/>
              <a:cs typeface="Arial"/>
            </a:endParaRPr>
          </a:p>
          <a:p>
            <a:pPr algn="ctr">
              <a:spcAft>
                <a:spcPts val="600"/>
              </a:spcAft>
            </a:pPr>
            <a:r>
              <a:rPr lang="pt-PT" sz="3600" b="1" dirty="0" smtClean="0">
                <a:latin typeface="Arial"/>
                <a:cs typeface="Arial"/>
              </a:rPr>
              <a:t>Elaboração da Proposta / </a:t>
            </a:r>
            <a:r>
              <a:rPr lang="pt-PT" sz="3600" b="1" dirty="0">
                <a:latin typeface="Arial"/>
                <a:cs typeface="Arial"/>
              </a:rPr>
              <a:t>Recomendações para </a:t>
            </a:r>
            <a:r>
              <a:rPr lang="pt-PT" sz="3600" b="1" dirty="0" smtClean="0">
                <a:latin typeface="Arial"/>
                <a:cs typeface="Arial"/>
              </a:rPr>
              <a:t>os</a:t>
            </a:r>
          </a:p>
          <a:p>
            <a:pPr algn="ctr">
              <a:spcAft>
                <a:spcPts val="600"/>
              </a:spcAft>
            </a:pPr>
            <a:r>
              <a:rPr lang="pt-PT" sz="3600" b="1" dirty="0" smtClean="0">
                <a:latin typeface="Arial"/>
                <a:cs typeface="Arial"/>
              </a:rPr>
              <a:t>Próximos </a:t>
            </a:r>
            <a:r>
              <a:rPr lang="pt-PT" sz="3600" b="1" dirty="0">
                <a:latin typeface="Arial"/>
                <a:cs typeface="Arial"/>
              </a:rPr>
              <a:t>Passos</a:t>
            </a:r>
          </a:p>
          <a:p>
            <a:pPr algn="ctr">
              <a:spcAft>
                <a:spcPts val="600"/>
              </a:spcAft>
            </a:pPr>
            <a:endParaRPr lang="pt-PT" sz="3600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15" y="52924"/>
            <a:ext cx="723628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00" b="1" dirty="0" smtClean="0">
                <a:latin typeface="Arial"/>
                <a:cs typeface="Arial"/>
              </a:rPr>
              <a:t>                                                  </a:t>
            </a:r>
            <a:r>
              <a:rPr lang="en-US" sz="1900" b="1" dirty="0" err="1" smtClean="0">
                <a:latin typeface="Arial"/>
                <a:cs typeface="Arial"/>
              </a:rPr>
              <a:t>Parque</a:t>
            </a:r>
            <a:r>
              <a:rPr lang="en-US" sz="1900" b="1" dirty="0" smtClean="0">
                <a:latin typeface="Arial"/>
                <a:cs typeface="Arial"/>
              </a:rPr>
              <a:t> </a:t>
            </a:r>
            <a:r>
              <a:rPr lang="en-US" sz="1900" b="1" dirty="0" err="1" smtClean="0">
                <a:latin typeface="Arial"/>
                <a:cs typeface="Arial"/>
              </a:rPr>
              <a:t>Nacional</a:t>
            </a:r>
            <a:endParaRPr lang="en-US" sz="1900" b="1" dirty="0" smtClean="0">
              <a:latin typeface="Arial"/>
              <a:cs typeface="Arial"/>
            </a:endParaRPr>
          </a:p>
          <a:p>
            <a:pPr algn="r"/>
            <a:r>
              <a:rPr lang="en-US" sz="1900" b="1" dirty="0" smtClean="0">
                <a:latin typeface="Arial"/>
                <a:cs typeface="Arial"/>
              </a:rPr>
              <a:t>                                                        </a:t>
            </a:r>
            <a:r>
              <a:rPr lang="en-US" sz="1900" b="1" dirty="0" err="1" smtClean="0">
                <a:latin typeface="Arial"/>
                <a:cs typeface="Arial"/>
              </a:rPr>
              <a:t>Lençóis</a:t>
            </a:r>
            <a:r>
              <a:rPr lang="en-US" sz="1900" b="1" dirty="0" smtClean="0">
                <a:latin typeface="Arial"/>
                <a:cs typeface="Arial"/>
              </a:rPr>
              <a:t> </a:t>
            </a:r>
            <a:r>
              <a:rPr lang="en-US" sz="1900" b="1" dirty="0" err="1" smtClean="0">
                <a:latin typeface="Arial"/>
                <a:cs typeface="Arial"/>
              </a:rPr>
              <a:t>Maranhenses</a:t>
            </a:r>
            <a:endParaRPr lang="en-US" sz="1900" b="1" dirty="0" smtClean="0">
              <a:latin typeface="Arial"/>
              <a:cs typeface="Arial"/>
            </a:endParaRPr>
          </a:p>
          <a:p>
            <a:pPr algn="r"/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												</a:t>
            </a:r>
            <a:r>
              <a:rPr lang="en-US" sz="19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    </a:t>
            </a:r>
            <a:r>
              <a:rPr lang="en-US" sz="19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Contribuições</a:t>
            </a:r>
            <a:r>
              <a:rPr lang="en-US" sz="19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para a Proposta												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ítio de Patrim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ô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nio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Mundial </a:t>
            </a:r>
            <a:endParaRPr lang="pt-BR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4566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955" y="2788335"/>
            <a:ext cx="8273073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3600" b="1" dirty="0" smtClean="0">
                <a:latin typeface="Arial"/>
                <a:cs typeface="Arial"/>
              </a:rPr>
              <a:t>1. Restrição </a:t>
            </a:r>
            <a:r>
              <a:rPr lang="pt-PT" sz="3600" b="1" dirty="0" smtClean="0">
                <a:latin typeface="Arial"/>
                <a:cs typeface="Arial"/>
              </a:rPr>
              <a:t>atual: apenas </a:t>
            </a:r>
            <a:r>
              <a:rPr lang="pt-PT" sz="3600" b="1" dirty="0">
                <a:latin typeface="Arial"/>
                <a:cs typeface="Arial"/>
              </a:rPr>
              <a:t>uma </a:t>
            </a:r>
            <a:r>
              <a:rPr lang="pt-PT" sz="3600" b="1" dirty="0" smtClean="0">
                <a:latin typeface="Arial"/>
                <a:cs typeface="Arial"/>
              </a:rPr>
              <a:t>proposta por </a:t>
            </a:r>
            <a:r>
              <a:rPr lang="pt-PT" sz="3600" b="1" dirty="0">
                <a:latin typeface="Arial"/>
                <a:cs typeface="Arial"/>
              </a:rPr>
              <a:t>ano </a:t>
            </a:r>
            <a:r>
              <a:rPr lang="pt-PT" sz="3600" b="1" dirty="0" smtClean="0">
                <a:latin typeface="Arial"/>
                <a:cs typeface="Arial"/>
              </a:rPr>
              <a:t>por</a:t>
            </a:r>
            <a:r>
              <a:rPr lang="pt-PT" sz="3600" b="1" dirty="0" smtClean="0">
                <a:latin typeface="Arial"/>
                <a:cs typeface="Arial"/>
              </a:rPr>
              <a:t> Pa</a:t>
            </a:r>
            <a:r>
              <a:rPr lang="pt-PT" sz="3600" b="1" dirty="0" smtClean="0">
                <a:latin typeface="Arial"/>
                <a:cs typeface="Arial"/>
              </a:rPr>
              <a:t>í</a:t>
            </a:r>
            <a:r>
              <a:rPr lang="pt-PT" sz="3600" b="1" dirty="0" smtClean="0">
                <a:latin typeface="Arial"/>
                <a:cs typeface="Arial"/>
              </a:rPr>
              <a:t>s (Estado Parte)</a:t>
            </a:r>
            <a:endParaRPr lang="pt-PT" sz="3600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15" y="52924"/>
            <a:ext cx="723628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00" b="1" dirty="0" smtClean="0">
                <a:latin typeface="Arial"/>
                <a:cs typeface="Arial"/>
              </a:rPr>
              <a:t>                                                  </a:t>
            </a:r>
            <a:r>
              <a:rPr lang="en-US" sz="1900" b="1" dirty="0" err="1" smtClean="0">
                <a:latin typeface="Arial"/>
                <a:cs typeface="Arial"/>
              </a:rPr>
              <a:t>Parque</a:t>
            </a:r>
            <a:r>
              <a:rPr lang="en-US" sz="1900" b="1" dirty="0" smtClean="0">
                <a:latin typeface="Arial"/>
                <a:cs typeface="Arial"/>
              </a:rPr>
              <a:t> </a:t>
            </a:r>
            <a:r>
              <a:rPr lang="en-US" sz="1900" b="1" dirty="0" err="1" smtClean="0">
                <a:latin typeface="Arial"/>
                <a:cs typeface="Arial"/>
              </a:rPr>
              <a:t>Nacional</a:t>
            </a:r>
            <a:endParaRPr lang="en-US" sz="1900" b="1" dirty="0" smtClean="0">
              <a:latin typeface="Arial"/>
              <a:cs typeface="Arial"/>
            </a:endParaRPr>
          </a:p>
          <a:p>
            <a:pPr algn="r"/>
            <a:r>
              <a:rPr lang="en-US" sz="1900" b="1" dirty="0" smtClean="0">
                <a:latin typeface="Arial"/>
                <a:cs typeface="Arial"/>
              </a:rPr>
              <a:t>                                                        </a:t>
            </a:r>
            <a:r>
              <a:rPr lang="en-US" sz="1900" b="1" dirty="0" err="1" smtClean="0">
                <a:latin typeface="Arial"/>
                <a:cs typeface="Arial"/>
              </a:rPr>
              <a:t>Lençóis</a:t>
            </a:r>
            <a:r>
              <a:rPr lang="en-US" sz="1900" b="1" dirty="0" smtClean="0">
                <a:latin typeface="Arial"/>
                <a:cs typeface="Arial"/>
              </a:rPr>
              <a:t> </a:t>
            </a:r>
            <a:r>
              <a:rPr lang="en-US" sz="1900" b="1" dirty="0" err="1" smtClean="0">
                <a:latin typeface="Arial"/>
                <a:cs typeface="Arial"/>
              </a:rPr>
              <a:t>Maranhenses</a:t>
            </a:r>
            <a:endParaRPr lang="en-US" sz="1900" b="1" dirty="0" smtClean="0">
              <a:latin typeface="Arial"/>
              <a:cs typeface="Arial"/>
            </a:endParaRPr>
          </a:p>
          <a:p>
            <a:pPr algn="r"/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												</a:t>
            </a:r>
            <a:r>
              <a:rPr lang="en-US" sz="19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    </a:t>
            </a:r>
            <a:r>
              <a:rPr lang="en-US" sz="19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Contribuições</a:t>
            </a:r>
            <a:r>
              <a:rPr lang="en-US" sz="19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para a Proposta												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ítio de Patrim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ô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nio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Mundial </a:t>
            </a:r>
            <a:endParaRPr lang="pt-BR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009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955" y="2788335"/>
            <a:ext cx="8273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3600" b="1" dirty="0" smtClean="0">
                <a:latin typeface="Arial"/>
                <a:cs typeface="Arial"/>
              </a:rPr>
              <a:t>2. Prazo final </a:t>
            </a:r>
            <a:r>
              <a:rPr lang="pt-PT" sz="3600" b="1" dirty="0">
                <a:latin typeface="Arial"/>
                <a:cs typeface="Arial"/>
              </a:rPr>
              <a:t>d</a:t>
            </a:r>
            <a:r>
              <a:rPr lang="pt-PT" sz="3600" b="1" dirty="0" smtClean="0">
                <a:latin typeface="Arial"/>
                <a:cs typeface="Arial"/>
              </a:rPr>
              <a:t>a </a:t>
            </a:r>
            <a:r>
              <a:rPr lang="pt-PT" sz="3600" b="1" dirty="0">
                <a:latin typeface="Arial"/>
                <a:cs typeface="Arial"/>
              </a:rPr>
              <a:t>E</a:t>
            </a:r>
            <a:r>
              <a:rPr lang="pt-PT" sz="3600" b="1" dirty="0" smtClean="0">
                <a:latin typeface="Arial"/>
                <a:cs typeface="Arial"/>
              </a:rPr>
              <a:t>ntrega </a:t>
            </a:r>
            <a:r>
              <a:rPr lang="pt-PT" sz="3600" b="1" dirty="0">
                <a:latin typeface="Arial"/>
                <a:cs typeface="Arial"/>
              </a:rPr>
              <a:t>da </a:t>
            </a:r>
            <a:r>
              <a:rPr lang="pt-PT" sz="3600" b="1" dirty="0" smtClean="0">
                <a:latin typeface="Arial"/>
                <a:cs typeface="Arial"/>
              </a:rPr>
              <a:t>Proposta é </a:t>
            </a:r>
            <a:r>
              <a:rPr lang="pt-PT" sz="3600" b="1" dirty="0" smtClean="0">
                <a:latin typeface="Arial"/>
                <a:cs typeface="Arial"/>
              </a:rPr>
              <a:t>30 </a:t>
            </a:r>
            <a:r>
              <a:rPr lang="pt-PT" sz="3600" b="1" dirty="0">
                <a:latin typeface="Arial"/>
                <a:cs typeface="Arial"/>
              </a:rPr>
              <a:t>de </a:t>
            </a:r>
            <a:r>
              <a:rPr lang="pt-PT" sz="3600" b="1" dirty="0" smtClean="0">
                <a:latin typeface="Arial"/>
                <a:cs typeface="Arial"/>
              </a:rPr>
              <a:t>Janeiro </a:t>
            </a:r>
            <a:r>
              <a:rPr lang="pt-PT" sz="3600" b="1" dirty="0">
                <a:latin typeface="Arial"/>
                <a:cs typeface="Arial"/>
              </a:rPr>
              <a:t>de 2020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7715" y="52924"/>
            <a:ext cx="723628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00" b="1" dirty="0" smtClean="0">
                <a:latin typeface="Arial"/>
                <a:cs typeface="Arial"/>
              </a:rPr>
              <a:t>                                                  </a:t>
            </a:r>
            <a:r>
              <a:rPr lang="en-US" sz="1900" b="1" dirty="0" err="1" smtClean="0">
                <a:latin typeface="Arial"/>
                <a:cs typeface="Arial"/>
              </a:rPr>
              <a:t>Parque</a:t>
            </a:r>
            <a:r>
              <a:rPr lang="en-US" sz="1900" b="1" dirty="0" smtClean="0">
                <a:latin typeface="Arial"/>
                <a:cs typeface="Arial"/>
              </a:rPr>
              <a:t> </a:t>
            </a:r>
            <a:r>
              <a:rPr lang="en-US" sz="1900" b="1" dirty="0" err="1" smtClean="0">
                <a:latin typeface="Arial"/>
                <a:cs typeface="Arial"/>
              </a:rPr>
              <a:t>Nacional</a:t>
            </a:r>
            <a:endParaRPr lang="en-US" sz="1900" b="1" dirty="0" smtClean="0">
              <a:latin typeface="Arial"/>
              <a:cs typeface="Arial"/>
            </a:endParaRPr>
          </a:p>
          <a:p>
            <a:pPr algn="r"/>
            <a:r>
              <a:rPr lang="en-US" sz="1900" b="1" dirty="0" smtClean="0">
                <a:latin typeface="Arial"/>
                <a:cs typeface="Arial"/>
              </a:rPr>
              <a:t>                                                        </a:t>
            </a:r>
            <a:r>
              <a:rPr lang="en-US" sz="1900" b="1" dirty="0" err="1" smtClean="0">
                <a:latin typeface="Arial"/>
                <a:cs typeface="Arial"/>
              </a:rPr>
              <a:t>Lençóis</a:t>
            </a:r>
            <a:r>
              <a:rPr lang="en-US" sz="1900" b="1" dirty="0" smtClean="0">
                <a:latin typeface="Arial"/>
                <a:cs typeface="Arial"/>
              </a:rPr>
              <a:t> </a:t>
            </a:r>
            <a:r>
              <a:rPr lang="en-US" sz="1900" b="1" dirty="0" err="1" smtClean="0">
                <a:latin typeface="Arial"/>
                <a:cs typeface="Arial"/>
              </a:rPr>
              <a:t>Maranhenses</a:t>
            </a:r>
            <a:endParaRPr lang="en-US" sz="1900" b="1" dirty="0" smtClean="0">
              <a:latin typeface="Arial"/>
              <a:cs typeface="Arial"/>
            </a:endParaRPr>
          </a:p>
          <a:p>
            <a:pPr algn="r"/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												</a:t>
            </a:r>
            <a:r>
              <a:rPr lang="en-US" sz="19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    </a:t>
            </a:r>
            <a:r>
              <a:rPr lang="en-US" sz="19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Contribuições</a:t>
            </a:r>
            <a:r>
              <a:rPr lang="en-US" sz="19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para a Proposta												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ítio de Patrim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ô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nio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Mundial </a:t>
            </a:r>
            <a:endParaRPr lang="pt-BR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9471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955" y="2788335"/>
            <a:ext cx="8273073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3600" b="1" dirty="0">
                <a:latin typeface="Arial"/>
                <a:cs typeface="Arial"/>
              </a:rPr>
              <a:t>3. Necessidade </a:t>
            </a:r>
            <a:r>
              <a:rPr lang="pt-PT" sz="3600" b="1" dirty="0" smtClean="0">
                <a:latin typeface="Arial"/>
                <a:cs typeface="Arial"/>
              </a:rPr>
              <a:t>imediata de </a:t>
            </a:r>
            <a:r>
              <a:rPr lang="pt-PT" sz="3600" b="1" dirty="0">
                <a:latin typeface="Arial"/>
                <a:cs typeface="Arial"/>
              </a:rPr>
              <a:t>estabelecer </a:t>
            </a:r>
            <a:r>
              <a:rPr lang="pt-PT" sz="3600" b="1" dirty="0" smtClean="0">
                <a:latin typeface="Arial"/>
                <a:cs typeface="Arial"/>
              </a:rPr>
              <a:t>um Grupo </a:t>
            </a:r>
            <a:r>
              <a:rPr lang="pt-PT" sz="3600" b="1" dirty="0">
                <a:latin typeface="Arial"/>
                <a:cs typeface="Arial"/>
              </a:rPr>
              <a:t>de </a:t>
            </a:r>
            <a:r>
              <a:rPr lang="pt-PT" sz="3600" b="1" dirty="0" smtClean="0">
                <a:latin typeface="Arial"/>
                <a:cs typeface="Arial"/>
              </a:rPr>
              <a:t>Trabalho </a:t>
            </a:r>
            <a:r>
              <a:rPr lang="pt-PT" sz="3600" b="1" dirty="0">
                <a:latin typeface="Arial"/>
                <a:cs typeface="Arial"/>
              </a:rPr>
              <a:t>e </a:t>
            </a:r>
            <a:r>
              <a:rPr lang="pt-PT" sz="3600" b="1" dirty="0" smtClean="0">
                <a:latin typeface="Arial"/>
                <a:cs typeface="Arial"/>
              </a:rPr>
              <a:t>um </a:t>
            </a:r>
            <a:r>
              <a:rPr lang="pt-PT" sz="3600" b="1" dirty="0" smtClean="0">
                <a:latin typeface="Arial"/>
                <a:cs typeface="Arial"/>
              </a:rPr>
              <a:t>C</a:t>
            </a:r>
            <a:r>
              <a:rPr lang="pt-PT" sz="3600" b="1" dirty="0" smtClean="0">
                <a:latin typeface="Arial"/>
                <a:cs typeface="Arial"/>
              </a:rPr>
              <a:t>ronograma </a:t>
            </a:r>
            <a:r>
              <a:rPr lang="pt-PT" sz="3600" b="1" dirty="0" smtClean="0">
                <a:latin typeface="Arial"/>
                <a:cs typeface="Arial"/>
              </a:rPr>
              <a:t>rígido</a:t>
            </a:r>
            <a:endParaRPr lang="pt-PT" sz="3600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15" y="52924"/>
            <a:ext cx="723628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00" b="1" dirty="0" smtClean="0">
                <a:latin typeface="Arial"/>
                <a:cs typeface="Arial"/>
              </a:rPr>
              <a:t>                                                  </a:t>
            </a:r>
            <a:r>
              <a:rPr lang="en-US" sz="1900" b="1" dirty="0" err="1" smtClean="0">
                <a:latin typeface="Arial"/>
                <a:cs typeface="Arial"/>
              </a:rPr>
              <a:t>Parque</a:t>
            </a:r>
            <a:r>
              <a:rPr lang="en-US" sz="1900" b="1" dirty="0" smtClean="0">
                <a:latin typeface="Arial"/>
                <a:cs typeface="Arial"/>
              </a:rPr>
              <a:t> </a:t>
            </a:r>
            <a:r>
              <a:rPr lang="en-US" sz="1900" b="1" dirty="0" err="1" smtClean="0">
                <a:latin typeface="Arial"/>
                <a:cs typeface="Arial"/>
              </a:rPr>
              <a:t>Nacional</a:t>
            </a:r>
            <a:endParaRPr lang="en-US" sz="1900" b="1" dirty="0" smtClean="0">
              <a:latin typeface="Arial"/>
              <a:cs typeface="Arial"/>
            </a:endParaRPr>
          </a:p>
          <a:p>
            <a:pPr algn="r"/>
            <a:r>
              <a:rPr lang="en-US" sz="1900" b="1" dirty="0" smtClean="0">
                <a:latin typeface="Arial"/>
                <a:cs typeface="Arial"/>
              </a:rPr>
              <a:t>                                                        </a:t>
            </a:r>
            <a:r>
              <a:rPr lang="en-US" sz="1900" b="1" dirty="0" err="1" smtClean="0">
                <a:latin typeface="Arial"/>
                <a:cs typeface="Arial"/>
              </a:rPr>
              <a:t>Lençóis</a:t>
            </a:r>
            <a:r>
              <a:rPr lang="en-US" sz="1900" b="1" dirty="0" smtClean="0">
                <a:latin typeface="Arial"/>
                <a:cs typeface="Arial"/>
              </a:rPr>
              <a:t> </a:t>
            </a:r>
            <a:r>
              <a:rPr lang="en-US" sz="1900" b="1" dirty="0" err="1" smtClean="0">
                <a:latin typeface="Arial"/>
                <a:cs typeface="Arial"/>
              </a:rPr>
              <a:t>Maranhenses</a:t>
            </a:r>
            <a:endParaRPr lang="en-US" sz="1900" b="1" dirty="0" smtClean="0">
              <a:latin typeface="Arial"/>
              <a:cs typeface="Arial"/>
            </a:endParaRPr>
          </a:p>
          <a:p>
            <a:pPr algn="r"/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												</a:t>
            </a:r>
            <a:r>
              <a:rPr lang="en-US" sz="19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    </a:t>
            </a:r>
            <a:r>
              <a:rPr lang="en-US" sz="19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Contribuições</a:t>
            </a:r>
            <a:r>
              <a:rPr lang="en-US" sz="19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para a Proposta												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ítio de Patrim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ô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nio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Mundial </a:t>
            </a:r>
            <a:endParaRPr lang="pt-BR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5824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955" y="2788335"/>
            <a:ext cx="8273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3600" b="1" dirty="0" smtClean="0">
                <a:latin typeface="Arial"/>
                <a:cs typeface="Arial"/>
              </a:rPr>
              <a:t>4</a:t>
            </a:r>
            <a:r>
              <a:rPr lang="pt-PT" sz="3600" b="1" dirty="0">
                <a:latin typeface="Arial"/>
                <a:cs typeface="Arial"/>
              </a:rPr>
              <a:t>. </a:t>
            </a:r>
            <a:r>
              <a:rPr lang="pt-PT" sz="3600" b="1" dirty="0" smtClean="0">
                <a:latin typeface="Arial"/>
                <a:cs typeface="Arial"/>
              </a:rPr>
              <a:t>Reorientação da </a:t>
            </a:r>
            <a:r>
              <a:rPr lang="pt-PT" sz="3600" b="1" dirty="0">
                <a:latin typeface="Arial"/>
                <a:cs typeface="Arial"/>
              </a:rPr>
              <a:t>P</a:t>
            </a:r>
            <a:r>
              <a:rPr lang="pt-PT" sz="3600" b="1" dirty="0" smtClean="0">
                <a:latin typeface="Arial"/>
                <a:cs typeface="Arial"/>
              </a:rPr>
              <a:t>roposta com </a:t>
            </a:r>
            <a:r>
              <a:rPr lang="pt-PT" sz="3600" b="1" dirty="0" smtClean="0">
                <a:latin typeface="Arial"/>
                <a:cs typeface="Arial"/>
              </a:rPr>
              <a:t>Base </a:t>
            </a:r>
            <a:r>
              <a:rPr lang="pt-PT" sz="3600" b="1" dirty="0" smtClean="0">
                <a:latin typeface="Arial"/>
                <a:cs typeface="Arial"/>
              </a:rPr>
              <a:t>nos Critérios </a:t>
            </a:r>
            <a:r>
              <a:rPr lang="pt-PT" sz="3600" b="1" dirty="0" smtClean="0">
                <a:latin typeface="Arial"/>
                <a:cs typeface="Arial"/>
              </a:rPr>
              <a:t>(</a:t>
            </a:r>
            <a:r>
              <a:rPr lang="pt-PT" sz="3600" b="1" dirty="0" err="1" smtClean="0">
                <a:latin typeface="Arial"/>
                <a:cs typeface="Arial"/>
              </a:rPr>
              <a:t>vii</a:t>
            </a:r>
            <a:r>
              <a:rPr lang="pt-PT" sz="3600" b="1" dirty="0" smtClean="0">
                <a:latin typeface="Arial"/>
                <a:cs typeface="Arial"/>
              </a:rPr>
              <a:t>) </a:t>
            </a:r>
            <a:r>
              <a:rPr lang="pt-PT" sz="3600" b="1" dirty="0">
                <a:latin typeface="Arial"/>
                <a:cs typeface="Arial"/>
              </a:rPr>
              <a:t>e </a:t>
            </a:r>
            <a:r>
              <a:rPr lang="pt-PT" sz="3600" b="1" dirty="0" smtClean="0">
                <a:latin typeface="Arial"/>
                <a:cs typeface="Arial"/>
              </a:rPr>
              <a:t>(</a:t>
            </a:r>
            <a:r>
              <a:rPr lang="pt-PT" sz="3600" b="1" dirty="0" err="1" smtClean="0">
                <a:latin typeface="Arial"/>
                <a:cs typeface="Arial"/>
              </a:rPr>
              <a:t>viii</a:t>
            </a:r>
            <a:r>
              <a:rPr lang="pt-PT" sz="3600" b="1" dirty="0" smtClean="0">
                <a:latin typeface="Arial"/>
                <a:cs typeface="Arial"/>
              </a:rPr>
              <a:t>)</a:t>
            </a:r>
            <a:endParaRPr lang="pt-PT" sz="3600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15" y="52924"/>
            <a:ext cx="723628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00" b="1" dirty="0" smtClean="0">
                <a:latin typeface="Arial"/>
                <a:cs typeface="Arial"/>
              </a:rPr>
              <a:t>                                                  </a:t>
            </a:r>
            <a:r>
              <a:rPr lang="en-US" sz="1900" b="1" dirty="0" err="1" smtClean="0">
                <a:latin typeface="Arial"/>
                <a:cs typeface="Arial"/>
              </a:rPr>
              <a:t>Parque</a:t>
            </a:r>
            <a:r>
              <a:rPr lang="en-US" sz="1900" b="1" dirty="0" smtClean="0">
                <a:latin typeface="Arial"/>
                <a:cs typeface="Arial"/>
              </a:rPr>
              <a:t> </a:t>
            </a:r>
            <a:r>
              <a:rPr lang="en-US" sz="1900" b="1" dirty="0" err="1" smtClean="0">
                <a:latin typeface="Arial"/>
                <a:cs typeface="Arial"/>
              </a:rPr>
              <a:t>Nacional</a:t>
            </a:r>
            <a:endParaRPr lang="en-US" sz="1900" b="1" dirty="0" smtClean="0">
              <a:latin typeface="Arial"/>
              <a:cs typeface="Arial"/>
            </a:endParaRPr>
          </a:p>
          <a:p>
            <a:pPr algn="r"/>
            <a:r>
              <a:rPr lang="en-US" sz="1900" b="1" dirty="0" smtClean="0">
                <a:latin typeface="Arial"/>
                <a:cs typeface="Arial"/>
              </a:rPr>
              <a:t>                                                        </a:t>
            </a:r>
            <a:r>
              <a:rPr lang="en-US" sz="1900" b="1" dirty="0" err="1" smtClean="0">
                <a:latin typeface="Arial"/>
                <a:cs typeface="Arial"/>
              </a:rPr>
              <a:t>Lençóis</a:t>
            </a:r>
            <a:r>
              <a:rPr lang="en-US" sz="1900" b="1" dirty="0" smtClean="0">
                <a:latin typeface="Arial"/>
                <a:cs typeface="Arial"/>
              </a:rPr>
              <a:t> </a:t>
            </a:r>
            <a:r>
              <a:rPr lang="en-US" sz="1900" b="1" dirty="0" err="1" smtClean="0">
                <a:latin typeface="Arial"/>
                <a:cs typeface="Arial"/>
              </a:rPr>
              <a:t>Maranhenses</a:t>
            </a:r>
            <a:endParaRPr lang="en-US" sz="1900" b="1" dirty="0" smtClean="0">
              <a:latin typeface="Arial"/>
              <a:cs typeface="Arial"/>
            </a:endParaRPr>
          </a:p>
          <a:p>
            <a:pPr algn="r"/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												</a:t>
            </a:r>
            <a:r>
              <a:rPr lang="en-US" sz="19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    </a:t>
            </a:r>
            <a:r>
              <a:rPr lang="en-US" sz="19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Contribuições</a:t>
            </a:r>
            <a:r>
              <a:rPr lang="en-US" sz="19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para a Proposta												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ítio de Patrim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ô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nio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Mundial </a:t>
            </a:r>
            <a:endParaRPr lang="pt-BR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4840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955" y="2788335"/>
            <a:ext cx="82730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3600" b="1" dirty="0" smtClean="0">
                <a:latin typeface="Arial"/>
                <a:cs typeface="Arial"/>
              </a:rPr>
              <a:t>5</a:t>
            </a:r>
            <a:r>
              <a:rPr lang="pt-PT" sz="3600" b="1" dirty="0">
                <a:latin typeface="Arial"/>
                <a:cs typeface="Arial"/>
              </a:rPr>
              <a:t>. Esclarecer </a:t>
            </a:r>
            <a:r>
              <a:rPr lang="pt-PT" sz="3600" b="1" dirty="0" smtClean="0">
                <a:latin typeface="Arial"/>
                <a:cs typeface="Arial"/>
              </a:rPr>
              <a:t>da Abordagem </a:t>
            </a:r>
            <a:r>
              <a:rPr lang="pt-PT" sz="3600" b="1" dirty="0">
                <a:latin typeface="Arial"/>
                <a:cs typeface="Arial"/>
              </a:rPr>
              <a:t>e a </a:t>
            </a:r>
            <a:r>
              <a:rPr lang="pt-PT" sz="3600" b="1" dirty="0" smtClean="0">
                <a:latin typeface="Arial"/>
                <a:cs typeface="Arial"/>
              </a:rPr>
              <a:t>Capacidade Atual do </a:t>
            </a:r>
            <a:r>
              <a:rPr lang="pt-PT" sz="3600" b="1" dirty="0">
                <a:latin typeface="Arial"/>
                <a:cs typeface="Arial"/>
              </a:rPr>
              <a:t>Manejo, </a:t>
            </a:r>
            <a:r>
              <a:rPr lang="pt-PT" sz="3600" b="1" dirty="0">
                <a:latin typeface="Arial"/>
                <a:cs typeface="Arial"/>
              </a:rPr>
              <a:t>idealmente através de um </a:t>
            </a:r>
            <a:r>
              <a:rPr lang="pt-PT" sz="3600" b="1" dirty="0" smtClean="0">
                <a:latin typeface="Arial"/>
                <a:cs typeface="Arial"/>
              </a:rPr>
              <a:t>Plano </a:t>
            </a:r>
            <a:r>
              <a:rPr lang="pt-PT" sz="3600" b="1" dirty="0">
                <a:latin typeface="Arial"/>
                <a:cs typeface="Arial"/>
              </a:rPr>
              <a:t>de </a:t>
            </a:r>
            <a:r>
              <a:rPr lang="pt-PT" sz="3600" b="1" dirty="0">
                <a:latin typeface="Arial"/>
                <a:cs typeface="Arial"/>
              </a:rPr>
              <a:t>M</a:t>
            </a:r>
            <a:r>
              <a:rPr lang="pt-PT" sz="3600" b="1" dirty="0" smtClean="0">
                <a:latin typeface="Arial"/>
                <a:cs typeface="Arial"/>
              </a:rPr>
              <a:t>anejo </a:t>
            </a:r>
            <a:r>
              <a:rPr lang="pt-PT" sz="3600" b="1" dirty="0" smtClean="0">
                <a:latin typeface="Arial"/>
                <a:cs typeface="Arial"/>
              </a:rPr>
              <a:t>revisado</a:t>
            </a:r>
            <a:endParaRPr lang="pt-PT" sz="3600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15" y="52924"/>
            <a:ext cx="723628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00" b="1" dirty="0" smtClean="0">
                <a:latin typeface="Arial"/>
                <a:cs typeface="Arial"/>
              </a:rPr>
              <a:t>                                                  </a:t>
            </a:r>
            <a:r>
              <a:rPr lang="en-US" sz="1900" b="1" dirty="0" err="1" smtClean="0">
                <a:latin typeface="Arial"/>
                <a:cs typeface="Arial"/>
              </a:rPr>
              <a:t>Parque</a:t>
            </a:r>
            <a:r>
              <a:rPr lang="en-US" sz="1900" b="1" dirty="0" smtClean="0">
                <a:latin typeface="Arial"/>
                <a:cs typeface="Arial"/>
              </a:rPr>
              <a:t> </a:t>
            </a:r>
            <a:r>
              <a:rPr lang="en-US" sz="1900" b="1" dirty="0" err="1" smtClean="0">
                <a:latin typeface="Arial"/>
                <a:cs typeface="Arial"/>
              </a:rPr>
              <a:t>Nacional</a:t>
            </a:r>
            <a:endParaRPr lang="en-US" sz="1900" b="1" dirty="0" smtClean="0">
              <a:latin typeface="Arial"/>
              <a:cs typeface="Arial"/>
            </a:endParaRPr>
          </a:p>
          <a:p>
            <a:pPr algn="r"/>
            <a:r>
              <a:rPr lang="en-US" sz="1900" b="1" dirty="0" smtClean="0">
                <a:latin typeface="Arial"/>
                <a:cs typeface="Arial"/>
              </a:rPr>
              <a:t>                                                        </a:t>
            </a:r>
            <a:r>
              <a:rPr lang="en-US" sz="1900" b="1" dirty="0" err="1" smtClean="0">
                <a:latin typeface="Arial"/>
                <a:cs typeface="Arial"/>
              </a:rPr>
              <a:t>Lençóis</a:t>
            </a:r>
            <a:r>
              <a:rPr lang="en-US" sz="1900" b="1" dirty="0" smtClean="0">
                <a:latin typeface="Arial"/>
                <a:cs typeface="Arial"/>
              </a:rPr>
              <a:t> </a:t>
            </a:r>
            <a:r>
              <a:rPr lang="en-US" sz="1900" b="1" dirty="0" err="1" smtClean="0">
                <a:latin typeface="Arial"/>
                <a:cs typeface="Arial"/>
              </a:rPr>
              <a:t>Maranhenses</a:t>
            </a:r>
            <a:endParaRPr lang="en-US" sz="1900" b="1" dirty="0" smtClean="0">
              <a:latin typeface="Arial"/>
              <a:cs typeface="Arial"/>
            </a:endParaRPr>
          </a:p>
          <a:p>
            <a:pPr algn="r"/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												</a:t>
            </a:r>
            <a:r>
              <a:rPr lang="en-US" sz="19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    </a:t>
            </a:r>
            <a:r>
              <a:rPr lang="en-US" sz="19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Contribuições</a:t>
            </a:r>
            <a:r>
              <a:rPr lang="en-US" sz="19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para a Proposta												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ítio de Patrim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ô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nio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Mundial </a:t>
            </a:r>
            <a:endParaRPr lang="pt-BR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9899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955" y="2788335"/>
            <a:ext cx="8273073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3600" b="1" dirty="0" smtClean="0">
                <a:latin typeface="Arial"/>
                <a:cs typeface="Arial"/>
              </a:rPr>
              <a:t>6</a:t>
            </a:r>
            <a:r>
              <a:rPr lang="pt-PT" sz="3600" b="1" dirty="0">
                <a:latin typeface="Arial"/>
                <a:cs typeface="Arial"/>
              </a:rPr>
              <a:t>. Esclarecer especialmente a </a:t>
            </a:r>
            <a:r>
              <a:rPr lang="pt-PT" sz="3600" b="1" dirty="0" smtClean="0">
                <a:latin typeface="Arial"/>
                <a:cs typeface="Arial"/>
              </a:rPr>
              <a:t>Gestão </a:t>
            </a:r>
            <a:r>
              <a:rPr lang="pt-PT" sz="3600" b="1" dirty="0">
                <a:latin typeface="Arial"/>
                <a:cs typeface="Arial"/>
              </a:rPr>
              <a:t>do </a:t>
            </a:r>
            <a:r>
              <a:rPr lang="pt-PT" sz="3600" b="1" dirty="0" smtClean="0">
                <a:latin typeface="Arial"/>
                <a:cs typeface="Arial"/>
              </a:rPr>
              <a:t>Turismo</a:t>
            </a:r>
            <a:r>
              <a:rPr lang="pt-PT" sz="3600" b="1" dirty="0">
                <a:latin typeface="Arial"/>
                <a:cs typeface="Arial"/>
              </a:rPr>
              <a:t>, inclusive em </a:t>
            </a:r>
            <a:r>
              <a:rPr lang="pt-PT" sz="3600" b="1" dirty="0" smtClean="0">
                <a:latin typeface="Arial"/>
                <a:cs typeface="Arial"/>
              </a:rPr>
              <a:t>Termos </a:t>
            </a:r>
            <a:r>
              <a:rPr lang="pt-PT" sz="3600" b="1" dirty="0">
                <a:latin typeface="Arial"/>
                <a:cs typeface="Arial"/>
              </a:rPr>
              <a:t>da </a:t>
            </a:r>
            <a:r>
              <a:rPr lang="pt-PT" sz="3600" b="1" dirty="0" smtClean="0">
                <a:latin typeface="Arial"/>
                <a:cs typeface="Arial"/>
              </a:rPr>
              <a:t>Concessão </a:t>
            </a:r>
            <a:r>
              <a:rPr lang="pt-PT" sz="3600" b="1" dirty="0" smtClean="0">
                <a:latin typeface="Arial"/>
                <a:cs typeface="Arial"/>
              </a:rPr>
              <a:t>prevista</a:t>
            </a:r>
            <a:endParaRPr lang="pt-PT" sz="3600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15" y="52924"/>
            <a:ext cx="723628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00" b="1" dirty="0" smtClean="0">
                <a:latin typeface="Arial"/>
                <a:cs typeface="Arial"/>
              </a:rPr>
              <a:t>                                                  </a:t>
            </a:r>
            <a:r>
              <a:rPr lang="en-US" sz="1900" b="1" dirty="0" err="1" smtClean="0">
                <a:latin typeface="Arial"/>
                <a:cs typeface="Arial"/>
              </a:rPr>
              <a:t>Parque</a:t>
            </a:r>
            <a:r>
              <a:rPr lang="en-US" sz="1900" b="1" dirty="0" smtClean="0">
                <a:latin typeface="Arial"/>
                <a:cs typeface="Arial"/>
              </a:rPr>
              <a:t> </a:t>
            </a:r>
            <a:r>
              <a:rPr lang="en-US" sz="1900" b="1" dirty="0" err="1" smtClean="0">
                <a:latin typeface="Arial"/>
                <a:cs typeface="Arial"/>
              </a:rPr>
              <a:t>Nacional</a:t>
            </a:r>
            <a:endParaRPr lang="en-US" sz="1900" b="1" dirty="0" smtClean="0">
              <a:latin typeface="Arial"/>
              <a:cs typeface="Arial"/>
            </a:endParaRPr>
          </a:p>
          <a:p>
            <a:pPr algn="r"/>
            <a:r>
              <a:rPr lang="en-US" sz="1900" b="1" dirty="0" smtClean="0">
                <a:latin typeface="Arial"/>
                <a:cs typeface="Arial"/>
              </a:rPr>
              <a:t>                                                        </a:t>
            </a:r>
            <a:r>
              <a:rPr lang="en-US" sz="1900" b="1" dirty="0" err="1" smtClean="0">
                <a:latin typeface="Arial"/>
                <a:cs typeface="Arial"/>
              </a:rPr>
              <a:t>Lençóis</a:t>
            </a:r>
            <a:r>
              <a:rPr lang="en-US" sz="1900" b="1" dirty="0" smtClean="0">
                <a:latin typeface="Arial"/>
                <a:cs typeface="Arial"/>
              </a:rPr>
              <a:t> </a:t>
            </a:r>
            <a:r>
              <a:rPr lang="en-US" sz="1900" b="1" dirty="0" err="1" smtClean="0">
                <a:latin typeface="Arial"/>
                <a:cs typeface="Arial"/>
              </a:rPr>
              <a:t>Maranhenses</a:t>
            </a:r>
            <a:endParaRPr lang="en-US" sz="1900" b="1" dirty="0" smtClean="0">
              <a:latin typeface="Arial"/>
              <a:cs typeface="Arial"/>
            </a:endParaRPr>
          </a:p>
          <a:p>
            <a:pPr algn="r"/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												</a:t>
            </a:r>
            <a:r>
              <a:rPr lang="en-US" sz="19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    </a:t>
            </a:r>
            <a:r>
              <a:rPr lang="en-US" sz="19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Contribuições</a:t>
            </a:r>
            <a:r>
              <a:rPr lang="en-US" sz="19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para a Proposta												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ítio de Patrim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ô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nio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Mundial </a:t>
            </a:r>
            <a:endParaRPr lang="pt-BR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6053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955" y="2788335"/>
            <a:ext cx="8273073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3600" b="1" dirty="0" smtClean="0">
                <a:latin typeface="Arial"/>
                <a:cs typeface="Arial"/>
              </a:rPr>
              <a:t>7. Esclarecer </a:t>
            </a:r>
            <a:r>
              <a:rPr lang="pt-PT" sz="3600" b="1" dirty="0">
                <a:latin typeface="Arial"/>
                <a:cs typeface="Arial"/>
              </a:rPr>
              <a:t>especialmente </a:t>
            </a:r>
            <a:r>
              <a:rPr lang="pt-PT" sz="3600" b="1" dirty="0" smtClean="0">
                <a:latin typeface="Arial"/>
                <a:cs typeface="Arial"/>
              </a:rPr>
              <a:t>a </a:t>
            </a:r>
            <a:r>
              <a:rPr lang="pt-PT" sz="3600" b="1" dirty="0">
                <a:latin typeface="Arial"/>
                <a:cs typeface="Arial"/>
              </a:rPr>
              <a:t>Q</a:t>
            </a:r>
            <a:r>
              <a:rPr lang="pt-PT" sz="3600" b="1" dirty="0" smtClean="0">
                <a:latin typeface="Arial"/>
                <a:cs typeface="Arial"/>
              </a:rPr>
              <a:t>uest</a:t>
            </a:r>
            <a:r>
              <a:rPr lang="pt-PT" sz="3600" b="1" dirty="0" smtClean="0">
                <a:latin typeface="Arial"/>
                <a:cs typeface="Arial"/>
              </a:rPr>
              <a:t>ão da possível Redução </a:t>
            </a:r>
            <a:r>
              <a:rPr lang="pt-PT" sz="3600" b="1" dirty="0">
                <a:latin typeface="Arial"/>
                <a:cs typeface="Arial"/>
              </a:rPr>
              <a:t>d</a:t>
            </a:r>
            <a:r>
              <a:rPr lang="pt-PT" sz="3600" b="1" dirty="0" smtClean="0">
                <a:latin typeface="Arial"/>
                <a:cs typeface="Arial"/>
              </a:rPr>
              <a:t>a </a:t>
            </a:r>
            <a:r>
              <a:rPr lang="pt-PT" sz="3600" b="1" dirty="0" smtClean="0">
                <a:latin typeface="Arial"/>
                <a:cs typeface="Arial"/>
              </a:rPr>
              <a:t>Área </a:t>
            </a:r>
            <a:r>
              <a:rPr lang="pt-PT" sz="3600" b="1" dirty="0" smtClean="0">
                <a:latin typeface="Arial"/>
                <a:cs typeface="Arial"/>
              </a:rPr>
              <a:t>do PARNA</a:t>
            </a:r>
            <a:endParaRPr lang="pt-PT" sz="3600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15" y="52924"/>
            <a:ext cx="723628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00" b="1" dirty="0" smtClean="0">
                <a:latin typeface="Arial"/>
                <a:cs typeface="Arial"/>
              </a:rPr>
              <a:t>                                                  </a:t>
            </a:r>
            <a:r>
              <a:rPr lang="en-US" sz="1900" b="1" dirty="0" err="1" smtClean="0">
                <a:latin typeface="Arial"/>
                <a:cs typeface="Arial"/>
              </a:rPr>
              <a:t>Parque</a:t>
            </a:r>
            <a:r>
              <a:rPr lang="en-US" sz="1900" b="1" dirty="0" smtClean="0">
                <a:latin typeface="Arial"/>
                <a:cs typeface="Arial"/>
              </a:rPr>
              <a:t> </a:t>
            </a:r>
            <a:r>
              <a:rPr lang="en-US" sz="1900" b="1" dirty="0" err="1" smtClean="0">
                <a:latin typeface="Arial"/>
                <a:cs typeface="Arial"/>
              </a:rPr>
              <a:t>Nacional</a:t>
            </a:r>
            <a:endParaRPr lang="en-US" sz="1900" b="1" dirty="0" smtClean="0">
              <a:latin typeface="Arial"/>
              <a:cs typeface="Arial"/>
            </a:endParaRPr>
          </a:p>
          <a:p>
            <a:pPr algn="r"/>
            <a:r>
              <a:rPr lang="en-US" sz="1900" b="1" dirty="0" smtClean="0">
                <a:latin typeface="Arial"/>
                <a:cs typeface="Arial"/>
              </a:rPr>
              <a:t>                                                        </a:t>
            </a:r>
            <a:r>
              <a:rPr lang="en-US" sz="1900" b="1" dirty="0" err="1" smtClean="0">
                <a:latin typeface="Arial"/>
                <a:cs typeface="Arial"/>
              </a:rPr>
              <a:t>Lençóis</a:t>
            </a:r>
            <a:r>
              <a:rPr lang="en-US" sz="1900" b="1" dirty="0" smtClean="0">
                <a:latin typeface="Arial"/>
                <a:cs typeface="Arial"/>
              </a:rPr>
              <a:t> </a:t>
            </a:r>
            <a:r>
              <a:rPr lang="en-US" sz="1900" b="1" dirty="0" err="1" smtClean="0">
                <a:latin typeface="Arial"/>
                <a:cs typeface="Arial"/>
              </a:rPr>
              <a:t>Maranhenses</a:t>
            </a:r>
            <a:endParaRPr lang="en-US" sz="1900" b="1" dirty="0" smtClean="0">
              <a:latin typeface="Arial"/>
              <a:cs typeface="Arial"/>
            </a:endParaRPr>
          </a:p>
          <a:p>
            <a:pPr algn="r"/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												</a:t>
            </a:r>
            <a:r>
              <a:rPr lang="en-US" sz="19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    </a:t>
            </a:r>
            <a:r>
              <a:rPr lang="en-US" sz="19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Contribuições</a:t>
            </a:r>
            <a:r>
              <a:rPr lang="en-US" sz="19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para a Proposta												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ítio de Patrim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ô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nio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Mundial </a:t>
            </a:r>
            <a:endParaRPr lang="pt-BR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3292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955" y="2788335"/>
            <a:ext cx="8273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3600" b="1" dirty="0" smtClean="0">
                <a:latin typeface="Arial"/>
                <a:cs typeface="Arial"/>
              </a:rPr>
              <a:t>8. Esclarecer </a:t>
            </a:r>
            <a:r>
              <a:rPr lang="pt-BR" sz="3600" b="1" dirty="0" smtClean="0">
                <a:latin typeface="Arial"/>
                <a:cs typeface="Arial"/>
              </a:rPr>
              <a:t>a Gestão </a:t>
            </a:r>
            <a:r>
              <a:rPr lang="pt-BR" sz="3600" b="1" dirty="0" smtClean="0">
                <a:latin typeface="Arial"/>
                <a:cs typeface="Arial"/>
              </a:rPr>
              <a:t>dos </a:t>
            </a:r>
            <a:r>
              <a:rPr lang="pt-BR" sz="3600" b="1" dirty="0" smtClean="0">
                <a:latin typeface="Arial"/>
                <a:cs typeface="Arial"/>
              </a:rPr>
              <a:t>Assentamentos </a:t>
            </a:r>
            <a:r>
              <a:rPr lang="pt-BR" sz="3600" b="1" dirty="0" smtClean="0">
                <a:latin typeface="Arial"/>
                <a:cs typeface="Arial"/>
              </a:rPr>
              <a:t>dentro do PARNA </a:t>
            </a:r>
            <a:endParaRPr lang="pt-BR" sz="3600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15" y="52924"/>
            <a:ext cx="723628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00" b="1" dirty="0" smtClean="0">
                <a:latin typeface="Arial"/>
                <a:cs typeface="Arial"/>
              </a:rPr>
              <a:t>                                                  </a:t>
            </a:r>
            <a:r>
              <a:rPr lang="en-US" sz="1900" b="1" dirty="0" err="1" smtClean="0">
                <a:latin typeface="Arial"/>
                <a:cs typeface="Arial"/>
              </a:rPr>
              <a:t>Parque</a:t>
            </a:r>
            <a:r>
              <a:rPr lang="en-US" sz="1900" b="1" dirty="0" smtClean="0">
                <a:latin typeface="Arial"/>
                <a:cs typeface="Arial"/>
              </a:rPr>
              <a:t> </a:t>
            </a:r>
            <a:r>
              <a:rPr lang="en-US" sz="1900" b="1" dirty="0" err="1" smtClean="0">
                <a:latin typeface="Arial"/>
                <a:cs typeface="Arial"/>
              </a:rPr>
              <a:t>Nacional</a:t>
            </a:r>
            <a:endParaRPr lang="en-US" sz="1900" b="1" dirty="0" smtClean="0">
              <a:latin typeface="Arial"/>
              <a:cs typeface="Arial"/>
            </a:endParaRPr>
          </a:p>
          <a:p>
            <a:pPr algn="r"/>
            <a:r>
              <a:rPr lang="en-US" sz="1900" b="1" dirty="0" smtClean="0">
                <a:latin typeface="Arial"/>
                <a:cs typeface="Arial"/>
              </a:rPr>
              <a:t>                                                        </a:t>
            </a:r>
            <a:r>
              <a:rPr lang="en-US" sz="1900" b="1" dirty="0" err="1" smtClean="0">
                <a:latin typeface="Arial"/>
                <a:cs typeface="Arial"/>
              </a:rPr>
              <a:t>Lençóis</a:t>
            </a:r>
            <a:r>
              <a:rPr lang="en-US" sz="1900" b="1" dirty="0" smtClean="0">
                <a:latin typeface="Arial"/>
                <a:cs typeface="Arial"/>
              </a:rPr>
              <a:t> </a:t>
            </a:r>
            <a:r>
              <a:rPr lang="en-US" sz="1900" b="1" dirty="0" err="1" smtClean="0">
                <a:latin typeface="Arial"/>
                <a:cs typeface="Arial"/>
              </a:rPr>
              <a:t>Maranhenses</a:t>
            </a:r>
            <a:endParaRPr lang="en-US" sz="1900" b="1" dirty="0" smtClean="0">
              <a:latin typeface="Arial"/>
              <a:cs typeface="Arial"/>
            </a:endParaRPr>
          </a:p>
          <a:p>
            <a:pPr algn="r"/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												</a:t>
            </a:r>
            <a:r>
              <a:rPr lang="en-US" sz="19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    </a:t>
            </a:r>
            <a:r>
              <a:rPr lang="en-US" sz="19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Contribuições</a:t>
            </a:r>
            <a:r>
              <a:rPr lang="en-US" sz="19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para a Proposta												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ítio de Patrim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ô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nio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Mundial </a:t>
            </a:r>
            <a:endParaRPr lang="pt-BR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3403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9333" y="1593711"/>
            <a:ext cx="8014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/>
                <a:cs typeface="Arial"/>
              </a:rPr>
              <a:t>CONTEÚDO</a:t>
            </a:r>
          </a:p>
          <a:p>
            <a:pPr algn="ctr"/>
            <a:endParaRPr lang="en-US" sz="3600" b="1" dirty="0">
              <a:latin typeface="Arial"/>
              <a:cs typeface="Arial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32832" y="2491302"/>
            <a:ext cx="8332629" cy="4470823"/>
          </a:xfrm>
        </p:spPr>
        <p:txBody>
          <a:bodyPr>
            <a:normAutofit fontScale="92500" lnSpcReduction="10000"/>
          </a:bodyPr>
          <a:lstStyle/>
          <a:p>
            <a:pPr marL="742950" indent="-742950" algn="l">
              <a:spcAft>
                <a:spcPts val="600"/>
              </a:spcAft>
              <a:buFont typeface="+mj-lt"/>
              <a:buAutoNum type="arabicPeriod"/>
            </a:pPr>
            <a:r>
              <a:rPr lang="pt-PT" b="1" dirty="0" smtClean="0">
                <a:solidFill>
                  <a:schemeClr val="tx1"/>
                </a:solidFill>
                <a:latin typeface="Arial"/>
                <a:cs typeface="Arial"/>
              </a:rPr>
              <a:t>A </a:t>
            </a:r>
            <a:r>
              <a:rPr lang="pt-PT" b="1" dirty="0">
                <a:solidFill>
                  <a:schemeClr val="tx1"/>
                </a:solidFill>
                <a:latin typeface="Arial"/>
                <a:cs typeface="Arial"/>
              </a:rPr>
              <a:t>Convenção do Patrimônio Mundial</a:t>
            </a:r>
          </a:p>
          <a:p>
            <a:pPr marL="742950" indent="-742950" algn="l">
              <a:spcAft>
                <a:spcPts val="600"/>
              </a:spcAft>
              <a:buFont typeface="+mj-lt"/>
              <a:buAutoNum type="arabicPeriod"/>
            </a:pPr>
            <a:r>
              <a:rPr lang="pt-PT" b="1" dirty="0">
                <a:solidFill>
                  <a:schemeClr val="tx1"/>
                </a:solidFill>
                <a:latin typeface="Arial"/>
                <a:cs typeface="Arial"/>
              </a:rPr>
              <a:t>Primeiras Impressões da </a:t>
            </a:r>
            <a:r>
              <a:rPr lang="pt-PT" b="1" dirty="0" smtClean="0">
                <a:solidFill>
                  <a:schemeClr val="tx1"/>
                </a:solidFill>
                <a:latin typeface="Arial"/>
                <a:cs typeface="Arial"/>
              </a:rPr>
              <a:t>Visita / do Dossi</a:t>
            </a:r>
            <a:r>
              <a:rPr lang="pt-PT" b="1" dirty="0" smtClean="0">
                <a:solidFill>
                  <a:schemeClr val="tx1"/>
                </a:solidFill>
                <a:latin typeface="Arial"/>
                <a:cs typeface="Arial"/>
              </a:rPr>
              <a:t>ê</a:t>
            </a:r>
            <a:endParaRPr lang="pt-PT" b="1" dirty="0">
              <a:solidFill>
                <a:schemeClr val="tx1"/>
              </a:solidFill>
              <a:latin typeface="Arial"/>
              <a:cs typeface="Arial"/>
            </a:endParaRPr>
          </a:p>
          <a:p>
            <a:pPr marL="742950" indent="-742950" algn="l">
              <a:spcAft>
                <a:spcPts val="600"/>
              </a:spcAft>
              <a:buFont typeface="+mj-lt"/>
              <a:buAutoNum type="arabicPeriod"/>
            </a:pPr>
            <a:r>
              <a:rPr lang="pt-PT" b="1" dirty="0" smtClean="0">
                <a:solidFill>
                  <a:schemeClr val="tx1"/>
                </a:solidFill>
                <a:latin typeface="Arial"/>
                <a:cs typeface="Arial"/>
              </a:rPr>
              <a:t>Implicações </a:t>
            </a:r>
            <a:r>
              <a:rPr lang="pt-PT" b="1" dirty="0">
                <a:solidFill>
                  <a:schemeClr val="tx1"/>
                </a:solidFill>
                <a:latin typeface="Arial"/>
                <a:cs typeface="Arial"/>
              </a:rPr>
              <a:t>para </a:t>
            </a:r>
            <a:r>
              <a:rPr lang="pt-PT" b="1" dirty="0" smtClean="0">
                <a:solidFill>
                  <a:schemeClr val="tx1"/>
                </a:solidFill>
                <a:latin typeface="Arial"/>
                <a:cs typeface="Arial"/>
              </a:rPr>
              <a:t>a Elaboração </a:t>
            </a:r>
            <a:r>
              <a:rPr lang="pt-PT" b="1" dirty="0" smtClean="0">
                <a:solidFill>
                  <a:schemeClr val="tx1"/>
                </a:solidFill>
                <a:latin typeface="Arial"/>
                <a:cs typeface="Arial"/>
              </a:rPr>
              <a:t>da Proposta / Recomendações para os </a:t>
            </a:r>
            <a:r>
              <a:rPr lang="pt-PT" b="1" dirty="0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r>
              <a:rPr lang="pt-PT" b="1" dirty="0" smtClean="0">
                <a:solidFill>
                  <a:schemeClr val="tx1"/>
                </a:solidFill>
                <a:latin typeface="Arial"/>
                <a:cs typeface="Arial"/>
              </a:rPr>
              <a:t>róximos Passos</a:t>
            </a:r>
          </a:p>
          <a:p>
            <a:pPr algn="l"/>
            <a:endParaRPr lang="pt-PT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457200" indent="-457200" algn="l">
              <a:buFont typeface="Arial"/>
              <a:buChar char="•"/>
            </a:pPr>
            <a:endParaRPr lang="pt-PT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15" y="52924"/>
            <a:ext cx="723628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00" b="1" dirty="0" smtClean="0">
                <a:latin typeface="Arial"/>
                <a:cs typeface="Arial"/>
              </a:rPr>
              <a:t>                                                  </a:t>
            </a:r>
            <a:r>
              <a:rPr lang="en-US" sz="1900" b="1" dirty="0" err="1" smtClean="0">
                <a:latin typeface="Arial"/>
                <a:cs typeface="Arial"/>
              </a:rPr>
              <a:t>Parque</a:t>
            </a:r>
            <a:r>
              <a:rPr lang="en-US" sz="1900" b="1" dirty="0" smtClean="0">
                <a:latin typeface="Arial"/>
                <a:cs typeface="Arial"/>
              </a:rPr>
              <a:t> </a:t>
            </a:r>
            <a:r>
              <a:rPr lang="en-US" sz="1900" b="1" dirty="0" err="1" smtClean="0">
                <a:latin typeface="Arial"/>
                <a:cs typeface="Arial"/>
              </a:rPr>
              <a:t>Nacional</a:t>
            </a:r>
            <a:endParaRPr lang="en-US" sz="1900" b="1" dirty="0" smtClean="0">
              <a:latin typeface="Arial"/>
              <a:cs typeface="Arial"/>
            </a:endParaRPr>
          </a:p>
          <a:p>
            <a:pPr algn="r"/>
            <a:r>
              <a:rPr lang="en-US" sz="1900" b="1" dirty="0" smtClean="0">
                <a:latin typeface="Arial"/>
                <a:cs typeface="Arial"/>
              </a:rPr>
              <a:t>                                                        </a:t>
            </a:r>
            <a:r>
              <a:rPr lang="en-US" sz="1900" b="1" dirty="0" err="1" smtClean="0">
                <a:latin typeface="Arial"/>
                <a:cs typeface="Arial"/>
              </a:rPr>
              <a:t>Lençóis</a:t>
            </a:r>
            <a:r>
              <a:rPr lang="en-US" sz="1900" b="1" dirty="0" smtClean="0">
                <a:latin typeface="Arial"/>
                <a:cs typeface="Arial"/>
              </a:rPr>
              <a:t> </a:t>
            </a:r>
            <a:r>
              <a:rPr lang="en-US" sz="1900" b="1" dirty="0" err="1" smtClean="0">
                <a:latin typeface="Arial"/>
                <a:cs typeface="Arial"/>
              </a:rPr>
              <a:t>Maranhenses</a:t>
            </a:r>
            <a:endParaRPr lang="en-US" sz="1900" b="1" dirty="0" smtClean="0">
              <a:latin typeface="Arial"/>
              <a:cs typeface="Arial"/>
            </a:endParaRPr>
          </a:p>
          <a:p>
            <a:pPr algn="r"/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												</a:t>
            </a:r>
            <a:r>
              <a:rPr lang="en-US" sz="19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    </a:t>
            </a:r>
            <a:r>
              <a:rPr lang="en-US" sz="19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Contribuições</a:t>
            </a:r>
            <a:r>
              <a:rPr lang="en-US" sz="19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para a Proposta												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ítio de Patrim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ô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nio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Mundial </a:t>
            </a:r>
            <a:endParaRPr lang="pt-BR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803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955" y="2788335"/>
            <a:ext cx="8273073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3600" b="1" dirty="0">
                <a:latin typeface="Arial"/>
                <a:cs typeface="Arial"/>
              </a:rPr>
              <a:t>9</a:t>
            </a:r>
            <a:r>
              <a:rPr lang="pt-PT" sz="3600" b="1" dirty="0" smtClean="0">
                <a:latin typeface="Arial"/>
                <a:cs typeface="Arial"/>
              </a:rPr>
              <a:t>. </a:t>
            </a:r>
            <a:r>
              <a:rPr lang="pt-PT" sz="3600" b="1" dirty="0">
                <a:latin typeface="Arial"/>
                <a:cs typeface="Arial"/>
              </a:rPr>
              <a:t>Esclarecer </a:t>
            </a:r>
            <a:r>
              <a:rPr lang="pt-PT" sz="3600" b="1" dirty="0" smtClean="0">
                <a:latin typeface="Arial"/>
                <a:cs typeface="Arial"/>
              </a:rPr>
              <a:t>o Mecanismo previsto de Articulação </a:t>
            </a:r>
            <a:r>
              <a:rPr lang="pt-PT" sz="3600" b="1" dirty="0">
                <a:latin typeface="Arial"/>
                <a:cs typeface="Arial"/>
              </a:rPr>
              <a:t>entre diferentes </a:t>
            </a:r>
            <a:r>
              <a:rPr lang="pt-PT" sz="3600" b="1" dirty="0" smtClean="0">
                <a:latin typeface="Arial"/>
                <a:cs typeface="Arial"/>
              </a:rPr>
              <a:t>Níveis </a:t>
            </a:r>
            <a:r>
              <a:rPr lang="pt-PT" sz="3600" b="1" dirty="0">
                <a:latin typeface="Arial"/>
                <a:cs typeface="Arial"/>
              </a:rPr>
              <a:t>governamentais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7715" y="52924"/>
            <a:ext cx="723628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00" b="1" dirty="0" smtClean="0">
                <a:latin typeface="Arial"/>
                <a:cs typeface="Arial"/>
              </a:rPr>
              <a:t>                                                  </a:t>
            </a:r>
            <a:r>
              <a:rPr lang="en-US" sz="1900" b="1" dirty="0" err="1" smtClean="0">
                <a:latin typeface="Arial"/>
                <a:cs typeface="Arial"/>
              </a:rPr>
              <a:t>Parque</a:t>
            </a:r>
            <a:r>
              <a:rPr lang="en-US" sz="1900" b="1" dirty="0" smtClean="0">
                <a:latin typeface="Arial"/>
                <a:cs typeface="Arial"/>
              </a:rPr>
              <a:t> </a:t>
            </a:r>
            <a:r>
              <a:rPr lang="en-US" sz="1900" b="1" dirty="0" err="1" smtClean="0">
                <a:latin typeface="Arial"/>
                <a:cs typeface="Arial"/>
              </a:rPr>
              <a:t>Nacional</a:t>
            </a:r>
            <a:endParaRPr lang="en-US" sz="1900" b="1" dirty="0" smtClean="0">
              <a:latin typeface="Arial"/>
              <a:cs typeface="Arial"/>
            </a:endParaRPr>
          </a:p>
          <a:p>
            <a:pPr algn="r"/>
            <a:r>
              <a:rPr lang="en-US" sz="1900" b="1" dirty="0" smtClean="0">
                <a:latin typeface="Arial"/>
                <a:cs typeface="Arial"/>
              </a:rPr>
              <a:t>                                                        </a:t>
            </a:r>
            <a:r>
              <a:rPr lang="en-US" sz="1900" b="1" dirty="0" err="1" smtClean="0">
                <a:latin typeface="Arial"/>
                <a:cs typeface="Arial"/>
              </a:rPr>
              <a:t>Lençóis</a:t>
            </a:r>
            <a:r>
              <a:rPr lang="en-US" sz="1900" b="1" dirty="0" smtClean="0">
                <a:latin typeface="Arial"/>
                <a:cs typeface="Arial"/>
              </a:rPr>
              <a:t> </a:t>
            </a:r>
            <a:r>
              <a:rPr lang="en-US" sz="1900" b="1" dirty="0" err="1" smtClean="0">
                <a:latin typeface="Arial"/>
                <a:cs typeface="Arial"/>
              </a:rPr>
              <a:t>Maranhenses</a:t>
            </a:r>
            <a:endParaRPr lang="en-US" sz="1900" b="1" dirty="0" smtClean="0">
              <a:latin typeface="Arial"/>
              <a:cs typeface="Arial"/>
            </a:endParaRPr>
          </a:p>
          <a:p>
            <a:pPr algn="r"/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												</a:t>
            </a:r>
            <a:r>
              <a:rPr lang="en-US" sz="19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    </a:t>
            </a:r>
            <a:r>
              <a:rPr lang="en-US" sz="19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Contribuições</a:t>
            </a:r>
            <a:r>
              <a:rPr lang="en-US" sz="19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para a Proposta												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ítio de Patrim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ô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nio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Mundial </a:t>
            </a:r>
            <a:endParaRPr lang="pt-BR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904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6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955" y="5595035"/>
            <a:ext cx="8273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3600" b="1" dirty="0" smtClean="0">
                <a:latin typeface="Arial"/>
                <a:cs typeface="Arial"/>
              </a:rPr>
              <a:t>10</a:t>
            </a:r>
            <a:r>
              <a:rPr lang="pt-PT" sz="3600" b="1" dirty="0">
                <a:latin typeface="Arial"/>
                <a:cs typeface="Arial"/>
              </a:rPr>
              <a:t>. </a:t>
            </a:r>
            <a:r>
              <a:rPr lang="pt-PT" sz="3600" b="1" dirty="0">
                <a:latin typeface="Arial"/>
                <a:cs typeface="Arial"/>
              </a:rPr>
              <a:t>Esclarecer a </a:t>
            </a:r>
            <a:r>
              <a:rPr lang="pt-PT" sz="3600" b="1" dirty="0" smtClean="0">
                <a:latin typeface="Arial"/>
                <a:cs typeface="Arial"/>
              </a:rPr>
              <a:t>Abordagem </a:t>
            </a:r>
            <a:r>
              <a:rPr lang="pt-PT" sz="3600" b="1" dirty="0" smtClean="0">
                <a:latin typeface="Arial"/>
                <a:cs typeface="Arial"/>
              </a:rPr>
              <a:t>da </a:t>
            </a:r>
            <a:r>
              <a:rPr lang="pt-PT" sz="3600" b="1" dirty="0" smtClean="0">
                <a:latin typeface="Arial"/>
                <a:cs typeface="Arial"/>
              </a:rPr>
              <a:t>(Gestão </a:t>
            </a:r>
            <a:r>
              <a:rPr lang="pt-PT" sz="3600" b="1" dirty="0" smtClean="0">
                <a:latin typeface="Arial"/>
                <a:cs typeface="Arial"/>
              </a:rPr>
              <a:t>da) </a:t>
            </a:r>
            <a:r>
              <a:rPr lang="en-US" sz="3600" b="1" dirty="0" err="1" smtClean="0">
                <a:latin typeface="Arial"/>
                <a:cs typeface="Arial"/>
              </a:rPr>
              <a:t>Zona</a:t>
            </a:r>
            <a:r>
              <a:rPr lang="en-US" sz="3600" b="1" dirty="0" smtClean="0">
                <a:latin typeface="Arial"/>
                <a:cs typeface="Arial"/>
              </a:rPr>
              <a:t> </a:t>
            </a:r>
            <a:r>
              <a:rPr lang="en-US" sz="3600" b="1" dirty="0">
                <a:latin typeface="Arial"/>
                <a:cs typeface="Arial"/>
              </a:rPr>
              <a:t>de </a:t>
            </a:r>
            <a:r>
              <a:rPr lang="en-US" sz="3600" b="1" dirty="0" err="1">
                <a:latin typeface="Arial"/>
                <a:cs typeface="Arial"/>
              </a:rPr>
              <a:t>Amortecimento</a:t>
            </a:r>
            <a:r>
              <a:rPr lang="en-US" sz="3600" b="1" dirty="0">
                <a:latin typeface="Arial"/>
                <a:cs typeface="Arial"/>
              </a:rPr>
              <a:t> </a:t>
            </a:r>
            <a:endParaRPr lang="pt-PT" sz="3600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15" y="52924"/>
            <a:ext cx="723628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00" b="1" dirty="0" smtClean="0">
                <a:latin typeface="Arial"/>
                <a:cs typeface="Arial"/>
              </a:rPr>
              <a:t>                                                  </a:t>
            </a:r>
            <a:r>
              <a:rPr lang="en-US" sz="1900" b="1" dirty="0" err="1" smtClean="0">
                <a:latin typeface="Arial"/>
                <a:cs typeface="Arial"/>
              </a:rPr>
              <a:t>Parque</a:t>
            </a:r>
            <a:r>
              <a:rPr lang="en-US" sz="1900" b="1" dirty="0" smtClean="0">
                <a:latin typeface="Arial"/>
                <a:cs typeface="Arial"/>
              </a:rPr>
              <a:t> </a:t>
            </a:r>
            <a:r>
              <a:rPr lang="en-US" sz="1900" b="1" dirty="0" err="1" smtClean="0">
                <a:latin typeface="Arial"/>
                <a:cs typeface="Arial"/>
              </a:rPr>
              <a:t>Nacional</a:t>
            </a:r>
            <a:endParaRPr lang="en-US" sz="1900" b="1" dirty="0" smtClean="0">
              <a:latin typeface="Arial"/>
              <a:cs typeface="Arial"/>
            </a:endParaRPr>
          </a:p>
          <a:p>
            <a:pPr algn="r"/>
            <a:r>
              <a:rPr lang="en-US" sz="1900" b="1" dirty="0" smtClean="0">
                <a:latin typeface="Arial"/>
                <a:cs typeface="Arial"/>
              </a:rPr>
              <a:t>                                                        </a:t>
            </a:r>
            <a:r>
              <a:rPr lang="en-US" sz="1900" b="1" dirty="0" err="1" smtClean="0">
                <a:latin typeface="Arial"/>
                <a:cs typeface="Arial"/>
              </a:rPr>
              <a:t>Lençóis</a:t>
            </a:r>
            <a:r>
              <a:rPr lang="en-US" sz="1900" b="1" dirty="0" smtClean="0">
                <a:latin typeface="Arial"/>
                <a:cs typeface="Arial"/>
              </a:rPr>
              <a:t> </a:t>
            </a:r>
            <a:r>
              <a:rPr lang="en-US" sz="1900" b="1" dirty="0" err="1" smtClean="0">
                <a:latin typeface="Arial"/>
                <a:cs typeface="Arial"/>
              </a:rPr>
              <a:t>Maranhenses</a:t>
            </a:r>
            <a:endParaRPr lang="en-US" sz="1900" b="1" dirty="0" smtClean="0">
              <a:latin typeface="Arial"/>
              <a:cs typeface="Arial"/>
            </a:endParaRPr>
          </a:p>
          <a:p>
            <a:pPr algn="r"/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												</a:t>
            </a:r>
            <a:r>
              <a:rPr lang="en-US" sz="19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    </a:t>
            </a:r>
            <a:r>
              <a:rPr lang="en-US" sz="19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pt-BR" sz="1900" b="1" dirty="0">
                <a:latin typeface="Arial"/>
                <a:cs typeface="Arial"/>
              </a:rPr>
              <a:t>Contribuições</a:t>
            </a:r>
            <a:r>
              <a:rPr lang="en-US" sz="1900" b="1" dirty="0">
                <a:latin typeface="Arial"/>
                <a:cs typeface="Arial"/>
              </a:rPr>
              <a:t> </a:t>
            </a:r>
            <a:r>
              <a:rPr lang="pt-BR" sz="1900" b="1" dirty="0">
                <a:latin typeface="Arial"/>
                <a:cs typeface="Arial"/>
              </a:rPr>
              <a:t>para a Proposta												</a:t>
            </a:r>
            <a:r>
              <a:rPr lang="pt-BR" sz="1900" b="1" dirty="0" smtClean="0">
                <a:latin typeface="Arial"/>
                <a:cs typeface="Arial"/>
              </a:rPr>
              <a:t>de </a:t>
            </a:r>
            <a:r>
              <a:rPr lang="pt-BR" sz="1900" b="1" dirty="0" smtClean="0">
                <a:latin typeface="Arial"/>
                <a:cs typeface="Arial"/>
              </a:rPr>
              <a:t>S</a:t>
            </a:r>
            <a:r>
              <a:rPr lang="pt-BR" sz="1900" b="1" dirty="0" smtClean="0">
                <a:latin typeface="Arial"/>
                <a:cs typeface="Arial"/>
              </a:rPr>
              <a:t>ítio de Patrim</a:t>
            </a:r>
            <a:r>
              <a:rPr lang="pt-BR" sz="1900" b="1" dirty="0" smtClean="0">
                <a:latin typeface="Arial"/>
                <a:cs typeface="Arial"/>
              </a:rPr>
              <a:t>ô</a:t>
            </a:r>
            <a:r>
              <a:rPr lang="pt-BR" sz="1900" b="1" dirty="0" smtClean="0">
                <a:latin typeface="Arial"/>
                <a:cs typeface="Arial"/>
              </a:rPr>
              <a:t>nio </a:t>
            </a:r>
            <a:r>
              <a:rPr lang="pt-BR" sz="1900" b="1" dirty="0">
                <a:latin typeface="Arial"/>
                <a:cs typeface="Arial"/>
              </a:rPr>
              <a:t>Mundial </a:t>
            </a:r>
            <a:endParaRPr lang="pt-BR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5721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1453" y="4372820"/>
            <a:ext cx="6400800" cy="2208527"/>
          </a:xfrm>
        </p:spPr>
        <p:txBody>
          <a:bodyPr>
            <a:normAutofit/>
          </a:bodyPr>
          <a:lstStyle/>
          <a:p>
            <a:endParaRPr lang="en-US" sz="18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Arial"/>
                <a:cs typeface="Arial"/>
              </a:rPr>
              <a:t>MUITO </a:t>
            </a:r>
            <a:r>
              <a:rPr lang="en-US" b="1" dirty="0" smtClean="0">
                <a:solidFill>
                  <a:schemeClr val="tx1"/>
                </a:solidFill>
                <a:latin typeface="Arial"/>
                <a:cs typeface="Arial"/>
              </a:rPr>
              <a:t>OBRIGADO</a:t>
            </a:r>
            <a:r>
              <a:rPr lang="en-US" b="1" dirty="0" smtClean="0">
                <a:solidFill>
                  <a:schemeClr val="tx1"/>
                </a:solidFill>
                <a:latin typeface="Arial"/>
                <a:cs typeface="Arial"/>
              </a:rPr>
              <a:t>!</a:t>
            </a:r>
            <a:endParaRPr lang="en-US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7773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955" y="2889935"/>
            <a:ext cx="8273073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PT" sz="3600" b="1" dirty="0">
                <a:latin typeface="Arial"/>
                <a:cs typeface="Arial"/>
              </a:rPr>
              <a:t>A Convenção </a:t>
            </a:r>
            <a:r>
              <a:rPr lang="pt-PT" sz="3600" b="1" dirty="0" smtClean="0">
                <a:latin typeface="Arial"/>
                <a:cs typeface="Arial"/>
              </a:rPr>
              <a:t>do</a:t>
            </a:r>
          </a:p>
          <a:p>
            <a:pPr algn="ctr">
              <a:spcAft>
                <a:spcPts val="600"/>
              </a:spcAft>
            </a:pPr>
            <a:r>
              <a:rPr lang="pt-PT" sz="3600" b="1" dirty="0" smtClean="0">
                <a:latin typeface="Arial"/>
                <a:cs typeface="Arial"/>
              </a:rPr>
              <a:t>Patrimônio </a:t>
            </a:r>
            <a:r>
              <a:rPr lang="pt-PT" sz="3600" b="1" dirty="0">
                <a:latin typeface="Arial"/>
                <a:cs typeface="Arial"/>
              </a:rPr>
              <a:t>Mundial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7715" y="52924"/>
            <a:ext cx="723628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00" b="1" dirty="0" smtClean="0">
                <a:latin typeface="Arial"/>
                <a:cs typeface="Arial"/>
              </a:rPr>
              <a:t>                                                  </a:t>
            </a:r>
            <a:r>
              <a:rPr lang="en-US" sz="1900" b="1" dirty="0" err="1" smtClean="0">
                <a:latin typeface="Arial"/>
                <a:cs typeface="Arial"/>
              </a:rPr>
              <a:t>Parque</a:t>
            </a:r>
            <a:r>
              <a:rPr lang="en-US" sz="1900" b="1" dirty="0" smtClean="0">
                <a:latin typeface="Arial"/>
                <a:cs typeface="Arial"/>
              </a:rPr>
              <a:t> </a:t>
            </a:r>
            <a:r>
              <a:rPr lang="en-US" sz="1900" b="1" dirty="0" err="1" smtClean="0">
                <a:latin typeface="Arial"/>
                <a:cs typeface="Arial"/>
              </a:rPr>
              <a:t>Nacional</a:t>
            </a:r>
            <a:endParaRPr lang="en-US" sz="1900" b="1" dirty="0" smtClean="0">
              <a:latin typeface="Arial"/>
              <a:cs typeface="Arial"/>
            </a:endParaRPr>
          </a:p>
          <a:p>
            <a:pPr algn="r"/>
            <a:r>
              <a:rPr lang="en-US" sz="1900" b="1" dirty="0" smtClean="0">
                <a:latin typeface="Arial"/>
                <a:cs typeface="Arial"/>
              </a:rPr>
              <a:t>                                                        </a:t>
            </a:r>
            <a:r>
              <a:rPr lang="en-US" sz="1900" b="1" dirty="0" err="1" smtClean="0">
                <a:latin typeface="Arial"/>
                <a:cs typeface="Arial"/>
              </a:rPr>
              <a:t>Lençóis</a:t>
            </a:r>
            <a:r>
              <a:rPr lang="en-US" sz="1900" b="1" dirty="0" smtClean="0">
                <a:latin typeface="Arial"/>
                <a:cs typeface="Arial"/>
              </a:rPr>
              <a:t> </a:t>
            </a:r>
            <a:r>
              <a:rPr lang="en-US" sz="1900" b="1" dirty="0" err="1" smtClean="0">
                <a:latin typeface="Arial"/>
                <a:cs typeface="Arial"/>
              </a:rPr>
              <a:t>Maranhenses</a:t>
            </a:r>
            <a:endParaRPr lang="en-US" sz="1900" b="1" dirty="0" smtClean="0">
              <a:latin typeface="Arial"/>
              <a:cs typeface="Arial"/>
            </a:endParaRPr>
          </a:p>
          <a:p>
            <a:pPr algn="r"/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												</a:t>
            </a:r>
            <a:r>
              <a:rPr lang="en-US" sz="19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    </a:t>
            </a:r>
            <a:r>
              <a:rPr lang="en-US" sz="19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Contribuições</a:t>
            </a:r>
            <a:r>
              <a:rPr lang="en-US" sz="19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para a Proposta												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ítio de Patrim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ô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nio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Mundial </a:t>
            </a:r>
            <a:endParaRPr lang="pt-BR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9457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32832" y="1470482"/>
            <a:ext cx="8332629" cy="4470823"/>
          </a:xfrm>
        </p:spPr>
        <p:txBody>
          <a:bodyPr>
            <a:normAutofit fontScale="92500" lnSpcReduction="10000"/>
          </a:bodyPr>
          <a:lstStyle/>
          <a:p>
            <a:pPr algn="l"/>
            <a:endParaRPr lang="pt-PT" dirty="0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endParaRPr lang="pt-PT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32832" y="2517112"/>
            <a:ext cx="8332629" cy="447082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Aft>
                <a:spcPts val="600"/>
              </a:spcAft>
              <a:buFont typeface="Arial"/>
              <a:buChar char="•"/>
            </a:pPr>
            <a:r>
              <a:rPr lang="pt-PT" sz="4500" b="1" dirty="0" smtClean="0">
                <a:solidFill>
                  <a:schemeClr val="tx1"/>
                </a:solidFill>
                <a:latin typeface="Arial"/>
                <a:cs typeface="Arial"/>
              </a:rPr>
              <a:t>Parágrafo </a:t>
            </a:r>
            <a:r>
              <a:rPr lang="pt-PT" sz="4500" b="1" dirty="0">
                <a:solidFill>
                  <a:schemeClr val="tx1"/>
                </a:solidFill>
                <a:latin typeface="Arial"/>
                <a:cs typeface="Arial"/>
              </a:rPr>
              <a:t>4: O </a:t>
            </a:r>
            <a:r>
              <a:rPr lang="pt-PT" sz="4500" b="1" dirty="0" smtClean="0">
                <a:solidFill>
                  <a:schemeClr val="tx1"/>
                </a:solidFill>
                <a:latin typeface="Arial"/>
                <a:cs typeface="Arial"/>
              </a:rPr>
              <a:t>patrim</a:t>
            </a:r>
            <a:r>
              <a:rPr lang="pt-PT" sz="4500" b="1" dirty="0" smtClean="0">
                <a:solidFill>
                  <a:schemeClr val="tx1"/>
                </a:solidFill>
                <a:latin typeface="Arial"/>
                <a:cs typeface="Arial"/>
              </a:rPr>
              <a:t>ô</a:t>
            </a:r>
            <a:r>
              <a:rPr lang="pt-PT" sz="4500" b="1" dirty="0" smtClean="0">
                <a:solidFill>
                  <a:schemeClr val="tx1"/>
                </a:solidFill>
                <a:latin typeface="Arial"/>
                <a:cs typeface="Arial"/>
              </a:rPr>
              <a:t>nio </a:t>
            </a:r>
            <a:r>
              <a:rPr lang="pt-PT" sz="4500" b="1" dirty="0">
                <a:solidFill>
                  <a:schemeClr val="tx1"/>
                </a:solidFill>
                <a:latin typeface="Arial"/>
                <a:cs typeface="Arial"/>
              </a:rPr>
              <a:t>cultural e natural faz parte dos bens inestimáveis e insubstituíveis não só de cada país mas de toda a humanidade. A perda, por degradação ou desaparecimento, de qualquer desses bens eminentemente preciosos constitui um empobrecimento do </a:t>
            </a:r>
            <a:r>
              <a:rPr lang="pt-PT" sz="4500" b="1" dirty="0" smtClean="0">
                <a:solidFill>
                  <a:schemeClr val="tx1"/>
                </a:solidFill>
                <a:latin typeface="Arial"/>
                <a:cs typeface="Arial"/>
              </a:rPr>
              <a:t>patrim</a:t>
            </a:r>
            <a:r>
              <a:rPr lang="pt-PT" sz="4500" b="1" dirty="0" smtClean="0">
                <a:solidFill>
                  <a:schemeClr val="tx1"/>
                </a:solidFill>
                <a:latin typeface="Arial"/>
                <a:cs typeface="Arial"/>
              </a:rPr>
              <a:t>ô</a:t>
            </a:r>
            <a:r>
              <a:rPr lang="pt-PT" sz="4500" b="1" dirty="0" smtClean="0">
                <a:solidFill>
                  <a:schemeClr val="tx1"/>
                </a:solidFill>
                <a:latin typeface="Arial"/>
                <a:cs typeface="Arial"/>
              </a:rPr>
              <a:t>nio </a:t>
            </a:r>
            <a:r>
              <a:rPr lang="pt-PT" sz="4500" b="1" dirty="0">
                <a:solidFill>
                  <a:schemeClr val="tx1"/>
                </a:solidFill>
                <a:latin typeface="Arial"/>
                <a:cs typeface="Arial"/>
              </a:rPr>
              <a:t>de todos os povos do mundo. Pode-se reconhecer, com base nas respetivas qualidades notáveis, «um Valor Universal </a:t>
            </a:r>
            <a:r>
              <a:rPr lang="pt-PT" sz="4500" b="1" dirty="0" smtClean="0">
                <a:solidFill>
                  <a:schemeClr val="tx1"/>
                </a:solidFill>
                <a:latin typeface="Arial"/>
                <a:cs typeface="Arial"/>
              </a:rPr>
              <a:t>Excepcional</a:t>
            </a:r>
            <a:r>
              <a:rPr lang="pt-PT" sz="4500" b="1" dirty="0">
                <a:solidFill>
                  <a:schemeClr val="tx1"/>
                </a:solidFill>
                <a:latin typeface="Arial"/>
                <a:cs typeface="Arial"/>
              </a:rPr>
              <a:t>» a certos elementos do referido </a:t>
            </a:r>
            <a:r>
              <a:rPr lang="pt-PT" sz="4500" b="1" dirty="0" smtClean="0">
                <a:solidFill>
                  <a:schemeClr val="tx1"/>
                </a:solidFill>
                <a:latin typeface="Arial"/>
                <a:cs typeface="Arial"/>
              </a:rPr>
              <a:t>patrim</a:t>
            </a:r>
            <a:r>
              <a:rPr lang="pt-PT" sz="4500" b="1" dirty="0" smtClean="0">
                <a:solidFill>
                  <a:schemeClr val="tx1"/>
                </a:solidFill>
                <a:latin typeface="Arial"/>
                <a:cs typeface="Arial"/>
              </a:rPr>
              <a:t>ô</a:t>
            </a:r>
            <a:r>
              <a:rPr lang="pt-PT" sz="4500" b="1" dirty="0" smtClean="0">
                <a:solidFill>
                  <a:schemeClr val="tx1"/>
                </a:solidFill>
                <a:latin typeface="Arial"/>
                <a:cs typeface="Arial"/>
              </a:rPr>
              <a:t>nio </a:t>
            </a:r>
            <a:r>
              <a:rPr lang="pt-PT" sz="4500" b="1" dirty="0">
                <a:solidFill>
                  <a:schemeClr val="tx1"/>
                </a:solidFill>
                <a:latin typeface="Arial"/>
                <a:cs typeface="Arial"/>
              </a:rPr>
              <a:t>que, por essa razão, merecem ser muito especialmente protegidos contra os perigos cada vez maiores que os ameaçam.</a:t>
            </a:r>
          </a:p>
          <a:p>
            <a:pPr algn="l">
              <a:spcAft>
                <a:spcPts val="600"/>
              </a:spcAft>
            </a:pPr>
            <a:endParaRPr lang="pt-PT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457200" indent="-457200" algn="l">
              <a:buFont typeface="Arial"/>
              <a:buChar char="•"/>
            </a:pPr>
            <a:endParaRPr lang="pt-PT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41735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Arial"/>
                <a:cs typeface="Arial"/>
              </a:rPr>
              <a:t>Orientações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err="1">
                <a:latin typeface="Arial"/>
                <a:cs typeface="Arial"/>
              </a:rPr>
              <a:t>Técnicas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err="1">
                <a:latin typeface="Arial"/>
                <a:cs typeface="Arial"/>
              </a:rPr>
              <a:t>para</a:t>
            </a:r>
            <a:r>
              <a:rPr lang="en-US" sz="2800" b="1" dirty="0">
                <a:latin typeface="Arial"/>
                <a:cs typeface="Arial"/>
              </a:rPr>
              <a:t> a </a:t>
            </a:r>
            <a:r>
              <a:rPr lang="en-US" sz="2800" b="1" dirty="0" err="1" smtClean="0">
                <a:latin typeface="Arial"/>
                <a:cs typeface="Arial"/>
              </a:rPr>
              <a:t>aplicação</a:t>
            </a:r>
            <a:r>
              <a:rPr lang="en-US" sz="2800" b="1" dirty="0" smtClean="0">
                <a:latin typeface="Arial"/>
                <a:cs typeface="Arial"/>
              </a:rPr>
              <a:t> da </a:t>
            </a:r>
            <a:r>
              <a:rPr lang="en-US" sz="2800" b="1" dirty="0" err="1">
                <a:latin typeface="Arial"/>
                <a:cs typeface="Arial"/>
              </a:rPr>
              <a:t>Convenção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smtClean="0">
                <a:latin typeface="Arial"/>
                <a:cs typeface="Arial"/>
              </a:rPr>
              <a:t>(«</a:t>
            </a:r>
            <a:r>
              <a:rPr lang="en-US" sz="2800" b="1" dirty="0" err="1" smtClean="0">
                <a:latin typeface="Arial"/>
                <a:cs typeface="Arial"/>
              </a:rPr>
              <a:t>Orientações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lang="en-US" sz="2800" b="1" dirty="0" err="1">
                <a:latin typeface="Arial"/>
                <a:cs typeface="Arial"/>
              </a:rPr>
              <a:t>Técnicas</a:t>
            </a:r>
            <a:r>
              <a:rPr lang="en-US" sz="2800" b="1" dirty="0">
                <a:latin typeface="Arial"/>
                <a:cs typeface="Arial"/>
              </a:rPr>
              <a:t>»)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7715" y="52924"/>
            <a:ext cx="723628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00" b="1" dirty="0" smtClean="0">
                <a:latin typeface="Arial"/>
                <a:cs typeface="Arial"/>
              </a:rPr>
              <a:t>                                                  </a:t>
            </a:r>
            <a:r>
              <a:rPr lang="en-US" sz="1900" b="1" dirty="0" err="1" smtClean="0">
                <a:latin typeface="Arial"/>
                <a:cs typeface="Arial"/>
              </a:rPr>
              <a:t>Parque</a:t>
            </a:r>
            <a:r>
              <a:rPr lang="en-US" sz="1900" b="1" dirty="0" smtClean="0">
                <a:latin typeface="Arial"/>
                <a:cs typeface="Arial"/>
              </a:rPr>
              <a:t> </a:t>
            </a:r>
            <a:r>
              <a:rPr lang="en-US" sz="1900" b="1" dirty="0" err="1" smtClean="0">
                <a:latin typeface="Arial"/>
                <a:cs typeface="Arial"/>
              </a:rPr>
              <a:t>Nacional</a:t>
            </a:r>
            <a:endParaRPr lang="en-US" sz="1900" b="1" dirty="0" smtClean="0">
              <a:latin typeface="Arial"/>
              <a:cs typeface="Arial"/>
            </a:endParaRPr>
          </a:p>
          <a:p>
            <a:pPr algn="r"/>
            <a:r>
              <a:rPr lang="en-US" sz="1900" b="1" dirty="0" smtClean="0">
                <a:latin typeface="Arial"/>
                <a:cs typeface="Arial"/>
              </a:rPr>
              <a:t>                                                        </a:t>
            </a:r>
            <a:r>
              <a:rPr lang="en-US" sz="1900" b="1" dirty="0" err="1" smtClean="0">
                <a:latin typeface="Arial"/>
                <a:cs typeface="Arial"/>
              </a:rPr>
              <a:t>Lençóis</a:t>
            </a:r>
            <a:r>
              <a:rPr lang="en-US" sz="1900" b="1" dirty="0" smtClean="0">
                <a:latin typeface="Arial"/>
                <a:cs typeface="Arial"/>
              </a:rPr>
              <a:t> </a:t>
            </a:r>
            <a:r>
              <a:rPr lang="en-US" sz="1900" b="1" dirty="0" err="1" smtClean="0">
                <a:latin typeface="Arial"/>
                <a:cs typeface="Arial"/>
              </a:rPr>
              <a:t>Maranhenses</a:t>
            </a:r>
            <a:endParaRPr lang="en-US" sz="1900" b="1" dirty="0" smtClean="0">
              <a:latin typeface="Arial"/>
              <a:cs typeface="Arial"/>
            </a:endParaRPr>
          </a:p>
          <a:p>
            <a:pPr algn="r"/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												</a:t>
            </a:r>
            <a:r>
              <a:rPr lang="en-US" sz="19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    </a:t>
            </a:r>
            <a:r>
              <a:rPr lang="en-US" sz="19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Contribuições</a:t>
            </a:r>
            <a:r>
              <a:rPr lang="en-US" sz="19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para a Proposta												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ítio de Patrim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ô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nio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Mundial </a:t>
            </a:r>
            <a:endParaRPr lang="pt-BR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6231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28613" y="1267196"/>
            <a:ext cx="8610600" cy="4430460"/>
            <a:chOff x="864" y="5624"/>
            <a:chExt cx="10080" cy="6040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440" y="5624"/>
              <a:ext cx="8784" cy="1152"/>
            </a:xfrm>
            <a:prstGeom prst="rect">
              <a:avLst/>
            </a:prstGeom>
            <a:solidFill>
              <a:srgbClr val="CCFFCC"/>
            </a:solidFill>
            <a:ln w="9525">
              <a:miter lim="800000"/>
              <a:headEnd/>
              <a:tailEnd/>
            </a:ln>
            <a:scene3d>
              <a:camera prst="legacyPerspectiveBottom">
                <a:rot lat="300000" lon="0" rev="0"/>
              </a:camera>
              <a:lightRig rig="legacyFlat3" dir="t"/>
            </a:scene3d>
            <a:sp3d extrusionH="1218930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</p:spPr>
          <p:txBody>
            <a:bodyPr lIns="91429" tIns="45715" rIns="91429" bIns="45715">
              <a:flatTx/>
            </a:bodyPr>
            <a:lstStyle/>
            <a:p>
              <a:pPr algn="ctr"/>
              <a:r>
                <a:rPr lang="en-GB" sz="2400" b="1" dirty="0" smtClean="0">
                  <a:latin typeface="Calibri" pitchFamily="34" charset="0"/>
                  <a:cs typeface="Arial" charset="0"/>
                </a:rPr>
                <a:t>VALOR UNIVERSAL EXCEPCIONAL </a:t>
              </a:r>
              <a:endParaRPr lang="en-GB" sz="2400" b="1" dirty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 rot="16491769">
              <a:off x="498" y="7987"/>
              <a:ext cx="4484" cy="1872"/>
            </a:xfrm>
            <a:prstGeom prst="homePlate">
              <a:avLst>
                <a:gd name="adj" fmla="val 59882"/>
              </a:avLst>
            </a:prstGeom>
            <a:solidFill>
              <a:srgbClr val="FFFF99"/>
            </a:solidFill>
            <a:ln w="9525">
              <a:miter lim="800000"/>
              <a:headEnd/>
              <a:tailEnd/>
            </a:ln>
            <a:scene3d>
              <a:camera prst="legacyPerspectiveBottom">
                <a:rot lat="21299994" lon="1799997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99"/>
              </a:extrusionClr>
            </a:sp3d>
          </p:spPr>
          <p:txBody>
            <a:bodyPr lIns="91429" tIns="45715" rIns="91429" bIns="45715">
              <a:flatTx/>
            </a:bodyPr>
            <a:lstStyle/>
            <a:p>
              <a:endParaRPr lang="en-GB" sz="800" dirty="0">
                <a:latin typeface="Calibri" pitchFamily="34" charset="0"/>
                <a:cs typeface="Arial" charset="0"/>
              </a:endParaRPr>
            </a:p>
            <a:p>
              <a:endParaRPr lang="en-GB" sz="1800" dirty="0">
                <a:latin typeface="Kristen ITC"/>
                <a:cs typeface="Arial" charset="0"/>
              </a:endParaRPr>
            </a:p>
            <a:p>
              <a:pPr algn="ctr"/>
              <a:endParaRPr lang="en-GB" sz="1800" b="1" dirty="0">
                <a:latin typeface="Calibri" pitchFamily="34" charset="0"/>
                <a:cs typeface="Arial" charset="0"/>
              </a:endParaRPr>
            </a:p>
            <a:p>
              <a:pPr algn="ctr"/>
              <a:r>
                <a:rPr lang="en-GB" b="1" dirty="0" smtClean="0">
                  <a:latin typeface="Calibri" pitchFamily="34" charset="0"/>
                  <a:cs typeface="Arial" charset="0"/>
                </a:rPr>
                <a:t>CONFORMIDADE COM CRITÉRIOS</a:t>
              </a:r>
              <a:endParaRPr lang="en-GB" sz="1800" dirty="0">
                <a:solidFill>
                  <a:srgbClr val="FFFF00"/>
                </a:solidFill>
                <a:latin typeface="Kristen ITC"/>
                <a:cs typeface="Arial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 rot="16491769">
              <a:off x="3744" y="8682"/>
              <a:ext cx="3744" cy="1440"/>
            </a:xfrm>
            <a:prstGeom prst="homePlate">
              <a:avLst>
                <a:gd name="adj" fmla="val 65000"/>
              </a:avLst>
            </a:prstGeom>
            <a:solidFill>
              <a:srgbClr val="FFCC99"/>
            </a:solidFill>
            <a:ln w="9525">
              <a:miter lim="800000"/>
              <a:headEnd/>
              <a:tailEnd/>
            </a:ln>
            <a:scene3d>
              <a:camera prst="legacyPerspectiveBottom">
                <a:rot lat="1500000" lon="0" rev="0"/>
              </a:camera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</p:spPr>
          <p:txBody>
            <a:bodyPr lIns="91429" tIns="45715" rIns="91429" bIns="45715">
              <a:flatTx/>
            </a:bodyPr>
            <a:lstStyle/>
            <a:p>
              <a:pPr algn="r"/>
              <a:endParaRPr lang="en-GB" dirty="0">
                <a:latin typeface="Calibri" pitchFamily="34" charset="0"/>
                <a:cs typeface="Arial" charset="0"/>
              </a:endParaRPr>
            </a:p>
            <a:p>
              <a:pPr algn="r"/>
              <a:endParaRPr lang="en-GB" sz="800" b="1" dirty="0" smtClean="0">
                <a:latin typeface="Calibri" pitchFamily="34" charset="0"/>
                <a:cs typeface="Arial" charset="0"/>
              </a:endParaRPr>
            </a:p>
            <a:p>
              <a:pPr algn="r"/>
              <a:r>
                <a:rPr lang="en-GB" b="1" dirty="0" smtClean="0">
                  <a:latin typeface="Calibri" pitchFamily="34" charset="0"/>
                  <a:cs typeface="Arial" charset="0"/>
                </a:rPr>
                <a:t>INTEGRIDADE </a:t>
              </a:r>
              <a:r>
                <a:rPr lang="en-GB" sz="1800" b="1" dirty="0">
                  <a:latin typeface="Calibri" pitchFamily="34" charset="0"/>
                  <a:cs typeface="Arial" charset="0"/>
                </a:rPr>
                <a:t/>
              </a:r>
              <a:br>
                <a:rPr lang="en-GB" sz="1800" b="1" dirty="0">
                  <a:latin typeface="Calibri" pitchFamily="34" charset="0"/>
                  <a:cs typeface="Arial" charset="0"/>
                </a:rPr>
              </a:br>
              <a:endParaRPr lang="en-GB" sz="1800" dirty="0">
                <a:latin typeface="Kristen ITC"/>
                <a:cs typeface="Arial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rot="15994393">
              <a:off x="6852" y="8081"/>
              <a:ext cx="4754" cy="1753"/>
            </a:xfrm>
            <a:prstGeom prst="homePlate">
              <a:avLst>
                <a:gd name="adj" fmla="val 67798"/>
              </a:avLst>
            </a:prstGeom>
            <a:solidFill>
              <a:srgbClr val="99CCFF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399994" lon="20699994" rev="0"/>
              </a:camera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lIns="91429" tIns="45715" rIns="91429" bIns="45715">
              <a:flatTx/>
            </a:bodyPr>
            <a:lstStyle/>
            <a:p>
              <a:endParaRPr lang="en-GB" sz="800" dirty="0">
                <a:latin typeface="Calibri" pitchFamily="34" charset="0"/>
                <a:cs typeface="Arial" charset="0"/>
              </a:endParaRPr>
            </a:p>
            <a:p>
              <a:pPr algn="ctr"/>
              <a:endParaRPr lang="en-GB" sz="1800" b="1" dirty="0">
                <a:latin typeface="Calibri" pitchFamily="34" charset="0"/>
                <a:cs typeface="Arial" charset="0"/>
              </a:endParaRPr>
            </a:p>
            <a:p>
              <a:pPr algn="ctr"/>
              <a:r>
                <a:rPr lang="en-GB" b="1" dirty="0">
                  <a:latin typeface="Calibri" pitchFamily="34" charset="0"/>
                  <a:cs typeface="Arial" charset="0"/>
                </a:rPr>
                <a:t>PROTEÇÃO </a:t>
              </a:r>
              <a:endParaRPr lang="en-GB" b="1" dirty="0" smtClean="0">
                <a:latin typeface="Calibri" pitchFamily="34" charset="0"/>
                <a:cs typeface="Arial" charset="0"/>
              </a:endParaRPr>
            </a:p>
            <a:p>
              <a:pPr algn="ctr"/>
              <a:r>
                <a:rPr lang="en-GB" b="1" dirty="0" smtClean="0">
                  <a:latin typeface="Calibri" pitchFamily="34" charset="0"/>
                  <a:cs typeface="Arial" charset="0"/>
                </a:rPr>
                <a:t>E GESTÃO</a:t>
              </a:r>
              <a:endParaRPr lang="en-GB" sz="1800" b="1" dirty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864" y="10944"/>
              <a:ext cx="10080" cy="7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endParaRPr lang="en-GB" sz="1000" b="1" dirty="0" smtClean="0">
                <a:latin typeface="+mn-lt"/>
                <a:cs typeface="Arial" charset="0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864" y="10944"/>
              <a:ext cx="10080" cy="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Rectangle 1"/>
          <p:cNvSpPr/>
          <p:nvPr/>
        </p:nvSpPr>
        <p:spPr>
          <a:xfrm>
            <a:off x="259176" y="5229441"/>
            <a:ext cx="846204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b="1" dirty="0" smtClean="0">
                <a:latin typeface="Arial"/>
                <a:cs typeface="Arial"/>
              </a:rPr>
              <a:t>“Para ser considerado de Valor Universal Excepcional, um bem deve também responder às condições de integridade e/ou de autenticidade e beneficiar de um sistema de proteção e gestão adequado para assegurar a sua salvaguarda.”</a:t>
            </a:r>
          </a:p>
          <a:p>
            <a:pPr algn="r"/>
            <a:r>
              <a:rPr lang="pt-PT" sz="1600" b="1" dirty="0" smtClean="0">
                <a:latin typeface="Arial"/>
                <a:cs typeface="Arial"/>
              </a:rPr>
              <a:t>(Orientações Técnicas, parágrafo 78)</a:t>
            </a:r>
            <a:endParaRPr lang="pt-PT" sz="1600" b="1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9333" y="74029"/>
            <a:ext cx="8014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latin typeface="Arial"/>
                <a:cs typeface="Arial"/>
              </a:rPr>
              <a:t>CONVENÇÃO DO </a:t>
            </a:r>
          </a:p>
          <a:p>
            <a:pPr algn="ctr"/>
            <a:r>
              <a:rPr lang="pt-PT" sz="3600" b="1" dirty="0" smtClean="0">
                <a:latin typeface="Arial"/>
                <a:cs typeface="Arial"/>
              </a:rPr>
              <a:t>PATRIMÔNIO MUNDIAL</a:t>
            </a:r>
          </a:p>
        </p:txBody>
      </p:sp>
    </p:spTree>
    <p:extLst>
      <p:ext uri="{BB962C8B-B14F-4D97-AF65-F5344CB8AC3E}">
        <p14:creationId xmlns:p14="http://schemas.microsoft.com/office/powerpoint/2010/main" val="2008237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775" y="1384685"/>
            <a:ext cx="82730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PT" sz="3600" b="1" dirty="0">
                <a:latin typeface="Arial"/>
                <a:cs typeface="Arial"/>
              </a:rPr>
              <a:t>Critérios para Avaliação </a:t>
            </a:r>
            <a:r>
              <a:rPr lang="pt-PT" sz="2400" b="1" dirty="0">
                <a:latin typeface="Arial"/>
                <a:cs typeface="Arial"/>
              </a:rPr>
              <a:t>(parágrafo </a:t>
            </a:r>
            <a:r>
              <a:rPr lang="pt-PT" sz="2400" b="1" dirty="0" smtClean="0">
                <a:latin typeface="Arial"/>
                <a:cs typeface="Arial"/>
              </a:rPr>
              <a:t>77) </a:t>
            </a:r>
            <a:endParaRPr lang="pt-PT" sz="2400" b="1" dirty="0">
              <a:latin typeface="Arial"/>
              <a:cs typeface="Arial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8522" y="2633742"/>
            <a:ext cx="8332629" cy="4470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endParaRPr lang="pt-PT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457200" indent="-457200" algn="l">
              <a:buFont typeface="Arial"/>
              <a:buChar char="•"/>
            </a:pPr>
            <a:endParaRPr lang="pt-PT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200056"/>
            <a:ext cx="9144000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dirty="0" smtClean="0"/>
              <a:t>(</a:t>
            </a:r>
            <a:r>
              <a:rPr lang="pt-BR" sz="2000" b="1" dirty="0" err="1" smtClean="0">
                <a:latin typeface="Arial"/>
                <a:cs typeface="Arial"/>
              </a:rPr>
              <a:t>vii</a:t>
            </a:r>
            <a:r>
              <a:rPr lang="pt-BR" sz="2000" b="1" dirty="0" smtClean="0">
                <a:latin typeface="Arial"/>
                <a:cs typeface="Arial"/>
              </a:rPr>
              <a:t>)	representar fenómenos naturais notáveis ou áreas de beleza natural e de importância estética excecionais;</a:t>
            </a:r>
          </a:p>
          <a:p>
            <a:pPr algn="just">
              <a:spcAft>
                <a:spcPts val="600"/>
              </a:spcAft>
            </a:pPr>
            <a:r>
              <a:rPr lang="pt-BR" sz="2000" b="1" dirty="0" smtClean="0">
                <a:latin typeface="Arial"/>
                <a:cs typeface="Arial"/>
              </a:rPr>
              <a:t>(</a:t>
            </a:r>
            <a:r>
              <a:rPr lang="pt-BR" sz="2000" b="1" dirty="0" err="1" smtClean="0">
                <a:latin typeface="Arial"/>
                <a:cs typeface="Arial"/>
              </a:rPr>
              <a:t>viii</a:t>
            </a:r>
            <a:r>
              <a:rPr lang="pt-BR" sz="2000" b="1" dirty="0" smtClean="0">
                <a:latin typeface="Arial"/>
                <a:cs typeface="Arial"/>
              </a:rPr>
              <a:t>) ser </a:t>
            </a:r>
            <a:r>
              <a:rPr lang="pt-BR" sz="2000" b="1" dirty="0" smtClean="0">
                <a:latin typeface="Arial"/>
                <a:cs typeface="Arial"/>
              </a:rPr>
              <a:t>exemplos excecionais representativos dos grandes estádios da história da Terra, nomeadamente testemunhos da vida, de processos geológicos em curso no desenvolvimento de formas terrestres ou de elementos </a:t>
            </a:r>
            <a:r>
              <a:rPr lang="pt-BR" sz="2000" b="1" dirty="0" err="1" smtClean="0">
                <a:latin typeface="Arial"/>
                <a:cs typeface="Arial"/>
              </a:rPr>
              <a:t>geomórficos</a:t>
            </a:r>
            <a:r>
              <a:rPr lang="pt-BR" sz="2000" b="1" dirty="0" smtClean="0">
                <a:latin typeface="Arial"/>
                <a:cs typeface="Arial"/>
              </a:rPr>
              <a:t> ou </a:t>
            </a:r>
            <a:r>
              <a:rPr lang="pt-BR" sz="2000" b="1" dirty="0" err="1" smtClean="0">
                <a:latin typeface="Arial"/>
                <a:cs typeface="Arial"/>
              </a:rPr>
              <a:t>fisiográficos</a:t>
            </a:r>
            <a:r>
              <a:rPr lang="pt-BR" sz="2000" b="1" dirty="0" smtClean="0">
                <a:latin typeface="Arial"/>
                <a:cs typeface="Arial"/>
              </a:rPr>
              <a:t> de grande significado;</a:t>
            </a:r>
          </a:p>
          <a:p>
            <a:pPr algn="just">
              <a:spcAft>
                <a:spcPts val="600"/>
              </a:spcAft>
            </a:pPr>
            <a:r>
              <a:rPr lang="pt-BR" sz="2000" b="1" dirty="0" smtClean="0">
                <a:latin typeface="Arial"/>
                <a:cs typeface="Arial"/>
              </a:rPr>
              <a:t>(</a:t>
            </a:r>
            <a:r>
              <a:rPr lang="pt-BR" sz="2000" b="1" dirty="0" err="1" smtClean="0">
                <a:latin typeface="Arial"/>
                <a:cs typeface="Arial"/>
              </a:rPr>
              <a:t>ix</a:t>
            </a:r>
            <a:r>
              <a:rPr lang="pt-BR" sz="2000" b="1" dirty="0" smtClean="0">
                <a:latin typeface="Arial"/>
                <a:cs typeface="Arial"/>
              </a:rPr>
              <a:t>)	ser exemplos excecionais representativos de processos ecológicos e biológicos em curso na evolução e desenvolvimento de ecossistemas e comunidades de plantas e de animais terrestres, aquáticos, costeiros e marinhos;</a:t>
            </a:r>
          </a:p>
          <a:p>
            <a:pPr algn="just"/>
            <a:r>
              <a:rPr lang="pt-BR" sz="2000" b="1" dirty="0" smtClean="0">
                <a:latin typeface="Arial"/>
                <a:cs typeface="Arial"/>
              </a:rPr>
              <a:t>(</a:t>
            </a:r>
            <a:r>
              <a:rPr lang="pt-BR" sz="2000" b="1" dirty="0" err="1" smtClean="0">
                <a:latin typeface="Arial"/>
                <a:cs typeface="Arial"/>
              </a:rPr>
              <a:t>x</a:t>
            </a:r>
            <a:r>
              <a:rPr lang="pt-BR" sz="2000" b="1" dirty="0" smtClean="0">
                <a:latin typeface="Arial"/>
                <a:cs typeface="Arial"/>
              </a:rPr>
              <a:t>)	conter os habitats naturais mais representativos e mais importantes para a conservação in situ da diversidade biológica, nomeadamente aqueles em que sobrevivem espécies ameaçadas que tenham um Valor Universal Excecional do ponto de vista da ciência ou da conservação.</a:t>
            </a:r>
            <a:endParaRPr lang="pt-BR" sz="20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15" y="52924"/>
            <a:ext cx="723628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00" b="1" dirty="0" smtClean="0">
                <a:latin typeface="Arial"/>
                <a:cs typeface="Arial"/>
              </a:rPr>
              <a:t>                                                  </a:t>
            </a:r>
            <a:r>
              <a:rPr lang="en-US" sz="1900" b="1" dirty="0" err="1" smtClean="0">
                <a:latin typeface="Arial"/>
                <a:cs typeface="Arial"/>
              </a:rPr>
              <a:t>Parque</a:t>
            </a:r>
            <a:r>
              <a:rPr lang="en-US" sz="1900" b="1" dirty="0" smtClean="0">
                <a:latin typeface="Arial"/>
                <a:cs typeface="Arial"/>
              </a:rPr>
              <a:t> </a:t>
            </a:r>
            <a:r>
              <a:rPr lang="en-US" sz="1900" b="1" dirty="0" err="1" smtClean="0">
                <a:latin typeface="Arial"/>
                <a:cs typeface="Arial"/>
              </a:rPr>
              <a:t>Nacional</a:t>
            </a:r>
            <a:endParaRPr lang="en-US" sz="1900" b="1" dirty="0" smtClean="0">
              <a:latin typeface="Arial"/>
              <a:cs typeface="Arial"/>
            </a:endParaRPr>
          </a:p>
          <a:p>
            <a:pPr algn="r"/>
            <a:r>
              <a:rPr lang="en-US" sz="1900" b="1" dirty="0" smtClean="0">
                <a:latin typeface="Arial"/>
                <a:cs typeface="Arial"/>
              </a:rPr>
              <a:t>                                                        </a:t>
            </a:r>
            <a:r>
              <a:rPr lang="en-US" sz="1900" b="1" dirty="0" err="1" smtClean="0">
                <a:latin typeface="Arial"/>
                <a:cs typeface="Arial"/>
              </a:rPr>
              <a:t>Lençóis</a:t>
            </a:r>
            <a:r>
              <a:rPr lang="en-US" sz="1900" b="1" dirty="0" smtClean="0">
                <a:latin typeface="Arial"/>
                <a:cs typeface="Arial"/>
              </a:rPr>
              <a:t> </a:t>
            </a:r>
            <a:r>
              <a:rPr lang="en-US" sz="1900" b="1" dirty="0" err="1" smtClean="0">
                <a:latin typeface="Arial"/>
                <a:cs typeface="Arial"/>
              </a:rPr>
              <a:t>Maranhenses</a:t>
            </a:r>
            <a:endParaRPr lang="en-US" sz="1900" b="1" dirty="0" smtClean="0">
              <a:latin typeface="Arial"/>
              <a:cs typeface="Arial"/>
            </a:endParaRPr>
          </a:p>
          <a:p>
            <a:pPr algn="r"/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												</a:t>
            </a:r>
            <a:r>
              <a:rPr lang="en-US" sz="19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    </a:t>
            </a:r>
            <a:r>
              <a:rPr lang="en-US" sz="19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Contribuições</a:t>
            </a:r>
            <a:r>
              <a:rPr lang="en-US" sz="19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para a Proposta												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ítio de Patrim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ô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nio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Mundial </a:t>
            </a:r>
            <a:endParaRPr lang="pt-BR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4401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775" y="1448185"/>
            <a:ext cx="82730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PT" sz="3600" b="1" dirty="0" smtClean="0">
                <a:latin typeface="Arial"/>
                <a:cs typeface="Arial"/>
              </a:rPr>
              <a:t>Integridade / Proteção / Gestão</a:t>
            </a:r>
            <a:endParaRPr lang="pt-PT" sz="3600" b="1" dirty="0">
              <a:latin typeface="Arial"/>
              <a:cs typeface="Arial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8522" y="2633742"/>
            <a:ext cx="8332629" cy="4470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endParaRPr lang="pt-PT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457200" indent="-457200" algn="l">
              <a:buFont typeface="Arial"/>
              <a:buChar char="•"/>
            </a:pPr>
            <a:endParaRPr lang="pt-PT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466756"/>
            <a:ext cx="914400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latin typeface="Arial"/>
                <a:cs typeface="Arial"/>
              </a:rPr>
              <a:t>78. Para ser considerado de Valor Universal Excecional, um bem deve também responder às condições de integridade e/ou de autenticidade e beneficiar de um sistema de proteção e gestão adequado para assegurar a sua salvaguarda. </a:t>
            </a:r>
          </a:p>
          <a:p>
            <a:pPr algn="just"/>
            <a:endParaRPr lang="pt-BR" sz="2800" b="1" dirty="0">
              <a:latin typeface="Arial"/>
              <a:cs typeface="Arial"/>
            </a:endParaRPr>
          </a:p>
          <a:p>
            <a:pPr algn="ctr"/>
            <a:r>
              <a:rPr lang="pt-BR" sz="2800" b="1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pt-BR" sz="2800" b="1" dirty="0" smtClean="0">
                <a:latin typeface="Arial"/>
                <a:cs typeface="Arial"/>
              </a:rPr>
              <a:t>Vontade política / Capacidade técnica</a:t>
            </a:r>
            <a:endParaRPr lang="pt-BR" sz="28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15" y="52924"/>
            <a:ext cx="723628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00" b="1" dirty="0" smtClean="0">
                <a:latin typeface="Arial"/>
                <a:cs typeface="Arial"/>
              </a:rPr>
              <a:t>                                                  </a:t>
            </a:r>
            <a:r>
              <a:rPr lang="en-US" sz="1900" b="1" dirty="0" err="1" smtClean="0">
                <a:latin typeface="Arial"/>
                <a:cs typeface="Arial"/>
              </a:rPr>
              <a:t>Parque</a:t>
            </a:r>
            <a:r>
              <a:rPr lang="en-US" sz="1900" b="1" dirty="0" smtClean="0">
                <a:latin typeface="Arial"/>
                <a:cs typeface="Arial"/>
              </a:rPr>
              <a:t> </a:t>
            </a:r>
            <a:r>
              <a:rPr lang="en-US" sz="1900" b="1" dirty="0" err="1" smtClean="0">
                <a:latin typeface="Arial"/>
                <a:cs typeface="Arial"/>
              </a:rPr>
              <a:t>Nacional</a:t>
            </a:r>
            <a:endParaRPr lang="en-US" sz="1900" b="1" dirty="0" smtClean="0">
              <a:latin typeface="Arial"/>
              <a:cs typeface="Arial"/>
            </a:endParaRPr>
          </a:p>
          <a:p>
            <a:pPr algn="r"/>
            <a:r>
              <a:rPr lang="en-US" sz="1900" b="1" dirty="0" smtClean="0">
                <a:latin typeface="Arial"/>
                <a:cs typeface="Arial"/>
              </a:rPr>
              <a:t>                                                        </a:t>
            </a:r>
            <a:r>
              <a:rPr lang="en-US" sz="1900" b="1" dirty="0" err="1" smtClean="0">
                <a:latin typeface="Arial"/>
                <a:cs typeface="Arial"/>
              </a:rPr>
              <a:t>Lençóis</a:t>
            </a:r>
            <a:r>
              <a:rPr lang="en-US" sz="1900" b="1" dirty="0" smtClean="0">
                <a:latin typeface="Arial"/>
                <a:cs typeface="Arial"/>
              </a:rPr>
              <a:t> </a:t>
            </a:r>
            <a:r>
              <a:rPr lang="en-US" sz="1900" b="1" dirty="0" err="1" smtClean="0">
                <a:latin typeface="Arial"/>
                <a:cs typeface="Arial"/>
              </a:rPr>
              <a:t>Maranhenses</a:t>
            </a:r>
            <a:endParaRPr lang="en-US" sz="1900" b="1" dirty="0" smtClean="0">
              <a:latin typeface="Arial"/>
              <a:cs typeface="Arial"/>
            </a:endParaRPr>
          </a:p>
          <a:p>
            <a:pPr algn="r"/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												</a:t>
            </a:r>
            <a:r>
              <a:rPr lang="en-US" sz="19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    </a:t>
            </a:r>
            <a:r>
              <a:rPr lang="en-US" sz="19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Contribuições</a:t>
            </a:r>
            <a:r>
              <a:rPr lang="en-US" sz="19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para a Proposta												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ítio de Patrim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ô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nio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Mundial </a:t>
            </a:r>
            <a:endParaRPr lang="pt-BR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0173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3965" y="3105835"/>
            <a:ext cx="8273073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PT" sz="3600" b="1" dirty="0">
                <a:latin typeface="Arial"/>
                <a:cs typeface="Arial"/>
              </a:rPr>
              <a:t>Primeiras Impressões da </a:t>
            </a:r>
            <a:r>
              <a:rPr lang="pt-PT" sz="3600" b="1" dirty="0">
                <a:latin typeface="Arial"/>
                <a:cs typeface="Arial"/>
              </a:rPr>
              <a:t>Visita / </a:t>
            </a:r>
          </a:p>
          <a:p>
            <a:pPr algn="ctr">
              <a:spcAft>
                <a:spcPts val="600"/>
              </a:spcAft>
            </a:pPr>
            <a:r>
              <a:rPr lang="pt-PT" sz="3600" b="1" dirty="0" smtClean="0">
                <a:latin typeface="Arial"/>
                <a:cs typeface="Arial"/>
              </a:rPr>
              <a:t>do </a:t>
            </a:r>
            <a:r>
              <a:rPr lang="pt-PT" sz="3600" b="1" dirty="0">
                <a:latin typeface="Arial"/>
                <a:cs typeface="Arial"/>
              </a:rPr>
              <a:t>Dossiê</a:t>
            </a:r>
            <a:endParaRPr lang="pt-PT" sz="3600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15" y="52924"/>
            <a:ext cx="723628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00" b="1" dirty="0" smtClean="0">
                <a:latin typeface="Arial"/>
                <a:cs typeface="Arial"/>
              </a:rPr>
              <a:t>                                                  </a:t>
            </a:r>
            <a:r>
              <a:rPr lang="en-US" sz="1900" b="1" dirty="0" err="1" smtClean="0">
                <a:latin typeface="Arial"/>
                <a:cs typeface="Arial"/>
              </a:rPr>
              <a:t>Parque</a:t>
            </a:r>
            <a:r>
              <a:rPr lang="en-US" sz="1900" b="1" dirty="0" smtClean="0">
                <a:latin typeface="Arial"/>
                <a:cs typeface="Arial"/>
              </a:rPr>
              <a:t> </a:t>
            </a:r>
            <a:r>
              <a:rPr lang="en-US" sz="1900" b="1" dirty="0" err="1" smtClean="0">
                <a:latin typeface="Arial"/>
                <a:cs typeface="Arial"/>
              </a:rPr>
              <a:t>Nacional</a:t>
            </a:r>
            <a:endParaRPr lang="en-US" sz="1900" b="1" dirty="0" smtClean="0">
              <a:latin typeface="Arial"/>
              <a:cs typeface="Arial"/>
            </a:endParaRPr>
          </a:p>
          <a:p>
            <a:pPr algn="r"/>
            <a:r>
              <a:rPr lang="en-US" sz="1900" b="1" dirty="0" smtClean="0">
                <a:latin typeface="Arial"/>
                <a:cs typeface="Arial"/>
              </a:rPr>
              <a:t>                                                        </a:t>
            </a:r>
            <a:r>
              <a:rPr lang="en-US" sz="1900" b="1" dirty="0" err="1" smtClean="0">
                <a:latin typeface="Arial"/>
                <a:cs typeface="Arial"/>
              </a:rPr>
              <a:t>Lençóis</a:t>
            </a:r>
            <a:r>
              <a:rPr lang="en-US" sz="1900" b="1" dirty="0" smtClean="0">
                <a:latin typeface="Arial"/>
                <a:cs typeface="Arial"/>
              </a:rPr>
              <a:t> </a:t>
            </a:r>
            <a:r>
              <a:rPr lang="en-US" sz="1900" b="1" dirty="0" err="1" smtClean="0">
                <a:latin typeface="Arial"/>
                <a:cs typeface="Arial"/>
              </a:rPr>
              <a:t>Maranhenses</a:t>
            </a:r>
            <a:endParaRPr lang="en-US" sz="1900" b="1" dirty="0" smtClean="0">
              <a:latin typeface="Arial"/>
              <a:cs typeface="Arial"/>
            </a:endParaRPr>
          </a:p>
          <a:p>
            <a:pPr algn="r"/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												</a:t>
            </a:r>
            <a:r>
              <a:rPr lang="en-US" sz="19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    </a:t>
            </a:r>
            <a:r>
              <a:rPr lang="en-US" sz="19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Contribuições</a:t>
            </a:r>
            <a:r>
              <a:rPr lang="en-US" sz="19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para a Proposta												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ítio de Patrim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ô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nio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Mundial </a:t>
            </a:r>
            <a:endParaRPr lang="pt-BR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4729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632832" y="2799922"/>
            <a:ext cx="8332629" cy="4470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endParaRPr lang="pt-PT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457200" indent="-457200" algn="l">
              <a:buFont typeface="Arial"/>
              <a:buChar char="•"/>
            </a:pPr>
            <a:endParaRPr lang="pt-PT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9333" y="1610311"/>
            <a:ext cx="801445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"/>
                <a:cs typeface="Arial"/>
              </a:rPr>
              <a:t>Valores</a:t>
            </a:r>
            <a:r>
              <a:rPr lang="en-US" sz="3600" b="1" dirty="0">
                <a:latin typeface="Arial"/>
                <a:cs typeface="Arial"/>
              </a:rPr>
              <a:t> de </a:t>
            </a:r>
            <a:r>
              <a:rPr lang="en-US" sz="3600" b="1" dirty="0" err="1">
                <a:latin typeface="Arial"/>
                <a:cs typeface="Arial"/>
              </a:rPr>
              <a:t>Conservação</a:t>
            </a:r>
            <a:r>
              <a:rPr lang="en-US" sz="3600" b="1" dirty="0">
                <a:latin typeface="Arial"/>
                <a:cs typeface="Arial"/>
              </a:rPr>
              <a:t> / </a:t>
            </a:r>
            <a:r>
              <a:rPr lang="en-US" sz="3600" b="1" dirty="0" err="1">
                <a:latin typeface="Arial"/>
                <a:cs typeface="Arial"/>
              </a:rPr>
              <a:t>Conformidade</a:t>
            </a:r>
            <a:r>
              <a:rPr lang="en-US" sz="3600" b="1" dirty="0">
                <a:latin typeface="Arial"/>
                <a:cs typeface="Arial"/>
              </a:rPr>
              <a:t> com </a:t>
            </a:r>
            <a:r>
              <a:rPr lang="en-US" sz="3600" b="1" dirty="0" err="1">
                <a:latin typeface="Arial"/>
                <a:cs typeface="Arial"/>
              </a:rPr>
              <a:t>Critérios</a:t>
            </a:r>
            <a:endParaRPr lang="en-US" sz="3600" b="1" dirty="0">
              <a:latin typeface="Arial"/>
              <a:cs typeface="Arial"/>
            </a:endParaRPr>
          </a:p>
          <a:p>
            <a:pPr algn="ctr"/>
            <a:endParaRPr lang="en-US" sz="3600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733" y="3375611"/>
            <a:ext cx="8014458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spcAft>
                <a:spcPts val="600"/>
              </a:spcAft>
              <a:buFont typeface="Arial"/>
              <a:buChar char="•"/>
            </a:pPr>
            <a:r>
              <a:rPr lang="pt-BR" sz="2800" b="1" dirty="0" smtClean="0">
                <a:latin typeface="Arial"/>
                <a:cs typeface="Arial"/>
              </a:rPr>
              <a:t>Critério (</a:t>
            </a:r>
            <a:r>
              <a:rPr lang="pt-BR" sz="2800" b="1" dirty="0" err="1" smtClean="0">
                <a:latin typeface="Arial"/>
                <a:cs typeface="Arial"/>
              </a:rPr>
              <a:t>vii</a:t>
            </a:r>
            <a:r>
              <a:rPr lang="pt-BR" sz="2800" b="1" dirty="0" smtClean="0">
                <a:latin typeface="Arial"/>
                <a:cs typeface="Arial"/>
              </a:rPr>
              <a:t>): alto potencial</a:t>
            </a:r>
          </a:p>
          <a:p>
            <a:pPr marL="571500" indent="-571500" algn="just">
              <a:spcAft>
                <a:spcPts val="600"/>
              </a:spcAft>
              <a:buFont typeface="Arial"/>
              <a:buChar char="•"/>
            </a:pPr>
            <a:r>
              <a:rPr lang="pt-BR" sz="2800" b="1" dirty="0" smtClean="0">
                <a:latin typeface="Arial"/>
                <a:cs typeface="Arial"/>
              </a:rPr>
              <a:t>Critério (</a:t>
            </a:r>
            <a:r>
              <a:rPr lang="pt-BR" sz="2800" b="1" dirty="0" err="1" smtClean="0">
                <a:latin typeface="Arial"/>
                <a:cs typeface="Arial"/>
              </a:rPr>
              <a:t>viii</a:t>
            </a:r>
            <a:r>
              <a:rPr lang="pt-BR" sz="2800" b="1" dirty="0" smtClean="0">
                <a:latin typeface="Arial"/>
                <a:cs typeface="Arial"/>
              </a:rPr>
              <a:t>): alto potencial</a:t>
            </a:r>
          </a:p>
          <a:p>
            <a:pPr marL="571500" indent="-571500" algn="just">
              <a:spcAft>
                <a:spcPts val="600"/>
              </a:spcAft>
              <a:buFont typeface="Arial"/>
              <a:buChar char="•"/>
            </a:pPr>
            <a:r>
              <a:rPr lang="pt-BR" sz="2800" b="1" dirty="0" smtClean="0">
                <a:latin typeface="Arial"/>
                <a:cs typeface="Arial"/>
              </a:rPr>
              <a:t>Critério </a:t>
            </a:r>
            <a:r>
              <a:rPr lang="pt-BR" sz="2800" b="1" dirty="0" smtClean="0">
                <a:latin typeface="Arial"/>
                <a:cs typeface="Arial"/>
              </a:rPr>
              <a:t>(</a:t>
            </a:r>
            <a:r>
              <a:rPr lang="pt-BR" sz="2800" b="1" dirty="0" err="1" smtClean="0">
                <a:latin typeface="Arial"/>
                <a:cs typeface="Arial"/>
              </a:rPr>
              <a:t>ix</a:t>
            </a:r>
            <a:r>
              <a:rPr lang="pt-BR" sz="2800" b="1" dirty="0" smtClean="0">
                <a:latin typeface="Arial"/>
                <a:cs typeface="Arial"/>
              </a:rPr>
              <a:t>)</a:t>
            </a:r>
            <a:r>
              <a:rPr lang="pt-BR" sz="2800" b="1" dirty="0">
                <a:latin typeface="Arial"/>
                <a:cs typeface="Arial"/>
              </a:rPr>
              <a:t>: potencial questionável</a:t>
            </a:r>
            <a:endParaRPr lang="pt-BR" sz="2800" b="1" dirty="0" smtClean="0">
              <a:latin typeface="Arial"/>
              <a:cs typeface="Arial"/>
            </a:endParaRPr>
          </a:p>
          <a:p>
            <a:pPr marL="571500" indent="-571500" algn="just">
              <a:buFont typeface="Arial"/>
              <a:buChar char="•"/>
            </a:pPr>
            <a:r>
              <a:rPr lang="pt-BR" sz="2800" b="1" dirty="0" smtClean="0">
                <a:latin typeface="Arial"/>
                <a:cs typeface="Arial"/>
              </a:rPr>
              <a:t>Critério </a:t>
            </a:r>
            <a:r>
              <a:rPr lang="pt-BR" sz="2800" b="1" dirty="0" smtClean="0">
                <a:latin typeface="Arial"/>
                <a:cs typeface="Arial"/>
              </a:rPr>
              <a:t>(</a:t>
            </a:r>
            <a:r>
              <a:rPr lang="pt-BR" sz="2800" b="1" dirty="0" err="1">
                <a:latin typeface="Arial"/>
                <a:cs typeface="Arial"/>
              </a:rPr>
              <a:t>x</a:t>
            </a:r>
            <a:r>
              <a:rPr lang="pt-BR" sz="2800" b="1" dirty="0" smtClean="0">
                <a:latin typeface="Arial"/>
                <a:cs typeface="Arial"/>
              </a:rPr>
              <a:t>)</a:t>
            </a:r>
            <a:r>
              <a:rPr lang="pt-BR" sz="2800" b="1" dirty="0" smtClean="0">
                <a:latin typeface="Arial"/>
                <a:cs typeface="Arial"/>
              </a:rPr>
              <a:t>: </a:t>
            </a:r>
            <a:r>
              <a:rPr lang="pt-BR" sz="2800" b="1" dirty="0">
                <a:latin typeface="Arial"/>
                <a:cs typeface="Arial"/>
              </a:rPr>
              <a:t>potencial questionável</a:t>
            </a:r>
            <a:endParaRPr lang="pt-BR" sz="2800" b="1" dirty="0" smtClean="0">
              <a:latin typeface="Arial"/>
              <a:cs typeface="Arial"/>
            </a:endParaRPr>
          </a:p>
          <a:p>
            <a:pPr marL="571500" indent="-571500" algn="just">
              <a:buFont typeface="Arial"/>
              <a:buChar char="•"/>
            </a:pPr>
            <a:endParaRPr lang="en-US" sz="2800" b="1" dirty="0">
              <a:latin typeface="Arial"/>
              <a:cs typeface="Arial"/>
            </a:endParaRPr>
          </a:p>
          <a:p>
            <a:pPr marL="571500" indent="-571500" algn="just">
              <a:buFont typeface="Arial"/>
              <a:buChar char="•"/>
            </a:pPr>
            <a:endParaRPr lang="en-US" sz="2800" b="1" dirty="0">
              <a:latin typeface="Arial"/>
              <a:cs typeface="Arial"/>
            </a:endParaRPr>
          </a:p>
          <a:p>
            <a:pPr marL="571500" indent="-571500" algn="just">
              <a:buFont typeface="Arial"/>
              <a:buChar char="•"/>
            </a:pPr>
            <a:endParaRPr lang="en-US" sz="2800" b="1" dirty="0" smtClean="0">
              <a:latin typeface="Arial"/>
              <a:cs typeface="Arial"/>
            </a:endParaRPr>
          </a:p>
          <a:p>
            <a:pPr marL="571500" indent="-571500" algn="just">
              <a:buFont typeface="Arial"/>
              <a:buChar char="•"/>
            </a:pPr>
            <a:endParaRPr lang="en-US" sz="2800" b="1" dirty="0">
              <a:latin typeface="Arial"/>
              <a:cs typeface="Arial"/>
            </a:endParaRPr>
          </a:p>
          <a:p>
            <a:pPr algn="ctr"/>
            <a:endParaRPr lang="en-US" sz="3600" b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715" y="52924"/>
            <a:ext cx="723628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00" b="1" dirty="0" smtClean="0">
                <a:latin typeface="Arial"/>
                <a:cs typeface="Arial"/>
              </a:rPr>
              <a:t>                                                  </a:t>
            </a:r>
            <a:r>
              <a:rPr lang="en-US" sz="1900" b="1" dirty="0" err="1" smtClean="0">
                <a:latin typeface="Arial"/>
                <a:cs typeface="Arial"/>
              </a:rPr>
              <a:t>Parque</a:t>
            </a:r>
            <a:r>
              <a:rPr lang="en-US" sz="1900" b="1" dirty="0" smtClean="0">
                <a:latin typeface="Arial"/>
                <a:cs typeface="Arial"/>
              </a:rPr>
              <a:t> </a:t>
            </a:r>
            <a:r>
              <a:rPr lang="en-US" sz="1900" b="1" dirty="0" err="1" smtClean="0">
                <a:latin typeface="Arial"/>
                <a:cs typeface="Arial"/>
              </a:rPr>
              <a:t>Nacional</a:t>
            </a:r>
            <a:endParaRPr lang="en-US" sz="1900" b="1" dirty="0" smtClean="0">
              <a:latin typeface="Arial"/>
              <a:cs typeface="Arial"/>
            </a:endParaRPr>
          </a:p>
          <a:p>
            <a:pPr algn="r"/>
            <a:r>
              <a:rPr lang="en-US" sz="1900" b="1" dirty="0" smtClean="0">
                <a:latin typeface="Arial"/>
                <a:cs typeface="Arial"/>
              </a:rPr>
              <a:t>                                                        </a:t>
            </a:r>
            <a:r>
              <a:rPr lang="en-US" sz="1900" b="1" dirty="0" err="1" smtClean="0">
                <a:latin typeface="Arial"/>
                <a:cs typeface="Arial"/>
              </a:rPr>
              <a:t>Lençóis</a:t>
            </a:r>
            <a:r>
              <a:rPr lang="en-US" sz="1900" b="1" dirty="0" smtClean="0">
                <a:latin typeface="Arial"/>
                <a:cs typeface="Arial"/>
              </a:rPr>
              <a:t> </a:t>
            </a:r>
            <a:r>
              <a:rPr lang="en-US" sz="1900" b="1" dirty="0" err="1" smtClean="0">
                <a:latin typeface="Arial"/>
                <a:cs typeface="Arial"/>
              </a:rPr>
              <a:t>Maranhenses</a:t>
            </a:r>
            <a:endParaRPr lang="en-US" sz="1900" b="1" dirty="0" smtClean="0">
              <a:latin typeface="Arial"/>
              <a:cs typeface="Arial"/>
            </a:endParaRPr>
          </a:p>
          <a:p>
            <a:pPr algn="r"/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												</a:t>
            </a:r>
            <a:r>
              <a:rPr lang="en-US" sz="19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    </a:t>
            </a:r>
            <a:r>
              <a:rPr lang="en-US" sz="19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Contribuições</a:t>
            </a:r>
            <a:r>
              <a:rPr lang="en-US" sz="19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para a Proposta												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ítio de Patrim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ô</a:t>
            </a:r>
            <a:r>
              <a:rPr lang="pt-BR" sz="1900" b="1" dirty="0" smtClean="0">
                <a:solidFill>
                  <a:schemeClr val="bg1"/>
                </a:solidFill>
                <a:latin typeface="Arial"/>
                <a:cs typeface="Arial"/>
              </a:rPr>
              <a:t>nio </a:t>
            </a:r>
            <a:r>
              <a:rPr lang="pt-BR" sz="1900" b="1" dirty="0">
                <a:solidFill>
                  <a:schemeClr val="bg1"/>
                </a:solidFill>
                <a:latin typeface="Arial"/>
                <a:cs typeface="Arial"/>
              </a:rPr>
              <a:t>Mundial </a:t>
            </a:r>
            <a:endParaRPr lang="pt-BR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7105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BE1EFBF85679641A05DDCC0D175E7D2" ma:contentTypeVersion="8" ma:contentTypeDescription="Crie um novo documento." ma:contentTypeScope="" ma:versionID="02d745c7558a39438f212d91fee438b8">
  <xsd:schema xmlns:xsd="http://www.w3.org/2001/XMLSchema" xmlns:xs="http://www.w3.org/2001/XMLSchema" xmlns:p="http://schemas.microsoft.com/office/2006/metadata/properties" xmlns:ns2="99b9d92f-ea69-423a-abc9-c11fdd19f08f" xmlns:ns3="e985d047-4385-4c41-b04d-09163de86d03" targetNamespace="http://schemas.microsoft.com/office/2006/metadata/properties" ma:root="true" ma:fieldsID="6c7165f9e800140069043b6536667639" ns2:_="" ns3:_="">
    <xsd:import namespace="99b9d92f-ea69-423a-abc9-c11fdd19f08f"/>
    <xsd:import namespace="e985d047-4385-4c41-b04d-09163de86d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9d92f-ea69-423a-abc9-c11fdd19f0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85d047-4385-4c41-b04d-09163de86d0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590F97-CC1A-42FA-B234-B3C47561A9B7}"/>
</file>

<file path=customXml/itemProps2.xml><?xml version="1.0" encoding="utf-8"?>
<ds:datastoreItem xmlns:ds="http://schemas.openxmlformats.org/officeDocument/2006/customXml" ds:itemID="{5F70AC2E-9F53-4767-ADAA-744B278BF668}"/>
</file>

<file path=customXml/itemProps3.xml><?xml version="1.0" encoding="utf-8"?>
<ds:datastoreItem xmlns:ds="http://schemas.openxmlformats.org/officeDocument/2006/customXml" ds:itemID="{14BCDA47-14CE-40DA-BC13-846B97E13555}"/>
</file>

<file path=docProps/app.xml><?xml version="1.0" encoding="utf-8"?>
<Properties xmlns="http://schemas.openxmlformats.org/officeDocument/2006/extended-properties" xmlns:vt="http://schemas.openxmlformats.org/officeDocument/2006/docPropsVTypes">
  <TotalTime>39320</TotalTime>
  <Words>688</Words>
  <Application>Microsoft Macintosh PowerPoint</Application>
  <PresentationFormat>On-screen Show (4:3)</PresentationFormat>
  <Paragraphs>129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Tilman Jaeger</dc:creator>
  <cp:lastModifiedBy>Tilman Jaeger</cp:lastModifiedBy>
  <cp:revision>262</cp:revision>
  <dcterms:created xsi:type="dcterms:W3CDTF">2016-06-13T08:44:14Z</dcterms:created>
  <dcterms:modified xsi:type="dcterms:W3CDTF">2019-10-01T16:57:55Z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0x010100DBE1EFBF85679641A05DDCC0D175E7D2</vt:lpwstr>
  </property>
</Properties>
</file>