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95" r:id="rId4"/>
    <p:sldId id="309" r:id="rId5"/>
    <p:sldId id="310" r:id="rId6"/>
    <p:sldId id="311" r:id="rId7"/>
    <p:sldId id="276" r:id="rId8"/>
    <p:sldId id="294" r:id="rId9"/>
    <p:sldId id="293" r:id="rId10"/>
    <p:sldId id="312" r:id="rId11"/>
    <p:sldId id="314" r:id="rId12"/>
    <p:sldId id="277" r:id="rId13"/>
    <p:sldId id="288" r:id="rId14"/>
    <p:sldId id="283" r:id="rId15"/>
    <p:sldId id="284" r:id="rId16"/>
    <p:sldId id="285" r:id="rId17"/>
    <p:sldId id="286" r:id="rId18"/>
    <p:sldId id="287" r:id="rId19"/>
    <p:sldId id="290" r:id="rId20"/>
    <p:sldId id="289" r:id="rId21"/>
    <p:sldId id="291" r:id="rId22"/>
    <p:sldId id="292" r:id="rId23"/>
    <p:sldId id="316" r:id="rId24"/>
    <p:sldId id="315" r:id="rId25"/>
    <p:sldId id="313" r:id="rId26"/>
    <p:sldId id="307" r:id="rId27"/>
    <p:sldId id="271" r:id="rId2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orient="horz" pos="91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732">
          <p15:clr>
            <a:srgbClr val="A4A3A4"/>
          </p15:clr>
        </p15:guide>
        <p15:guide id="5" orient="horz" pos="468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pos="2880">
          <p15:clr>
            <a:srgbClr val="A4A3A4"/>
          </p15:clr>
        </p15:guide>
        <p15:guide id="8" pos="384">
          <p15:clr>
            <a:srgbClr val="A4A3A4"/>
          </p15:clr>
        </p15:guide>
        <p15:guide id="9">
          <p15:clr>
            <a:srgbClr val="A4A3A4"/>
          </p15:clr>
        </p15:guide>
        <p15:guide id="10" pos="5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393"/>
    <a:srgbClr val="BDB1A6"/>
    <a:srgbClr val="003478"/>
    <a:srgbClr val="0098C3"/>
    <a:srgbClr val="0087AC"/>
    <a:srgbClr val="63B1E5"/>
    <a:srgbClr val="007696"/>
    <a:srgbClr val="003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7" autoAdjust="0"/>
    <p:restoredTop sz="85028" autoAdjust="0"/>
  </p:normalViewPr>
  <p:slideViewPr>
    <p:cSldViewPr snapToGrid="0">
      <p:cViewPr varScale="1">
        <p:scale>
          <a:sx n="111" d="100"/>
          <a:sy n="111" d="100"/>
        </p:scale>
        <p:origin x="1338" y="78"/>
      </p:cViewPr>
      <p:guideLst>
        <p:guide orient="horz" pos="192"/>
        <p:guide orient="horz" pos="918"/>
        <p:guide orient="horz" pos="384"/>
        <p:guide orient="horz" pos="732"/>
        <p:guide orient="horz" pos="468"/>
        <p:guide orient="horz" pos="648"/>
        <p:guide pos="2880"/>
        <p:guide pos="384"/>
        <p:guide/>
        <p:guide pos="5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galy\Google%20Drive\___2016_EPANB_UICN\Produto4_CadastroFinal_v1.1_EPANB_2016-12-2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agaly\Google%20Drive\___2016_EPANB_UICN\Produto4_CadastroFinal_v1.1_EPANB_2016-12-2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galy\Dropbox\TATI\GRAFICO_DE_ACOES_X_META_PARA_PRODUTO6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galy\Dropbox\TATI\Contribuicoes_v2_2017-01-11b_M11a20_TO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galy\Dropbox\TATI\GRAFICO_DE_ACOES_X_META_PARA_PRODUTO6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lang="en-GB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2332916677748"/>
          <c:y val="0.31325228405014016"/>
          <c:w val="0.56707454588973694"/>
          <c:h val="0.61941900155417084"/>
        </c:manualLayout>
      </c:layout>
      <c:pieChart>
        <c:varyColors val="0"/>
        <c:ser>
          <c:idx val="0"/>
          <c:order val="0"/>
          <c:tx>
            <c:strRef>
              <c:f>'PAINEL GRÁFICO'!$J$6:$J$7</c:f>
              <c:strCache>
                <c:ptCount val="1"/>
                <c:pt idx="0">
                  <c:v>Instituições que não responderam ou não informaram PF Instituições que responderam e indicaram PF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BDB1A6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642-43E8-8557-DCC49644AC02}"/>
              </c:ext>
            </c:extLst>
          </c:dPt>
          <c:dPt>
            <c:idx val="1"/>
            <c:bubble3D val="0"/>
            <c:spPr>
              <a:solidFill>
                <a:srgbClr val="0098C3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642-43E8-8557-DCC49644AC0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  <a:r>
                      <a:rPr lang="en-US" baseline="0" dirty="0"/>
                      <a:t>
</a:t>
                    </a:r>
                    <a:fld id="{C8E46178-1BDC-4828-971A-82FA8D6BC74C}" type="PERCENTAGE">
                      <a:rPr lang="en-US" baseline="0"/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42-43E8-8557-DCC49644AC02}"/>
                </c:ext>
              </c:extLst>
            </c:dLbl>
            <c:dLbl>
              <c:idx val="1"/>
              <c:layout>
                <c:manualLayout>
                  <c:x val="-0.20461716443711603"/>
                  <c:y val="0.181415602713262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 i="0" baseline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42-43E8-8557-DCC49644A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'PAINEL GRÁFICO'!$K$6:$K$7</c:f>
              <c:numCache>
                <c:formatCode>General</c:formatCode>
                <c:ptCount val="2"/>
                <c:pt idx="0" formatCode="0">
                  <c:v>121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42-43E8-8557-DCC49644AC02}"/>
            </c:ext>
          </c:extLst>
        </c:ser>
        <c:ser>
          <c:idx val="1"/>
          <c:order val="1"/>
          <c:tx>
            <c:strRef>
              <c:f>'PAINEL GRÁFICO'!$J$7</c:f>
              <c:strCache>
                <c:ptCount val="1"/>
                <c:pt idx="0">
                  <c:v>Instituições que responderam e indicaram PF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'PAINEL GRÁFICO'!$K$7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42-43E8-8557-DCC49644AC0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35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36415612974163"/>
          <c:y val="0.16654317544876104"/>
          <c:w val="0.47588027551759005"/>
          <c:h val="0.73153122849935015"/>
        </c:manualLayout>
      </c:layout>
      <c:pieChart>
        <c:varyColors val="0"/>
        <c:ser>
          <c:idx val="0"/>
          <c:order val="0"/>
          <c:tx>
            <c:strRef>
              <c:f>'PAINEL GRÁFICO'!$J$21:$J$22</c:f>
              <c:strCache>
                <c:ptCount val="1"/>
                <c:pt idx="0">
                  <c:v>PFs que enviaram contribuição PFs não enviaram contribuição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rgbClr val="003478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16-434A-9B98-52151872B66F}"/>
              </c:ext>
            </c:extLst>
          </c:dPt>
          <c:dPt>
            <c:idx val="1"/>
            <c:bubble3D val="0"/>
            <c:spPr>
              <a:solidFill>
                <a:srgbClr val="0098C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416-434A-9B98-52151872B66F}"/>
              </c:ext>
            </c:extLst>
          </c:dPt>
          <c:dLbls>
            <c:dLbl>
              <c:idx val="0"/>
              <c:layout>
                <c:manualLayout>
                  <c:x val="-0.18676305662451897"/>
                  <c:y val="-0.1123309077783956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6-434A-9B98-52151872B66F}"/>
                </c:ext>
              </c:extLst>
            </c:dLbl>
            <c:dLbl>
              <c:idx val="1"/>
              <c:layout>
                <c:manualLayout>
                  <c:x val="0.15797788065843621"/>
                  <c:y val="9.7150997150997149E-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6-434A-9B98-52151872B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'PAINEL GRÁFICO'!$K$21:$K$22</c:f>
              <c:numCache>
                <c:formatCode>General</c:formatCode>
                <c:ptCount val="2"/>
                <c:pt idx="0">
                  <c:v>60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16-434A-9B98-52151872B66F}"/>
            </c:ext>
          </c:extLst>
        </c:ser>
        <c:ser>
          <c:idx val="1"/>
          <c:order val="1"/>
          <c:tx>
            <c:strRef>
              <c:f>#REF!</c:f>
              <c:strCache>
                <c:ptCount val="1"/>
                <c:pt idx="0">
                  <c:v>#REF!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16-434A-9B98-52151872B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3478"/>
              </a:solidFill>
            </c:spPr>
            <c:extLst>
              <c:ext xmlns:c16="http://schemas.microsoft.com/office/drawing/2014/chart" uri="{C3380CC4-5D6E-409C-BE32-E72D297353CC}">
                <c16:uniqueId val="{00000001-345E-4E66-AF7E-CA1DFBFACA4B}"/>
              </c:ext>
            </c:extLst>
          </c:dPt>
          <c:dPt>
            <c:idx val="1"/>
            <c:bubble3D val="0"/>
            <c:spPr>
              <a:solidFill>
                <a:srgbClr val="BDB1A6"/>
              </a:solidFill>
            </c:spPr>
            <c:extLst>
              <c:ext xmlns:c16="http://schemas.microsoft.com/office/drawing/2014/chart" uri="{C3380CC4-5D6E-409C-BE32-E72D297353CC}">
                <c16:uniqueId val="{00000003-345E-4E66-AF7E-CA1DFBFAC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Plan2!$V$10:$V$11</c:f>
              <c:numCache>
                <c:formatCode>0%</c:formatCode>
                <c:ptCount val="2"/>
                <c:pt idx="0">
                  <c:v>0.23043478260869565</c:v>
                </c:pt>
                <c:pt idx="1">
                  <c:v>0.76956521739130435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5E-4E66-AF7E-CA1DFBFAC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34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[GRAFICO_DE_ACOES_X_META_PARA_PRODUTO6.xlsx]Plan1!$E$3:$E$22</c:f>
              <c:numCache>
                <c:formatCode>General</c:formatCode>
                <c:ptCount val="20"/>
                <c:pt idx="0">
                  <c:v>54</c:v>
                </c:pt>
                <c:pt idx="1">
                  <c:v>33</c:v>
                </c:pt>
                <c:pt idx="2">
                  <c:v>39</c:v>
                </c:pt>
                <c:pt idx="3">
                  <c:v>21</c:v>
                </c:pt>
                <c:pt idx="4">
                  <c:v>28</c:v>
                </c:pt>
                <c:pt idx="5">
                  <c:v>20</c:v>
                </c:pt>
                <c:pt idx="6">
                  <c:v>51</c:v>
                </c:pt>
                <c:pt idx="7">
                  <c:v>23</c:v>
                </c:pt>
                <c:pt idx="8">
                  <c:v>19</c:v>
                </c:pt>
                <c:pt idx="9">
                  <c:v>6</c:v>
                </c:pt>
                <c:pt idx="10">
                  <c:v>78</c:v>
                </c:pt>
                <c:pt idx="11">
                  <c:v>61</c:v>
                </c:pt>
                <c:pt idx="12">
                  <c:v>23</c:v>
                </c:pt>
                <c:pt idx="13">
                  <c:v>50</c:v>
                </c:pt>
                <c:pt idx="14">
                  <c:v>53</c:v>
                </c:pt>
                <c:pt idx="15">
                  <c:v>22</c:v>
                </c:pt>
                <c:pt idx="16">
                  <c:v>19</c:v>
                </c:pt>
                <c:pt idx="17">
                  <c:v>21</c:v>
                </c:pt>
                <c:pt idx="18">
                  <c:v>61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1-46EA-B957-7CE375340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866240"/>
        <c:axId val="149181184"/>
      </c:barChart>
      <c:catAx>
        <c:axId val="13786624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49181184"/>
        <c:crosses val="autoZero"/>
        <c:auto val="1"/>
        <c:lblAlgn val="ctr"/>
        <c:lblOffset val="100"/>
        <c:noMultiLvlLbl val="0"/>
      </c:catAx>
      <c:valAx>
        <c:axId val="149181184"/>
        <c:scaling>
          <c:orientation val="minMax"/>
          <c:max val="8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37866240"/>
        <c:crosses val="max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98C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98C3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Plan2!$C$3:$C$22</c:f>
              <c:numCache>
                <c:formatCode>General</c:formatCode>
                <c:ptCount val="20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  <c:pt idx="11">
                  <c:v>8</c:v>
                </c:pt>
                <c:pt idx="12">
                  <c:v>2</c:v>
                </c:pt>
                <c:pt idx="13">
                  <c:v>1</c:v>
                </c:pt>
                <c:pt idx="14">
                  <c:v>7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F-4E74-8FA6-F2F8DB5C7F8D}"/>
            </c:ext>
          </c:extLst>
        </c:ser>
        <c:ser>
          <c:idx val="1"/>
          <c:order val="1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Plan2!$D$3:$D$22</c:f>
              <c:numCache>
                <c:formatCode>General</c:formatCode>
                <c:ptCount val="20"/>
                <c:pt idx="0">
                  <c:v>45</c:v>
                </c:pt>
                <c:pt idx="1">
                  <c:v>28</c:v>
                </c:pt>
                <c:pt idx="2">
                  <c:v>35</c:v>
                </c:pt>
                <c:pt idx="3">
                  <c:v>21</c:v>
                </c:pt>
                <c:pt idx="4">
                  <c:v>25</c:v>
                </c:pt>
                <c:pt idx="5">
                  <c:v>17</c:v>
                </c:pt>
                <c:pt idx="6">
                  <c:v>46</c:v>
                </c:pt>
                <c:pt idx="7">
                  <c:v>17</c:v>
                </c:pt>
                <c:pt idx="8">
                  <c:v>18</c:v>
                </c:pt>
                <c:pt idx="9">
                  <c:v>5</c:v>
                </c:pt>
                <c:pt idx="10">
                  <c:v>70</c:v>
                </c:pt>
                <c:pt idx="11">
                  <c:v>53</c:v>
                </c:pt>
                <c:pt idx="12">
                  <c:v>21</c:v>
                </c:pt>
                <c:pt idx="13">
                  <c:v>49</c:v>
                </c:pt>
                <c:pt idx="14">
                  <c:v>46</c:v>
                </c:pt>
                <c:pt idx="15">
                  <c:v>19</c:v>
                </c:pt>
                <c:pt idx="16">
                  <c:v>15</c:v>
                </c:pt>
                <c:pt idx="17">
                  <c:v>16</c:v>
                </c:pt>
                <c:pt idx="18">
                  <c:v>59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F-4E74-8FA6-F2F8DB5C7F8D}"/>
            </c:ext>
          </c:extLst>
        </c:ser>
        <c:ser>
          <c:idx val="2"/>
          <c:order val="2"/>
          <c:spPr>
            <a:solidFill>
              <a:srgbClr val="0034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003478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Plan2!$E$3:$E$22</c:f>
              <c:numCache>
                <c:formatCode>General</c:formatCode>
                <c:ptCount val="20"/>
                <c:pt idx="0">
                  <c:v>54</c:v>
                </c:pt>
                <c:pt idx="1">
                  <c:v>33</c:v>
                </c:pt>
                <c:pt idx="2">
                  <c:v>39</c:v>
                </c:pt>
                <c:pt idx="3">
                  <c:v>21</c:v>
                </c:pt>
                <c:pt idx="4">
                  <c:v>28</c:v>
                </c:pt>
                <c:pt idx="5">
                  <c:v>20</c:v>
                </c:pt>
                <c:pt idx="6">
                  <c:v>51</c:v>
                </c:pt>
                <c:pt idx="7">
                  <c:v>23</c:v>
                </c:pt>
                <c:pt idx="8">
                  <c:v>19</c:v>
                </c:pt>
                <c:pt idx="9">
                  <c:v>6</c:v>
                </c:pt>
                <c:pt idx="10">
                  <c:v>78</c:v>
                </c:pt>
                <c:pt idx="11">
                  <c:v>61</c:v>
                </c:pt>
                <c:pt idx="12">
                  <c:v>23</c:v>
                </c:pt>
                <c:pt idx="13">
                  <c:v>50</c:v>
                </c:pt>
                <c:pt idx="14">
                  <c:v>53</c:v>
                </c:pt>
                <c:pt idx="15">
                  <c:v>22</c:v>
                </c:pt>
                <c:pt idx="16">
                  <c:v>19</c:v>
                </c:pt>
                <c:pt idx="17">
                  <c:v>21</c:v>
                </c:pt>
                <c:pt idx="18">
                  <c:v>61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F-4E74-8FA6-F2F8DB5C7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761408"/>
        <c:axId val="149836928"/>
      </c:barChart>
      <c:catAx>
        <c:axId val="1497614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49836928"/>
        <c:crosses val="autoZero"/>
        <c:auto val="1"/>
        <c:lblAlgn val="ctr"/>
        <c:lblOffset val="100"/>
        <c:noMultiLvlLbl val="0"/>
      </c:catAx>
      <c:valAx>
        <c:axId val="149836928"/>
        <c:scaling>
          <c:orientation val="minMax"/>
          <c:max val="80"/>
        </c:scaling>
        <c:delete val="0"/>
        <c:axPos val="b"/>
        <c:numFmt formatCode="General" sourceLinked="1"/>
        <c:majorTickMark val="out"/>
        <c:minorTickMark val="none"/>
        <c:tickLblPos val="nextTo"/>
        <c:crossAx val="149761408"/>
        <c:crosses val="max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0.72319</cdr:x>
      <cdr:y>0.37483</cdr:y>
    </cdr:from>
    <cdr:to>
      <cdr:x>1</cdr:x>
      <cdr:y>0.54068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719267" y="1290286"/>
          <a:ext cx="1040833" cy="570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1" dirty="0" err="1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Indicaram</a:t>
          </a:r>
          <a:r>
            <a:rPr lang="en-US" sz="1200" b="1" dirty="0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pPr algn="l"/>
          <a:r>
            <a:rPr lang="en-US" sz="1200" b="1" dirty="0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Ponto Focal</a:t>
          </a:r>
        </a:p>
      </cdr:txBody>
    </cdr:sp>
  </cdr:relSizeAnchor>
  <cdr:relSizeAnchor xmlns:cdr="http://schemas.openxmlformats.org/drawingml/2006/chartDrawing">
    <cdr:from>
      <cdr:x>0.0055</cdr:x>
      <cdr:y>0.83214</cdr:y>
    </cdr:from>
    <cdr:to>
      <cdr:x>0.67575</cdr:x>
      <cdr:y>0.99799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0670" y="2864500"/>
          <a:ext cx="2520230" cy="570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pPr algn="l"/>
          <a:endParaRPr lang="en-US" sz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2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en-US" sz="1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dirty="0" err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indicaram</a:t>
          </a:r>
          <a:r>
            <a:rPr lang="en-US" sz="1200" baseline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Ponto Focal </a:t>
          </a:r>
          <a:endParaRPr lang="en-US" sz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0.01307</cdr:x>
      <cdr:y>0.01809</cdr:y>
    </cdr:from>
    <cdr:to>
      <cdr:x>0.99355</cdr:x>
      <cdr:y>0.18394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50800" y="50800"/>
          <a:ext cx="3812117" cy="46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6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0.06775</cdr:x>
      <cdr:y>0.83415</cdr:y>
    </cdr:from>
    <cdr:to>
      <cdr:x>0.34456</cdr:x>
      <cdr:y>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308081" y="2581433"/>
          <a:ext cx="1258793" cy="513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 err="1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en-US" sz="1200" b="1" dirty="0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err="1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enviaram</a:t>
          </a:r>
          <a:r>
            <a:rPr lang="en-US" sz="1200" b="1" dirty="0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pPr algn="ctr"/>
          <a:r>
            <a:rPr lang="en-US" sz="1200" b="1" dirty="0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200" b="1" dirty="0" err="1">
              <a:solidFill>
                <a:srgbClr val="0098C3"/>
              </a:solidFill>
              <a:latin typeface="Arial" panose="020B0604020202020204" pitchFamily="34" charset="0"/>
              <a:cs typeface="Arial" panose="020B0604020202020204" pitchFamily="34" charset="0"/>
            </a:rPr>
            <a:t>contribuições</a:t>
          </a:r>
          <a:endParaRPr lang="en-US" sz="1200" b="1" dirty="0">
            <a:solidFill>
              <a:srgbClr val="0098C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0.64184</cdr:x>
      <cdr:y>0.30617</cdr:y>
    </cdr:from>
    <cdr:to>
      <cdr:x>0.91865</cdr:x>
      <cdr:y>0.47203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2918767" y="947508"/>
          <a:ext cx="1258793" cy="513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1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 err="1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rPr>
            <a:t>Enviaram</a:t>
          </a:r>
          <a:endParaRPr lang="en-US" sz="1200" b="1" dirty="0">
            <a:solidFill>
              <a:srgbClr val="003478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l"/>
          <a:r>
            <a:rPr lang="en-US" sz="1200" b="1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200" b="1" dirty="0" err="1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rPr>
            <a:t>contribuições</a:t>
          </a:r>
          <a:endParaRPr lang="en-US" sz="1200" b="1" dirty="0">
            <a:solidFill>
              <a:srgbClr val="003478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CAC3622-B185-4FD3-AEE5-7E54BDB9B2E7}" type="datetimeFigureOut">
              <a:rPr lang="en-US"/>
              <a:pPr>
                <a:defRPr/>
              </a:pPr>
              <a:t>2/14/2017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34" tIns="48367" rIns="96734" bIns="4836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300"/>
            </a:lvl1pPr>
          </a:lstStyle>
          <a:p>
            <a:pPr>
              <a:defRPr/>
            </a:pPr>
            <a:fld id="{7AB3F0CE-A2D2-46F4-9549-E28A4BA625B0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ED9F42-212F-4BEA-B75D-83FE47DC06CC}" type="slidenum">
              <a:rPr lang="en-GB" altLang="pt-BR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pt-BR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56FB63-2DA8-415E-81DE-223BFE92D4A3}" type="slidenum">
              <a:rPr lang="en-GB" altLang="pt-BR" smtClean="0"/>
              <a:pPr/>
              <a:t>4</a:t>
            </a:fld>
            <a:endParaRPr lang="en-GB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2169E7-C129-4E81-B2D3-3238911D486B}" type="slidenum">
              <a:rPr lang="en-GB" altLang="pt-BR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pt-BR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0BA912-8F8B-4B0B-BCB9-85242C2F4256}" type="slidenum">
              <a:rPr lang="en-GB" altLang="pt-BR" smtClean="0"/>
              <a:pPr/>
              <a:t>19</a:t>
            </a:fld>
            <a:endParaRPr lang="en-GB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EC559F-BF79-4437-88AB-48BDAC162BB6}" type="slidenum">
              <a:rPr lang="en-GB" altLang="pt-BR" smtClean="0"/>
              <a:pPr/>
              <a:t>24</a:t>
            </a:fld>
            <a:endParaRPr lang="en-GB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CN_rgb_uncoated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4800"/>
            <a:ext cx="12192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248400"/>
            <a:ext cx="9144000" cy="304800"/>
          </a:xfrm>
          <a:prstGeom prst="rect">
            <a:avLst/>
          </a:prstGeom>
          <a:solidFill>
            <a:srgbClr val="00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248400"/>
            <a:ext cx="84772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CH" altLang="en-US" sz="1200">
                <a:solidFill>
                  <a:schemeClr val="bg1"/>
                </a:solidFill>
              </a:rPr>
              <a:t>              INTERNATIONAL UNION FOR CONSERVATION OF NATURE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867650" cy="1470025"/>
          </a:xfrm>
        </p:spPr>
        <p:txBody>
          <a:bodyPr lIns="0" tIns="0" anchor="t">
            <a:normAutofit/>
          </a:bodyPr>
          <a:lstStyle>
            <a:lvl1pPr>
              <a:defRPr sz="4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67100"/>
            <a:ext cx="6400800" cy="1752600"/>
          </a:xfrm>
        </p:spPr>
        <p:txBody>
          <a:bodyPr lIns="0"/>
          <a:lstStyle>
            <a:lvl1pPr marL="0" indent="0" algn="l">
              <a:buNone/>
              <a:defRPr sz="2500" b="1">
                <a:solidFill>
                  <a:srgbClr val="9393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31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CN_rgb_uncoated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53988"/>
            <a:ext cx="6302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09600" y="6492875"/>
            <a:ext cx="381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4F43C81-A2D1-4C7A-9E1A-3CE2A6DC2FD8}" type="slidenum">
              <a:rPr lang="en-GB" altLang="pt-BR" sz="800" smtClean="0">
                <a:solidFill>
                  <a:srgbClr val="939393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 sz="800">
              <a:solidFill>
                <a:srgbClr val="939393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2"/>
          </a:xfrm>
        </p:spPr>
        <p:txBody>
          <a:bodyPr lIns="0" tIns="0" rIns="0" bIns="0" anchor="t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67650" cy="4191000"/>
          </a:xfrm>
        </p:spPr>
        <p:txBody>
          <a:bodyPr lIns="0" tIns="0"/>
          <a:lstStyle>
            <a:lvl1pPr>
              <a:buClr>
                <a:srgbClr val="0098C3"/>
              </a:buClr>
              <a:defRPr/>
            </a:lvl1pPr>
            <a:lvl2pPr>
              <a:buClr>
                <a:srgbClr val="0098C3"/>
              </a:buClr>
              <a:defRPr/>
            </a:lvl2pPr>
            <a:lvl3pPr>
              <a:buClr>
                <a:srgbClr val="0098C3"/>
              </a:buClr>
              <a:buFont typeface="Wingdings" pitchFamily="2" charset="2"/>
              <a:buChar char="§"/>
              <a:defRPr baseline="0"/>
            </a:lvl3pPr>
            <a:lvl4pPr>
              <a:defRPr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081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ICN_rgb_uncoated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4325"/>
            <a:ext cx="11795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8077200" y="6492875"/>
            <a:ext cx="381000" cy="365125"/>
          </a:xfrm>
          <a:prstGeom prst="rect">
            <a:avLst/>
          </a:prstGeom>
        </p:spPr>
        <p:txBody>
          <a:bodyPr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F2757BD1-F6AC-44A9-9431-AEAFE8A1EB7A}" type="slidenum">
              <a:rPr lang="en-GB" altLang="pt-BR" sz="800" smtClean="0">
                <a:solidFill>
                  <a:srgbClr val="939393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‹nº›</a:t>
            </a:fld>
            <a:endParaRPr lang="en-GB" altLang="pt-BR" sz="800">
              <a:solidFill>
                <a:srgbClr val="939393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0" y="6248400"/>
            <a:ext cx="9144000" cy="304800"/>
          </a:xfrm>
          <a:prstGeom prst="rect">
            <a:avLst/>
          </a:prstGeom>
          <a:solidFill>
            <a:srgbClr val="00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0" y="6248400"/>
            <a:ext cx="84772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CH" altLang="en-US" sz="1200">
                <a:solidFill>
                  <a:schemeClr val="bg1"/>
                </a:solidFill>
              </a:rPr>
              <a:t>              INTERNATIONAL UNION FOR CONSERVATION OF NATURE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7867650" cy="1362075"/>
          </a:xfrm>
        </p:spPr>
        <p:txBody>
          <a:bodyPr lIns="0" tIns="0" anchor="t">
            <a:normAutofit/>
          </a:bodyPr>
          <a:lstStyle>
            <a:lvl1pPr algn="l">
              <a:defRPr sz="3600" b="0" cap="all">
                <a:solidFill>
                  <a:srgbClr val="93939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17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ICN_rgb_uncoated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53988"/>
            <a:ext cx="6302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09600" y="6492875"/>
            <a:ext cx="381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571EED8-4CC4-4B75-9DEB-5832B145799D}" type="slidenum">
              <a:rPr lang="en-GB" altLang="pt-BR" sz="800" smtClean="0">
                <a:solidFill>
                  <a:srgbClr val="939393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 sz="800">
              <a:solidFill>
                <a:srgbClr val="939393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6800"/>
            <a:ext cx="7867650" cy="792162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3636264" cy="4495799"/>
          </a:xfrm>
        </p:spPr>
        <p:txBody>
          <a:bodyPr lIns="0" tIns="0"/>
          <a:lstStyle>
            <a:lvl1pPr>
              <a:buClr>
                <a:srgbClr val="0098C3"/>
              </a:buClr>
              <a:defRPr sz="1800"/>
            </a:lvl1pPr>
            <a:lvl2pPr>
              <a:buClr>
                <a:srgbClr val="0098C3"/>
              </a:buClr>
              <a:defRPr sz="16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400" baseline="0"/>
            </a:lvl3pPr>
            <a:lvl4pPr>
              <a:buNone/>
              <a:defRPr sz="12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981201"/>
            <a:ext cx="3638550" cy="4495799"/>
          </a:xfrm>
        </p:spPr>
        <p:txBody>
          <a:bodyPr lIns="0" tIns="0"/>
          <a:lstStyle>
            <a:lvl1pPr>
              <a:buClr>
                <a:srgbClr val="0098C3"/>
              </a:buClr>
              <a:defRPr sz="1800"/>
            </a:lvl1pPr>
            <a:lvl2pPr>
              <a:buClr>
                <a:srgbClr val="0098C3"/>
              </a:buClr>
              <a:defRPr sz="16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4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25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ICN_rgb_uncoated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53988"/>
            <a:ext cx="6302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09600" y="6492875"/>
            <a:ext cx="38100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32D760B-5BF4-4DB3-BBBD-BA39105C07BC}" type="slidenum">
              <a:rPr lang="en-GB" altLang="pt-BR" sz="800" smtClean="0">
                <a:solidFill>
                  <a:srgbClr val="939393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 sz="800">
              <a:solidFill>
                <a:srgbClr val="939393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2"/>
          </a:xfrm>
        </p:spPr>
        <p:txBody>
          <a:bodyPr lIns="0" tIns="0" rIns="0" bIns="0" anchor="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36480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81200"/>
            <a:ext cx="3657600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2743201"/>
            <a:ext cx="3636264" cy="3657600"/>
          </a:xfrm>
        </p:spPr>
        <p:txBody>
          <a:bodyPr/>
          <a:lstStyle>
            <a:lvl1pPr>
              <a:buClr>
                <a:srgbClr val="0098C3"/>
              </a:buClr>
              <a:defRPr sz="2000"/>
            </a:lvl1pPr>
            <a:lvl2pPr>
              <a:buClr>
                <a:srgbClr val="0098C3"/>
              </a:buClr>
              <a:defRPr sz="18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2743200"/>
            <a:ext cx="3638550" cy="3657600"/>
          </a:xfrm>
        </p:spPr>
        <p:txBody>
          <a:bodyPr/>
          <a:lstStyle>
            <a:lvl1pPr>
              <a:buClr>
                <a:srgbClr val="0098C3"/>
              </a:buClr>
              <a:defRPr sz="2000"/>
            </a:lvl1pPr>
            <a:lvl2pPr>
              <a:buClr>
                <a:srgbClr val="0098C3"/>
              </a:buClr>
              <a:defRPr sz="1800"/>
            </a:lvl2pPr>
            <a:lvl3pPr>
              <a:buClr>
                <a:srgbClr val="0098C3"/>
              </a:buClr>
              <a:buFont typeface="Wingdings" pitchFamily="2" charset="2"/>
              <a:buChar char="§"/>
              <a:defRPr sz="16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01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5950" y="274638"/>
            <a:ext cx="7889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5950" y="1295400"/>
            <a:ext cx="788987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GB" altLang="pt-BR"/>
              <a:t>Second level</a:t>
            </a:r>
          </a:p>
          <a:p>
            <a:pPr lvl="2"/>
            <a:r>
              <a:rPr lang="fr-CH" altLang="pt-BR"/>
              <a:t>Third level</a:t>
            </a:r>
          </a:p>
          <a:p>
            <a:pPr lvl="0"/>
            <a:endParaRPr lang="fr-CH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939393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39393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99C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0099CD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altLang="pt-BR" sz="4000" dirty="0"/>
              <a:t>EPANB </a:t>
            </a: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dirty="0"/>
              <a:t>Estratégia e Plano de Ação Nacionais para a Biodiversidade</a:t>
            </a:r>
            <a:endParaRPr lang="en-US" altLang="pt-BR" dirty="0"/>
          </a:p>
        </p:txBody>
      </p:sp>
      <p:pic>
        <p:nvPicPr>
          <p:cNvPr id="8196" name="Imagem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5199063"/>
            <a:ext cx="2905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5" b="14931"/>
          <a:stretch>
            <a:fillRect/>
          </a:stretch>
        </p:blipFill>
        <p:spPr bwMode="auto">
          <a:xfrm>
            <a:off x="7353300" y="5199063"/>
            <a:ext cx="685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5199063"/>
            <a:ext cx="371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pt-BR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pt-BR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endParaRPr lang="en-US" alt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tabLst>
                <a:tab pos="2700338" algn="ctr"/>
                <a:tab pos="3779838" algn="l"/>
                <a:tab pos="5400675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tabLst>
                <a:tab pos="2700338" algn="ctr"/>
                <a:tab pos="3779838" algn="l"/>
                <a:tab pos="5400675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tabLst>
                <a:tab pos="2700338" algn="ctr"/>
                <a:tab pos="3779838" algn="l"/>
                <a:tab pos="5400675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700338" algn="ctr"/>
                <a:tab pos="3779838" algn="l"/>
                <a:tab pos="5400675" algn="r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700338" algn="ctr"/>
                <a:tab pos="3779838" algn="l"/>
                <a:tab pos="5400675" algn="r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00338" algn="ctr"/>
                <a:tab pos="3779838" algn="l"/>
                <a:tab pos="5400675" algn="r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00338" algn="ctr"/>
                <a:tab pos="3779838" algn="l"/>
                <a:tab pos="5400675" algn="r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00338" algn="ctr"/>
                <a:tab pos="3779838" algn="l"/>
                <a:tab pos="5400675" algn="r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700338" algn="ctr"/>
                <a:tab pos="3779838" algn="l"/>
                <a:tab pos="5400675" algn="r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63"/>
          <p:cNvSpPr txBox="1">
            <a:spLocks noChangeArrowheads="1"/>
          </p:cNvSpPr>
          <p:nvPr/>
        </p:nvSpPr>
        <p:spPr bwMode="auto">
          <a:xfrm>
            <a:off x="5861050" y="4838700"/>
            <a:ext cx="1249363" cy="1062038"/>
          </a:xfrm>
          <a:prstGeom prst="rect">
            <a:avLst/>
          </a:prstGeom>
          <a:solidFill>
            <a:schemeClr val="bg1"/>
          </a:solidFill>
          <a:ln w="3175">
            <a:solidFill>
              <a:srgbClr val="00347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en-US" sz="1400">
                <a:solidFill>
                  <a:srgbClr val="003478"/>
                </a:solidFill>
                <a:latin typeface="Arial Narrow" panose="020B0606020202030204" pitchFamily="34" charset="0"/>
              </a:rPr>
              <a:t>Análise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en-US" sz="1400">
                <a:solidFill>
                  <a:srgbClr val="003478"/>
                </a:solidFill>
                <a:latin typeface="Arial Narrow" panose="020B0606020202030204" pitchFamily="34" charset="0"/>
              </a:rPr>
              <a:t>de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en-US" sz="1400">
                <a:solidFill>
                  <a:srgbClr val="003478"/>
                </a:solidFill>
                <a:latin typeface="Arial Narrow" panose="020B0606020202030204" pitchFamily="34" charset="0"/>
              </a:rPr>
              <a:t> lacunas</a:t>
            </a:r>
            <a:endParaRPr lang="en-US" altLang="en-US" sz="1400">
              <a:solidFill>
                <a:srgbClr val="003478"/>
              </a:solidFill>
              <a:latin typeface="Arial Narrow" panose="020B0606020202030204" pitchFamily="34" charset="0"/>
            </a:endParaRPr>
          </a:p>
        </p:txBody>
      </p:sp>
      <p:sp>
        <p:nvSpPr>
          <p:cNvPr id="19459" name="Caixa de Texto 2"/>
          <p:cNvSpPr txBox="1">
            <a:spLocks noChangeArrowheads="1"/>
          </p:cNvSpPr>
          <p:nvPr/>
        </p:nvSpPr>
        <p:spPr bwMode="auto">
          <a:xfrm>
            <a:off x="6838950" y="741363"/>
            <a:ext cx="2305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Gavião-carijó (</a:t>
            </a:r>
            <a:r>
              <a:rPr lang="pt-BR" altLang="en-US" sz="900" i="1">
                <a:solidFill>
                  <a:srgbClr val="FFFFFF"/>
                </a:solidFill>
                <a:latin typeface="Calibri Light" panose="020F0302020204030204" pitchFamily="34" charset="0"/>
              </a:rPr>
              <a:t>Rupornis magnirostris</a:t>
            </a: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) no Parque Nacional do Pantanal Matogrossense</a:t>
            </a: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Foto: Zig Koch</a:t>
            </a: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pt-BR" altLang="pt-BR" dirty="0">
                <a:solidFill>
                  <a:srgbClr val="939393"/>
                </a:solidFill>
              </a:rPr>
              <a:t>PROCESSO DE CONSTRUÇÃO DA EPANB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789113"/>
            <a:ext cx="21748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ipse 40"/>
          <p:cNvSpPr/>
          <p:nvPr/>
        </p:nvSpPr>
        <p:spPr>
          <a:xfrm>
            <a:off x="3689350" y="3248025"/>
            <a:ext cx="1749425" cy="927100"/>
          </a:xfrm>
          <a:prstGeom prst="ellipse">
            <a:avLst/>
          </a:prstGeom>
          <a:solidFill>
            <a:srgbClr val="003478"/>
          </a:solidFill>
          <a:ln w="3175">
            <a:solidFill>
              <a:srgbClr val="0034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>
              <a:defRPr/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Contribuições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CaixaDeTexto 41"/>
          <p:cNvSpPr txBox="1">
            <a:spLocks noChangeArrowheads="1"/>
          </p:cNvSpPr>
          <p:nvPr/>
        </p:nvSpPr>
        <p:spPr bwMode="auto">
          <a:xfrm>
            <a:off x="6310313" y="3232150"/>
            <a:ext cx="1970087" cy="646113"/>
          </a:xfrm>
          <a:prstGeom prst="rect">
            <a:avLst/>
          </a:prstGeom>
          <a:solidFill>
            <a:srgbClr val="003478"/>
          </a:solidFill>
          <a:ln w="3175">
            <a:solidFill>
              <a:srgbClr val="00347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200" b="1">
                <a:solidFill>
                  <a:schemeClr val="bg1"/>
                </a:solidFill>
              </a:rPr>
              <a:t>EPANB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200" b="1">
                <a:solidFill>
                  <a:schemeClr val="bg1"/>
                </a:solidFill>
              </a:rPr>
              <a:t>Versão 2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200" b="1">
                <a:solidFill>
                  <a:schemeClr val="bg1"/>
                </a:solidFill>
              </a:rPr>
              <a:t>(2017)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sp>
        <p:nvSpPr>
          <p:cNvPr id="19464" name="CaixaDeTexto 42"/>
          <p:cNvSpPr txBox="1">
            <a:spLocks noChangeArrowheads="1"/>
          </p:cNvSpPr>
          <p:nvPr/>
        </p:nvSpPr>
        <p:spPr bwMode="auto">
          <a:xfrm>
            <a:off x="3062288" y="1916113"/>
            <a:ext cx="1885950" cy="646112"/>
          </a:xfrm>
          <a:prstGeom prst="rect">
            <a:avLst/>
          </a:prstGeom>
          <a:solidFill>
            <a:srgbClr val="003478"/>
          </a:solidFill>
          <a:ln w="3175">
            <a:solidFill>
              <a:srgbClr val="00347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200" b="1">
                <a:solidFill>
                  <a:schemeClr val="bg1"/>
                </a:solidFill>
              </a:rPr>
              <a:t>EPANB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200" b="1">
                <a:solidFill>
                  <a:schemeClr val="bg1"/>
                </a:solidFill>
              </a:rPr>
              <a:t>Versão 1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200" b="1">
                <a:solidFill>
                  <a:schemeClr val="bg1"/>
                </a:solidFill>
              </a:rPr>
              <a:t>(2016)</a:t>
            </a:r>
            <a:endParaRPr lang="en-US" altLang="en-US" sz="1200" b="1">
              <a:solidFill>
                <a:schemeClr val="bg1"/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46063" y="5305425"/>
            <a:ext cx="4033837" cy="87630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812800" y="5749925"/>
            <a:ext cx="4205288" cy="531813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ector de seta reta 45"/>
          <p:cNvCxnSpPr/>
          <p:nvPr/>
        </p:nvCxnSpPr>
        <p:spPr>
          <a:xfrm flipH="1" flipV="1">
            <a:off x="4164013" y="4406900"/>
            <a:ext cx="11112" cy="708025"/>
          </a:xfrm>
          <a:prstGeom prst="straightConnector1">
            <a:avLst/>
          </a:prstGeom>
          <a:ln w="3175">
            <a:solidFill>
              <a:srgbClr val="93939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5">
            <a:grayscl/>
          </a:blip>
          <a:srcRect t="5776" r="5891"/>
          <a:stretch/>
        </p:blipFill>
        <p:spPr bwMode="auto">
          <a:xfrm>
            <a:off x="1230313" y="6226175"/>
            <a:ext cx="4573587" cy="61753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Elipse 53"/>
          <p:cNvSpPr/>
          <p:nvPr/>
        </p:nvSpPr>
        <p:spPr>
          <a:xfrm>
            <a:off x="6388100" y="4364038"/>
            <a:ext cx="1814513" cy="65246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4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400" dirty="0">
                <a:solidFill>
                  <a:srgbClr val="003478"/>
                </a:solidFill>
                <a:latin typeface="Arial Narrow" panose="020B0606020202030204" pitchFamily="34" charset="0"/>
              </a:rPr>
              <a:t>Implementação</a:t>
            </a:r>
          </a:p>
        </p:txBody>
      </p:sp>
      <p:sp>
        <p:nvSpPr>
          <p:cNvPr id="55" name="Elipse 54"/>
          <p:cNvSpPr/>
          <p:nvPr/>
        </p:nvSpPr>
        <p:spPr>
          <a:xfrm>
            <a:off x="6324600" y="4937125"/>
            <a:ext cx="1905000" cy="738188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4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400" dirty="0">
                <a:solidFill>
                  <a:srgbClr val="003478"/>
                </a:solidFill>
                <a:latin typeface="Arial Narrow" panose="020B0606020202030204" pitchFamily="34" charset="0"/>
              </a:rPr>
              <a:t>Monitoramento</a:t>
            </a:r>
          </a:p>
        </p:txBody>
      </p:sp>
      <p:sp>
        <p:nvSpPr>
          <p:cNvPr id="56" name="Elipse 55"/>
          <p:cNvSpPr/>
          <p:nvPr/>
        </p:nvSpPr>
        <p:spPr>
          <a:xfrm>
            <a:off x="6526212" y="5548313"/>
            <a:ext cx="1616075" cy="704850"/>
          </a:xfrm>
          <a:prstGeom prst="ellipse">
            <a:avLst/>
          </a:prstGeom>
          <a:solidFill>
            <a:schemeClr val="bg1"/>
          </a:solidFill>
          <a:ln w="3175">
            <a:solidFill>
              <a:srgbClr val="0034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400" dirty="0">
                <a:solidFill>
                  <a:srgbClr val="003478"/>
                </a:solidFill>
                <a:latin typeface="Arial Narrow" panose="020B0606020202030204" pitchFamily="34" charset="0"/>
              </a:rPr>
              <a:t>Comunicação</a:t>
            </a:r>
          </a:p>
        </p:txBody>
      </p:sp>
      <p:pic>
        <p:nvPicPr>
          <p:cNvPr id="1947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931988"/>
            <a:ext cx="2043112" cy="2890837"/>
          </a:xfrm>
          <a:prstGeom prst="rect">
            <a:avLst/>
          </a:prstGeom>
          <a:noFill/>
          <a:ln w="9525">
            <a:solidFill>
              <a:srgbClr val="0034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Fluxograma: Vários documentos 35"/>
          <p:cNvSpPr/>
          <p:nvPr/>
        </p:nvSpPr>
        <p:spPr>
          <a:xfrm>
            <a:off x="7689850" y="5176838"/>
            <a:ext cx="1343025" cy="660400"/>
          </a:xfrm>
          <a:prstGeom prst="flowChartMultidocument">
            <a:avLst/>
          </a:prstGeom>
          <a:solidFill>
            <a:schemeClr val="bg1"/>
          </a:solidFill>
          <a:ln w="3175">
            <a:solidFill>
              <a:srgbClr val="0034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rgbClr val="003478"/>
                </a:solidFill>
                <a:latin typeface="Arial Narrow" panose="020B0606020202030204" pitchFamily="34" charset="0"/>
              </a:rPr>
              <a:t>Indicadores</a:t>
            </a:r>
            <a:endParaRPr lang="en-US" sz="1400" dirty="0">
              <a:solidFill>
                <a:srgbClr val="003478"/>
              </a:solidFill>
              <a:latin typeface="Arial Narrow" panose="020B0606020202030204" pitchFamily="34" charset="0"/>
            </a:endParaRPr>
          </a:p>
        </p:txBody>
      </p:sp>
      <p:sp>
        <p:nvSpPr>
          <p:cNvPr id="19474" name="CaixaDeTexto 8"/>
          <p:cNvSpPr txBox="1">
            <a:spLocks noChangeArrowheads="1"/>
          </p:cNvSpPr>
          <p:nvPr/>
        </p:nvSpPr>
        <p:spPr bwMode="auto">
          <a:xfrm>
            <a:off x="2322513" y="3495675"/>
            <a:ext cx="819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100">
                <a:solidFill>
                  <a:srgbClr val="939393"/>
                </a:solidFill>
              </a:rPr>
              <a:t>Texto da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100">
                <a:solidFill>
                  <a:srgbClr val="939393"/>
                </a:solidFill>
              </a:rPr>
              <a:t>Estratégia</a:t>
            </a:r>
            <a:endParaRPr lang="en-US" altLang="en-US" sz="1100">
              <a:solidFill>
                <a:srgbClr val="939393"/>
              </a:solidFill>
            </a:endParaRPr>
          </a:p>
        </p:txBody>
      </p:sp>
      <p:cxnSp>
        <p:nvCxnSpPr>
          <p:cNvPr id="102" name="Conector angulado 101"/>
          <p:cNvCxnSpPr>
            <a:stCxn id="19463" idx="2"/>
            <a:endCxn id="54" idx="0"/>
          </p:cNvCxnSpPr>
          <p:nvPr/>
        </p:nvCxnSpPr>
        <p:spPr>
          <a:xfrm rot="16200000" flipH="1">
            <a:off x="7051675" y="4121151"/>
            <a:ext cx="485775" cy="0"/>
          </a:xfrm>
          <a:prstGeom prst="bentConnector3">
            <a:avLst>
              <a:gd name="adj1" fmla="val 50000"/>
            </a:avLst>
          </a:prstGeom>
          <a:ln>
            <a:solidFill>
              <a:srgbClr val="0034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de seta reta 115"/>
          <p:cNvCxnSpPr/>
          <p:nvPr/>
        </p:nvCxnSpPr>
        <p:spPr>
          <a:xfrm>
            <a:off x="2557463" y="4003675"/>
            <a:ext cx="504825" cy="0"/>
          </a:xfrm>
          <a:prstGeom prst="straightConnector1">
            <a:avLst/>
          </a:prstGeom>
          <a:ln w="3175">
            <a:solidFill>
              <a:srgbClr val="93939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CaixaDeTexto 122"/>
          <p:cNvSpPr txBox="1">
            <a:spLocks noChangeArrowheads="1"/>
          </p:cNvSpPr>
          <p:nvPr/>
        </p:nvSpPr>
        <p:spPr bwMode="auto">
          <a:xfrm>
            <a:off x="3048000" y="4908550"/>
            <a:ext cx="11033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100">
                <a:solidFill>
                  <a:srgbClr val="939393"/>
                </a:solidFill>
              </a:rPr>
              <a:t>Plano de Ação</a:t>
            </a:r>
            <a:endParaRPr lang="en-US" altLang="en-US" sz="1100">
              <a:solidFill>
                <a:srgbClr val="939393"/>
              </a:solidFill>
            </a:endParaRPr>
          </a:p>
        </p:txBody>
      </p:sp>
      <p:sp>
        <p:nvSpPr>
          <p:cNvPr id="126" name="Seta para a direita 125"/>
          <p:cNvSpPr/>
          <p:nvPr/>
        </p:nvSpPr>
        <p:spPr>
          <a:xfrm>
            <a:off x="5518150" y="3575050"/>
            <a:ext cx="703263" cy="315913"/>
          </a:xfrm>
          <a:prstGeom prst="rightArrow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Seta para a direita 126"/>
          <p:cNvSpPr/>
          <p:nvPr/>
        </p:nvSpPr>
        <p:spPr>
          <a:xfrm>
            <a:off x="5286375" y="2058988"/>
            <a:ext cx="701675" cy="454025"/>
          </a:xfrm>
          <a:prstGeom prst="rightArrow">
            <a:avLst/>
          </a:prstGeom>
          <a:noFill/>
          <a:ln w="3175">
            <a:solidFill>
              <a:srgbClr val="0034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en-US" sz="120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Seta para a direita 127"/>
          <p:cNvSpPr/>
          <p:nvPr/>
        </p:nvSpPr>
        <p:spPr>
          <a:xfrm rot="5400000">
            <a:off x="4273550" y="2771775"/>
            <a:ext cx="582613" cy="315913"/>
          </a:xfrm>
          <a:prstGeom prst="rightArrow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Seta para a direita 129"/>
          <p:cNvSpPr/>
          <p:nvPr/>
        </p:nvSpPr>
        <p:spPr>
          <a:xfrm rot="16200000">
            <a:off x="6982619" y="2566194"/>
            <a:ext cx="703263" cy="454025"/>
          </a:xfrm>
          <a:prstGeom prst="rightArrow">
            <a:avLst/>
          </a:prstGeom>
          <a:noFill/>
          <a:ln w="3175">
            <a:solidFill>
              <a:srgbClr val="00347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>
                <a:solidFill>
                  <a:srgbClr val="003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en-US" sz="1200" dirty="0">
              <a:solidFill>
                <a:srgbClr val="003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-1574800" y="5054600"/>
          <a:ext cx="4203700" cy="2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 title="228 instituições convidadas"/>
          <p:cNvGraphicFramePr>
            <a:graphicFrameLocks/>
          </p:cNvGraphicFramePr>
          <p:nvPr/>
        </p:nvGraphicFramePr>
        <p:xfrm>
          <a:off x="418200" y="2318043"/>
          <a:ext cx="3760100" cy="344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 title="228 instituições convidadas"/>
          <p:cNvGraphicFramePr>
            <a:graphicFrameLocks/>
          </p:cNvGraphicFramePr>
          <p:nvPr/>
        </p:nvGraphicFramePr>
        <p:xfrm>
          <a:off x="4699740" y="2888957"/>
          <a:ext cx="4547500" cy="309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1"/>
          <p:cNvSpPr txBox="1"/>
          <p:nvPr/>
        </p:nvSpPr>
        <p:spPr>
          <a:xfrm>
            <a:off x="577850" y="2560638"/>
            <a:ext cx="3686175" cy="5715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229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INSTITUIÇÕES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CONVIDADAS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AO </a:t>
            </a:r>
          </a:p>
          <a:p>
            <a:pPr>
              <a:defRPr/>
            </a:pP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a direita listrada 8"/>
          <p:cNvSpPr/>
          <p:nvPr/>
        </p:nvSpPr>
        <p:spPr>
          <a:xfrm>
            <a:off x="3370263" y="4013200"/>
            <a:ext cx="1787525" cy="673100"/>
          </a:xfrm>
          <a:prstGeom prst="stripedRightArrow">
            <a:avLst/>
          </a:prstGeom>
          <a:solidFill>
            <a:srgbClr val="00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" name="CaixaDeTexto 1"/>
          <p:cNvSpPr txBox="1"/>
          <p:nvPr/>
        </p:nvSpPr>
        <p:spPr>
          <a:xfrm>
            <a:off x="5348288" y="2560638"/>
            <a:ext cx="3529012" cy="51435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110 QUE INDICARAM PF:</a:t>
            </a:r>
          </a:p>
          <a:p>
            <a:pPr>
              <a:defRPr/>
            </a:pPr>
            <a:r>
              <a:rPr lang="en-US" sz="16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ENVIARAM CONTRIBUIÇÕES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Title 1"/>
          <p:cNvSpPr>
            <a:spLocks noGrp="1"/>
          </p:cNvSpPr>
          <p:nvPr>
            <p:ph type="title"/>
          </p:nvPr>
        </p:nvSpPr>
        <p:spPr>
          <a:xfrm>
            <a:off x="660400" y="1768475"/>
            <a:ext cx="7867650" cy="792163"/>
          </a:xfrm>
        </p:spPr>
        <p:txBody>
          <a:bodyPr/>
          <a:lstStyle/>
          <a:p>
            <a:pPr eaLnBrk="1" hangingPunct="1"/>
            <a:r>
              <a:rPr lang="pt-BR" altLang="pt-BR" sz="1600" dirty="0">
                <a:solidFill>
                  <a:srgbClr val="939393"/>
                </a:solidFill>
              </a:rPr>
              <a:t>CONTRIBUIÇÕES RECEBIDAS ATÉ DEZ/2016</a:t>
            </a:r>
            <a:endParaRPr lang="en-US" altLang="pt-BR" sz="1600" dirty="0">
              <a:solidFill>
                <a:srgbClr val="939393"/>
              </a:solidFill>
            </a:endParaRPr>
          </a:p>
        </p:txBody>
      </p:sp>
      <p:sp>
        <p:nvSpPr>
          <p:cNvPr id="20489" name="Title 1"/>
          <p:cNvSpPr txBox="1">
            <a:spLocks/>
          </p:cNvSpPr>
          <p:nvPr/>
        </p:nvSpPr>
        <p:spPr bwMode="auto">
          <a:xfrm>
            <a:off x="609600" y="1066800"/>
            <a:ext cx="7867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dirty="0">
                <a:solidFill>
                  <a:srgbClr val="939393"/>
                </a:solidFill>
              </a:rPr>
              <a:t>PROCESSO DE CONSTRUÇÃO DA EPANB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pt-BR" cap="none"/>
              <a:t>2. COMPONENTES ESTRATÉGICOS DA EPANB</a:t>
            </a:r>
            <a:endParaRPr lang="en-GB" altLang="pt-BR" cap="non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pPr eaLnBrk="1" hangingPunct="1"/>
            <a:r>
              <a:rPr lang="pt-BR" altLang="pt-BR">
                <a:solidFill>
                  <a:srgbClr val="939393"/>
                </a:solidFill>
              </a:rPr>
              <a:t>COMPONENTES ESTRATÉGICOS DA EPANB</a:t>
            </a:r>
            <a:endParaRPr lang="en-US" altLang="pt-BR">
              <a:solidFill>
                <a:srgbClr val="939393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844675"/>
            <a:ext cx="7867650" cy="4191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b="1">
                <a:solidFill>
                  <a:srgbClr val="0099CD"/>
                </a:solidFill>
              </a:rPr>
              <a:t>MISSÃO</a:t>
            </a:r>
            <a:endParaRPr lang="pt-BR" altLang="pt-BR">
              <a:solidFill>
                <a:srgbClr val="0099CD"/>
              </a:solidFill>
            </a:endParaRPr>
          </a:p>
          <a:p>
            <a:endParaRPr lang="pt-BR" altLang="en-US" sz="1400"/>
          </a:p>
          <a:p>
            <a:pPr>
              <a:lnSpc>
                <a:spcPct val="110000"/>
              </a:lnSpc>
            </a:pPr>
            <a:r>
              <a:rPr lang="pt-BR" altLang="en-US" sz="1600"/>
              <a:t>Promover a conservação da biodiversidade e a utilização sustentável de seus componentes de forma integrada, garantindo a repartição justa e equitativa dos benefícios derivados da utilização do patrimônio genético, valorizando os conhecimentos tradicionais associados e respeitando a igualdade de gênero e geracional, contribuindo para a erradicação da pobreza.</a:t>
            </a:r>
          </a:p>
          <a:p>
            <a:endParaRPr lang="en-US" altLang="en-US" sz="16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pt-BR" altLang="pt-BR" b="1">
                <a:solidFill>
                  <a:srgbClr val="0099CD"/>
                </a:solidFill>
              </a:rPr>
              <a:t>VISÃO</a:t>
            </a:r>
            <a:endParaRPr lang="pt-BR" altLang="pt-BR">
              <a:solidFill>
                <a:srgbClr val="0099CD"/>
              </a:solidFill>
            </a:endParaRPr>
          </a:p>
          <a:p>
            <a:endParaRPr lang="pt-BR" altLang="en-US" sz="1400"/>
          </a:p>
          <a:p>
            <a:pPr>
              <a:lnSpc>
                <a:spcPct val="110000"/>
              </a:lnSpc>
            </a:pPr>
            <a:r>
              <a:rPr lang="pt-BR" altLang="en-US" sz="1600"/>
              <a:t>Até 2050, a biodiversidade brasileira e os serviços ecossistêmicos serão valorizados, conservados, adequadamente recuperados e utilizados de forma sustentável, e a sociedade brasileira estará consciente de seu valor intrínseco e de sua contribuição essencial para desenvolvimento sustentável e o bem-estar humano no presente e no futuro.</a:t>
            </a:r>
            <a:endParaRPr lang="en-US" altLang="en-US"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OBJETIVOS E METAS NACIONAIS</a:t>
            </a:r>
            <a:endParaRPr lang="en-GB" altLang="pt-BR">
              <a:solidFill>
                <a:srgbClr val="939393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22300" y="1889125"/>
          <a:ext cx="7889875" cy="3876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231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600" b="1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estratégico A. </a:t>
                      </a:r>
                    </a:p>
                    <a:p>
                      <a:pPr algn="l" fontAlgn="t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Tratar das causas fundamentais de perda de biodiversidade fazendo com que preocupações com biodiversidade permeiem governo e sociedade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 – Conscientizar as pessoas sobre o valor da biodiversidade.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2 – Integrar os valores da biodiversidade no desenvolvimento.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3 – Eliminar incentivos lesivos e implementar incentivos positivos.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4 – Produção e consumo sustentáveis.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598" name="Imagem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840038"/>
            <a:ext cx="6143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Imagem 1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589338"/>
            <a:ext cx="6127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Imagem 14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343400"/>
            <a:ext cx="6111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Imagem 15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097463"/>
            <a:ext cx="6127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OBJETIVOS E METAS NACIONAIS</a:t>
            </a:r>
            <a:endParaRPr lang="en-GB" altLang="pt-BR">
              <a:solidFill>
                <a:srgbClr val="939393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23888" y="1655763"/>
          <a:ext cx="7605712" cy="4941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3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4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estratégico B. </a:t>
                      </a:r>
                    </a:p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Reduzir as pressões diretas sobre a biodiversidade e promover o uso sustentável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5 – Reduzir a perda de habitat nativos.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6 – </a:t>
                      </a:r>
                      <a:r>
                        <a:rPr lang="pt-BR" sz="14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Pesca sustentável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7 – Sustentabilidade da agricultura, piscicultura e silvicultura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8 – Controle da poluição (inclusive por excesso de nutrientes).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9 – Controle de espécies exóticas invasoras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2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10 – Redução das pressões sobre os recifes de coral.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5628" name="Imagem 1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48285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Imagem 19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167063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0" name="Imagem 20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85127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1" name="Imagem 21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535488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2" name="Imagem 22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219700"/>
            <a:ext cx="611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3" name="Imagem 23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90232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OBJETIVOS E METAS NACIONAIS</a:t>
            </a:r>
            <a:endParaRPr lang="en-GB" altLang="pt-BR">
              <a:solidFill>
                <a:srgbClr val="939393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22300" y="1890713"/>
          <a:ext cx="7889875" cy="320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1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estratégico C.</a:t>
                      </a:r>
                      <a:b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Melhorar a situação da biodiversidade protegendo ecossistemas, espécies e diversidade genética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11 – Expandir e implementar sistemas de áreas protegidas.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12 – Evitar a extinção de espécies.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13 – Conservação da </a:t>
                      </a:r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agrobiodiversidade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(genética)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643" name="Imagem 18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959100"/>
            <a:ext cx="6127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Imagem 19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73380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Imagem 20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459288"/>
            <a:ext cx="6127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OBJETIVOS E METAS NACIONAIS</a:t>
            </a:r>
            <a:endParaRPr lang="en-GB" altLang="pt-BR">
              <a:solidFill>
                <a:srgbClr val="939393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22300" y="1890713"/>
          <a:ext cx="7889875" cy="3181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18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estratégico D.</a:t>
                      </a:r>
                      <a:b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 os benefícios de biodiversidade e serviços ecossistêmicos para todos</a:t>
                      </a:r>
                    </a:p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14 – Restauração de ecossistemas provedores de serviços essenciais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15 – Recuperação dos ecossistemas degradados para mitigação e adaptação às mudanças climáticas.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7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16 – Implementação do Protocolo de Nagoya (acesso e repartição de benefícios)</a:t>
                      </a:r>
                    </a:p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667" name="Imagem 19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746375"/>
            <a:ext cx="6127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Imagem 20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51790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Imagem 21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297363"/>
            <a:ext cx="6127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OBJETIVOS E METAS NACIONAIS</a:t>
            </a:r>
            <a:endParaRPr lang="en-GB" altLang="pt-BR">
              <a:solidFill>
                <a:srgbClr val="939393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22300" y="1890713"/>
          <a:ext cx="7889875" cy="3944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86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 estratégico E.</a:t>
                      </a:r>
                      <a:b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Aumentar a implementação por meio de planejamento participativo, gestão de conhecimento e capacitação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17 – Elaboração e implementação da Estratégia Nacional de Biodiversidade - EPANB.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18 – Respeito às populações e conhecimentos tradicionais.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19 – Ciência e tecnologia para a biodiversidade.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0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20 – Mobilização de recursos financeiros.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694" name="Imagem 16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84488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Imagem 17" descr="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86263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Imagem 18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137150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Imagem 19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63537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INDICADORES</a:t>
            </a:r>
            <a:endParaRPr lang="en-GB" altLang="pt-BR">
              <a:solidFill>
                <a:srgbClr val="939393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/>
              <a:t>Indicadores de monitoramento das ações previstas na EPANB</a:t>
            </a:r>
          </a:p>
          <a:p>
            <a:pPr lvl="1">
              <a:buClr>
                <a:srgbClr val="0099CD"/>
              </a:buClr>
            </a:pPr>
            <a:r>
              <a:rPr lang="pt-BR" altLang="en-US" sz="1800">
                <a:solidFill>
                  <a:srgbClr val="939393"/>
                </a:solidFill>
              </a:rPr>
              <a:t>28 indicadores estabelecidos em parceria com as instituições que integram os grupos de trabalho do PainelBio 2015</a:t>
            </a:r>
          </a:p>
          <a:p>
            <a:pPr lvl="1">
              <a:buClr>
                <a:srgbClr val="0099CD"/>
              </a:buClr>
            </a:pPr>
            <a:endParaRPr lang="pt-BR" altLang="en-US" sz="1800"/>
          </a:p>
          <a:p>
            <a:r>
              <a:rPr lang="pt-BR" altLang="en-US"/>
              <a:t>Indicadores complementares </a:t>
            </a:r>
          </a:p>
          <a:p>
            <a:pPr lvl="1">
              <a:buClr>
                <a:srgbClr val="0099CD"/>
              </a:buClr>
            </a:pPr>
            <a:r>
              <a:rPr lang="pt-BR" altLang="en-US" sz="1800">
                <a:solidFill>
                  <a:srgbClr val="939393"/>
                </a:solidFill>
              </a:rPr>
              <a:t>29 indicadores recomendados à SBF/MMA no PainelBio 2015 e ao longo do processo de elaboração da EPANB 2016 </a:t>
            </a:r>
          </a:p>
          <a:p>
            <a:pPr lvl="1">
              <a:buClr>
                <a:srgbClr val="0099CD"/>
              </a:buClr>
            </a:pPr>
            <a:r>
              <a:rPr lang="pt-BR" altLang="en-US" sz="1800">
                <a:solidFill>
                  <a:srgbClr val="939393"/>
                </a:solidFill>
              </a:rPr>
              <a:t>Requerem detalhamento e definições quanto à fonte, mensuração e demais itens relacionados a seu monitoramento.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 dirty="0">
                <a:solidFill>
                  <a:srgbClr val="939393"/>
                </a:solidFill>
              </a:rPr>
              <a:t>APRESENTAÇÃO SOBRE A EPANB</a:t>
            </a:r>
            <a:endParaRPr lang="en-GB" altLang="pt-BR" dirty="0">
              <a:solidFill>
                <a:srgbClr val="93939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75" indent="-396875">
              <a:buFont typeface="Calibri" panose="020F0502020204030204" pitchFamily="34" charset="0"/>
              <a:buAutoNum type="arabicPeriod"/>
            </a:pPr>
            <a:r>
              <a:rPr lang="fr-CH" altLang="pt-BR" b="1" dirty="0">
                <a:solidFill>
                  <a:srgbClr val="0098C3"/>
                </a:solidFill>
              </a:rPr>
              <a:t>CONTEXTO E ANTECEDENTES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Convenção sobre Diversidade Biológica - CDB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Compromissos assumidos pelo Brasil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Processo de construção da EPANB</a:t>
            </a:r>
          </a:p>
          <a:p>
            <a:pPr marL="1428750" lvl="2" indent="-803275">
              <a:buFont typeface="Wingdings" pitchFamily="2" charset="2"/>
              <a:buNone/>
            </a:pPr>
            <a:endParaRPr lang="fr-CH" altLang="pt-BR" dirty="0">
              <a:solidFill>
                <a:srgbClr val="939393"/>
              </a:solidFill>
            </a:endParaRPr>
          </a:p>
          <a:p>
            <a:pPr marL="396875" indent="-396875">
              <a:buFont typeface="Calibri" panose="020F0502020204030204" pitchFamily="34" charset="0"/>
              <a:buAutoNum type="arabicPeriod"/>
            </a:pPr>
            <a:r>
              <a:rPr lang="fr-CH" altLang="pt-BR" b="1" dirty="0">
                <a:solidFill>
                  <a:srgbClr val="0098C3"/>
                </a:solidFill>
              </a:rPr>
              <a:t>COMPONENTES ESTRATÉGICOS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Missão e Visão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Objetivos e Metas Nacionais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Indicadores de Monitoramento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Indicadores Complementares</a:t>
            </a:r>
          </a:p>
          <a:p>
            <a:pPr marL="1428750" lvl="2" indent="-803275">
              <a:buFont typeface="Wingdings" pitchFamily="2" charset="2"/>
              <a:buNone/>
            </a:pPr>
            <a:endParaRPr lang="fr-CH" altLang="pt-BR" dirty="0">
              <a:solidFill>
                <a:srgbClr val="939393"/>
              </a:solidFill>
            </a:endParaRPr>
          </a:p>
          <a:p>
            <a:pPr marL="396875" indent="-396875">
              <a:buFont typeface="Calibri" panose="020F0502020204030204" pitchFamily="34" charset="0"/>
              <a:buAutoNum type="arabicPeriod"/>
            </a:pPr>
            <a:r>
              <a:rPr lang="fr-CH" altLang="pt-BR" b="1" dirty="0">
                <a:solidFill>
                  <a:srgbClr val="0098C3"/>
                </a:solidFill>
              </a:rPr>
              <a:t>PLANO DE AÇÃO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Plano organizado em módulos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Panorama em Dez/2016</a:t>
            </a:r>
          </a:p>
          <a:p>
            <a:pPr marL="1428750" lvl="2" indent="-803275">
              <a:buFont typeface="Wingdings" pitchFamily="2" charset="2"/>
              <a:buNone/>
            </a:pPr>
            <a:r>
              <a:rPr lang="fr-CH" altLang="pt-BR" dirty="0">
                <a:solidFill>
                  <a:srgbClr val="939393"/>
                </a:solidFill>
              </a:rPr>
              <a:t>Ações x Metas</a:t>
            </a:r>
          </a:p>
          <a:p>
            <a:pPr marL="396875" indent="-396875">
              <a:buFont typeface="Calibri" panose="020F0502020204030204" pitchFamily="34" charset="0"/>
              <a:buAutoNum type="arabicPeriod"/>
            </a:pPr>
            <a:endParaRPr lang="fr-CH" altLang="pt-BR" b="1" dirty="0">
              <a:solidFill>
                <a:srgbClr val="0098C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INDICADORES DE MONITORAMENTO</a:t>
            </a:r>
            <a:endParaRPr lang="en-GB" altLang="pt-BR">
              <a:solidFill>
                <a:srgbClr val="939393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0675" y="1730375"/>
          <a:ext cx="3956050" cy="4921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4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001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Consciência Ambiental e Hábitos Sustentáveis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002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 Federal com Biodiversidade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003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estados que utilizam o ICMS Ecológico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004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Recuperação de Materiais Recicláveis em Relação à Totalidade de Resíduos Sólidos Urbanos Coletados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005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Intensidade Energética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006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das Diferentes Fontes na Oferta de Energia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007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Pegada Ecológica Brasileira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008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Focos de Calor por Bioma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009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Vegetal Nativa Remanescente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010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Produção Pesqueira Nacional Extrativa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011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Intensidade de Uso de Agrotóxicos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281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012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Produtores Cadastrados no Cadastro Nacional de Produtores Orgânicos (</a:t>
                      </a:r>
                      <a:r>
                        <a:rPr lang="pt-BR" sz="1200" u="none" strike="noStrike" dirty="0" err="1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CNPO</a:t>
                      </a:r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013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Plantio Direto em Culturas Anuais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014</a:t>
                      </a:r>
                      <a:endParaRPr lang="pt-BR" sz="1200" b="0" i="0" u="none" strike="noStrike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747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Qualidade de Águas Interiores</a:t>
                      </a:r>
                      <a:endParaRPr lang="pt-BR" sz="1200" b="0" i="0" u="none" strike="noStrike" dirty="0">
                        <a:solidFill>
                          <a:srgbClr val="00747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2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Canto dobrado 15"/>
          <p:cNvSpPr/>
          <p:nvPr/>
        </p:nvSpPr>
        <p:spPr>
          <a:xfrm>
            <a:off x="7369175" y="219075"/>
            <a:ext cx="1597025" cy="1036638"/>
          </a:xfrm>
          <a:prstGeom prst="foldedCorner">
            <a:avLst>
              <a:gd name="adj" fmla="val 19276"/>
            </a:avLst>
          </a:prstGeom>
          <a:solidFill>
            <a:srgbClr val="63B1E5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400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Estabelecidos  junto aos  GTs do PainelBio 2015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476750" y="1730375"/>
          <a:ext cx="4622800" cy="48927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015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Concentração de Poluentes no Ar em Áreas Urbanas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016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Espécies Exóticas Invasoras Reconhecidas Oficialmente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017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Conservação 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018</a:t>
                      </a:r>
                      <a:endParaRPr lang="pt-BR" sz="1200" b="0" i="0" u="none" strike="noStrike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Efetividade de Gestão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019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Espécies da Fauna e Flora Ameaçadas de Extinção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020</a:t>
                      </a:r>
                      <a:endParaRPr lang="pt-BR" sz="1200" b="0" i="0" u="none" strike="noStrike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Espécies da Fauna e Flora Ameaçadas de Extinção com Planos de Ação para Recuperação e Conservação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021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Genéticos da Fauna, Flora e de Microrganismos, Conservados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022</a:t>
                      </a:r>
                      <a:endParaRPr lang="pt-BR" sz="1200" b="0" i="0" u="none" strike="noStrike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Gestão Territorial e Ambiental (PGTA) de Terras Indígenas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023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Emissões de Origem Antrópicas dos Gases do Efeito Estufa (GEE)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024</a:t>
                      </a:r>
                      <a:endParaRPr lang="pt-BR" sz="1200" b="0" i="0" u="none" strike="noStrike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Acordos ou Outros Instrumentos de Repartição de Benefícios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025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Conservação de Uso Sustentável com Instrumentos de Gestão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026</a:t>
                      </a:r>
                      <a:endParaRPr lang="pt-BR" sz="1200" b="0" i="0" u="none" strike="noStrike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de Adesão das Bases ao SIBBr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80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027</a:t>
                      </a:r>
                      <a:endParaRPr lang="pt-BR" sz="1200" b="0" i="0" u="none" strike="noStrike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Produtividade Científica</a:t>
                      </a:r>
                      <a:endParaRPr lang="pt-BR" sz="1200" b="0" i="0" u="none" strike="noStrike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273"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028</a:t>
                      </a:r>
                      <a:endParaRPr lang="pt-BR" sz="1200" b="0" i="0" u="none" strike="noStrike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u="none" strike="noStrike" dirty="0">
                          <a:solidFill>
                            <a:srgbClr val="00347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de Atualização da Estratégia e Planos de Ação Nacionais de Biodiversidade</a:t>
                      </a:r>
                      <a:endParaRPr lang="pt-BR" sz="1200" b="0" i="0" u="none" strike="noStrike" dirty="0">
                        <a:solidFill>
                          <a:srgbClr val="00347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to dobrado 15"/>
          <p:cNvSpPr/>
          <p:nvPr/>
        </p:nvSpPr>
        <p:spPr>
          <a:xfrm>
            <a:off x="7369175" y="219075"/>
            <a:ext cx="1597025" cy="1036638"/>
          </a:xfrm>
          <a:prstGeom prst="foldedCorner">
            <a:avLst>
              <a:gd name="adj" fmla="val 19276"/>
            </a:avLst>
          </a:prstGeom>
          <a:solidFill>
            <a:srgbClr val="BDB1A6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400" b="1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sz="1400" b="1" i="1" dirty="0">
                <a:solidFill>
                  <a:schemeClr val="bg1"/>
                </a:solidFill>
              </a:rPr>
              <a:t>Estabelecidos  junto aos  GTs do PainelBio 2015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41313" y="1522413"/>
          <a:ext cx="4421187" cy="4959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Conhecimento sobre a Biodiversidade e seus valores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disponíveis para Pagamento de Serviços Ambientais (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Degradação dos ambientes nativos terrestres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pt-BR" sz="1200" b="0" i="0" u="none" strike="noStrike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 de ambientes nativos terrestres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Espécies ameaçadas de extinção impactadas pela pesca contempladas nos 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PANs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implementados e monitorados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Estoques de Peixes 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Explotados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fora dos limites biológicos de segurança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Comitês Permanentes de Gestão e Uso Sustentável dos Recursos Pesqueiros (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CPGs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implementados e atuantes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Protocolo ReefCheck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Espécies Costeiras e Marinhas Ameaçadas de Extinção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Fragmentação e Conectividade de Paisagens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Nutricional da Biodiversidade Brasileira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5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Contas Econômicas Ambientais implementadas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0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 Federais que Integram o Valor dos Serviços Ecossistêmicos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79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governamentais que incluem ou representam incentivos positivos ou negativos que afetam a biodiversidade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5" marR="9285" marT="9287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741863" y="1522413"/>
          <a:ext cx="4402137" cy="502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8" marR="9288" marT="9287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Perda e desperdício de alimentos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88" marR="9288" marT="9287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Taxa de Fragmentação de Ambientes Aquáticos de Água Doce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2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Propriedades rurais cadastradas no Sistema Nacional de Cadastro Ambiental Rural (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SICAR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com situação ambiental regular e em processo de regularização.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Implementação da Estratégia Nacional sobre Espécies Exóticas Invasoras 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pt-BR" sz="1200" b="0" i="0" u="none" strike="noStrike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Representatividade Ecológica em 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Cobertura Vegetal em Áreas de Preservação Permanente (APP) e Reserva Legal (RL)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Restauração de 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APPs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RLs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em Processo de Recuperação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Acordos de Repartição de Benefícios 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pt-BR" sz="1200" b="0" i="0" u="none" strike="noStrike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Ratificação do Protocolo de Nagoya 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Mobilização de Recursos Viáveis para Biodiversidade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federais para implementação das ações e cumprimento das Metas Nacionais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 err="1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REDD</a:t>
                      </a:r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Estoques de Carbono por meio da restauração de APP, RL, pastagens e áreas degradadas 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Terras Indígenas</a:t>
                      </a:r>
                      <a:endParaRPr lang="pt-BR" sz="1200" b="0" i="0" u="none" strike="noStrike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6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2865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INDICADORES COMPLEMENTARES</a:t>
            </a:r>
            <a:endParaRPr lang="en-GB" altLang="pt-BR">
              <a:solidFill>
                <a:srgbClr val="93939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pt-BR" cap="none"/>
              <a:t>3. PLANO DE AÇÃO</a:t>
            </a:r>
            <a:endParaRPr lang="en-GB" altLang="pt-BR" cap="non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o 24"/>
          <p:cNvGrpSpPr>
            <a:grpSpLocks/>
          </p:cNvGrpSpPr>
          <p:nvPr/>
        </p:nvGrpSpPr>
        <p:grpSpPr bwMode="auto">
          <a:xfrm>
            <a:off x="1362075" y="2049463"/>
            <a:ext cx="7791450" cy="4679950"/>
            <a:chOff x="1357298" y="1596999"/>
            <a:chExt cx="7792263" cy="4680000"/>
          </a:xfrm>
        </p:grpSpPr>
        <p:sp>
          <p:nvSpPr>
            <p:cNvPr id="4" name="Elipse 3"/>
            <p:cNvSpPr>
              <a:spLocks noChangeAspect="1"/>
            </p:cNvSpPr>
            <p:nvPr/>
          </p:nvSpPr>
          <p:spPr>
            <a:xfrm>
              <a:off x="1357298" y="1596999"/>
              <a:ext cx="4680438" cy="468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1843124" y="2082779"/>
              <a:ext cx="3708787" cy="3708440"/>
            </a:xfrm>
            <a:prstGeom prst="ellipse">
              <a:avLst/>
            </a:prstGeom>
            <a:solidFill>
              <a:srgbClr val="AAC2CE"/>
            </a:solidFill>
            <a:ln w="635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5"/>
            <p:cNvSpPr/>
            <p:nvPr/>
          </p:nvSpPr>
          <p:spPr>
            <a:xfrm>
              <a:off x="2262267" y="2514584"/>
              <a:ext cx="2884789" cy="2857531"/>
            </a:xfrm>
            <a:prstGeom prst="ellipse">
              <a:avLst/>
            </a:prstGeom>
            <a:solidFill>
              <a:srgbClr val="63B1E5"/>
            </a:solidFill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6"/>
            <p:cNvSpPr/>
            <p:nvPr/>
          </p:nvSpPr>
          <p:spPr>
            <a:xfrm>
              <a:off x="2706814" y="2946388"/>
              <a:ext cx="1979820" cy="1981221"/>
            </a:xfrm>
            <a:prstGeom prst="ellipse">
              <a:avLst/>
            </a:prstGeom>
            <a:solidFill>
              <a:srgbClr val="0087AC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3208516" y="3492494"/>
              <a:ext cx="976415" cy="889009"/>
            </a:xfrm>
            <a:custGeom>
              <a:avLst/>
              <a:gdLst>
                <a:gd name="connsiteX0" fmla="*/ 0 w 1524000"/>
                <a:gd name="connsiteY0" fmla="*/ 0 h 889000"/>
                <a:gd name="connsiteX1" fmla="*/ 1524000 w 1524000"/>
                <a:gd name="connsiteY1" fmla="*/ 0 h 889000"/>
                <a:gd name="connsiteX2" fmla="*/ 1524000 w 1524000"/>
                <a:gd name="connsiteY2" fmla="*/ 889000 h 889000"/>
                <a:gd name="connsiteX3" fmla="*/ 0 w 1524000"/>
                <a:gd name="connsiteY3" fmla="*/ 889000 h 889000"/>
                <a:gd name="connsiteX4" fmla="*/ 0 w 15240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889000">
                  <a:moveTo>
                    <a:pt x="0" y="0"/>
                  </a:moveTo>
                  <a:lnTo>
                    <a:pt x="1524000" y="0"/>
                  </a:lnTo>
                  <a:lnTo>
                    <a:pt x="1524000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ln w="635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41808" tIns="43180" rIns="43180" bIns="43180" spcCol="1270" anchor="ctr"/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SBF/</a:t>
              </a:r>
            </a:p>
            <a:p>
              <a:pPr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MMA</a:t>
              </a:r>
              <a:endPara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Elipse 8"/>
            <p:cNvSpPr>
              <a:spLocks/>
            </p:cNvSpPr>
            <p:nvPr/>
          </p:nvSpPr>
          <p:spPr>
            <a:xfrm>
              <a:off x="3071977" y="3313104"/>
              <a:ext cx="1249493" cy="1247788"/>
            </a:xfrm>
            <a:prstGeom prst="ellipse">
              <a:avLst/>
            </a:prstGeom>
            <a:solidFill>
              <a:srgbClr val="003478"/>
            </a:solidFill>
            <a:ln w="6350">
              <a:solidFill>
                <a:srgbClr val="CAC7A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616742" y="2762653"/>
              <a:ext cx="2169268" cy="180547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853982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200" b="1" spc="4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Outros  Ministérios e Instituições Vinculadas</a:t>
              </a:r>
              <a:endParaRPr lang="en-US" sz="1200" b="1" spc="4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772380" y="2305457"/>
              <a:ext cx="1914918" cy="898845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79674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2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Governos Estaduais e Locais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139039" y="1907074"/>
              <a:ext cx="3124674" cy="1644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>
              <a:prstTxWarp prst="textArchUp">
                <a:avLst>
                  <a:gd name="adj" fmla="val 1126073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Academia           Sociedade Civil         Setor Privado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226801" y="3468179"/>
              <a:ext cx="940994" cy="93764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1484470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Secretarias do MMA 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642867" y="4397379"/>
              <a:ext cx="1506694" cy="12001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Secretarias do MMA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SBF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SECEX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SAIC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SEDR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SRHU</a:t>
              </a:r>
            </a:p>
          </p:txBody>
        </p:sp>
        <p:sp>
          <p:nvSpPr>
            <p:cNvPr id="34834" name="CaixaDeTexto 14"/>
            <p:cNvSpPr txBox="1">
              <a:spLocks noChangeArrowheads="1"/>
            </p:cNvSpPr>
            <p:nvPr/>
          </p:nvSpPr>
          <p:spPr bwMode="auto">
            <a:xfrm>
              <a:off x="5852044" y="4788542"/>
              <a:ext cx="176291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Órgãos Vinculados ao MMA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SFB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JBRJ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ICMBio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IBAMA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ANA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3729270" y="4549781"/>
              <a:ext cx="3970752" cy="158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3729270" y="4916496"/>
              <a:ext cx="2206855" cy="11113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de cantos arredondados 9"/>
            <p:cNvSpPr/>
            <p:nvPr/>
          </p:nvSpPr>
          <p:spPr>
            <a:xfrm>
              <a:off x="3969008" y="3817935"/>
              <a:ext cx="2068728" cy="252416"/>
            </a:xfrm>
            <a:custGeom>
              <a:avLst/>
              <a:gdLst>
                <a:gd name="connsiteX0" fmla="*/ 0 w 2035200"/>
                <a:gd name="connsiteY0" fmla="*/ 27948 h 167684"/>
                <a:gd name="connsiteX1" fmla="*/ 27948 w 2035200"/>
                <a:gd name="connsiteY1" fmla="*/ 0 h 167684"/>
                <a:gd name="connsiteX2" fmla="*/ 2007252 w 2035200"/>
                <a:gd name="connsiteY2" fmla="*/ 0 h 167684"/>
                <a:gd name="connsiteX3" fmla="*/ 2035200 w 2035200"/>
                <a:gd name="connsiteY3" fmla="*/ 27948 h 167684"/>
                <a:gd name="connsiteX4" fmla="*/ 2035200 w 2035200"/>
                <a:gd name="connsiteY4" fmla="*/ 139736 h 167684"/>
                <a:gd name="connsiteX5" fmla="*/ 2007252 w 2035200"/>
                <a:gd name="connsiteY5" fmla="*/ 167684 h 167684"/>
                <a:gd name="connsiteX6" fmla="*/ 27948 w 2035200"/>
                <a:gd name="connsiteY6" fmla="*/ 167684 h 167684"/>
                <a:gd name="connsiteX7" fmla="*/ 0 w 2035200"/>
                <a:gd name="connsiteY7" fmla="*/ 139736 h 167684"/>
                <a:gd name="connsiteX8" fmla="*/ 0 w 2035200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37326 w 2044578"/>
                <a:gd name="connsiteY6" fmla="*/ 167684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15024 w 2044578"/>
                <a:gd name="connsiteY6" fmla="*/ 158763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15024 w 2044578"/>
                <a:gd name="connsiteY6" fmla="*/ 158763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10564 w 2044578"/>
                <a:gd name="connsiteY6" fmla="*/ 163224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578" h="167684">
                  <a:moveTo>
                    <a:pt x="9378" y="27948"/>
                  </a:moveTo>
                  <a:cubicBezTo>
                    <a:pt x="9378" y="12513"/>
                    <a:pt x="-9333" y="0"/>
                    <a:pt x="6102" y="0"/>
                  </a:cubicBezTo>
                  <a:lnTo>
                    <a:pt x="2016630" y="0"/>
                  </a:lnTo>
                  <a:cubicBezTo>
                    <a:pt x="2032065" y="0"/>
                    <a:pt x="2044578" y="12513"/>
                    <a:pt x="2044578" y="27948"/>
                  </a:cubicBezTo>
                  <a:lnTo>
                    <a:pt x="2044578" y="139736"/>
                  </a:lnTo>
                  <a:cubicBezTo>
                    <a:pt x="2044578" y="155171"/>
                    <a:pt x="2032065" y="167684"/>
                    <a:pt x="2016630" y="167684"/>
                  </a:cubicBezTo>
                  <a:lnTo>
                    <a:pt x="10564" y="163224"/>
                  </a:lnTo>
                  <a:cubicBezTo>
                    <a:pt x="-4871" y="163224"/>
                    <a:pt x="9378" y="155171"/>
                    <a:pt x="9378" y="139736"/>
                  </a:cubicBezTo>
                  <a:lnTo>
                    <a:pt x="9378" y="27948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000" b="1" dirty="0">
                  <a:solidFill>
                    <a:srgbClr val="003A64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Conabio </a:t>
              </a:r>
            </a:p>
            <a:p>
              <a:pPr algn="ctr">
                <a:defRPr/>
              </a:pPr>
              <a:r>
                <a:rPr lang="pt-BR" sz="1000" b="1" dirty="0">
                  <a:solidFill>
                    <a:srgbClr val="003A64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PainelBio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3392498" y="3632199"/>
              <a:ext cx="609600" cy="609600"/>
            </a:xfrm>
            <a:prstGeom prst="ellipse">
              <a:avLst/>
            </a:prstGeom>
            <a:solidFill>
              <a:srgbClr val="00213A"/>
            </a:solidFill>
            <a:ln w="6350">
              <a:solidFill>
                <a:srgbClr val="CAC7AE"/>
              </a:solidFill>
            </a:ln>
            <a:effectLst>
              <a:glow>
                <a:schemeClr val="accent3">
                  <a:lumMod val="75000"/>
                  <a:alpha val="92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4841" name="CaixaDeTexto 19"/>
            <p:cNvSpPr txBox="1">
              <a:spLocks noChangeArrowheads="1"/>
            </p:cNvSpPr>
            <p:nvPr/>
          </p:nvSpPr>
          <p:spPr bwMode="auto">
            <a:xfrm>
              <a:off x="3415010" y="3798500"/>
              <a:ext cx="56457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 b="1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MMA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977452" y="3178987"/>
              <a:ext cx="1439693" cy="1379833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663647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Órgãos  Vinculados  ao MMA</a:t>
              </a:r>
              <a:endParaRPr lang="en-US" sz="11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pt-BR" altLang="pt-BR">
                <a:solidFill>
                  <a:srgbClr val="939393"/>
                </a:solidFill>
              </a:rPr>
              <a:t>PLANO ORGANIZADO EM MÓDULOS</a:t>
            </a:r>
            <a:br>
              <a:rPr lang="pt-BR" altLang="pt-BR">
                <a:solidFill>
                  <a:srgbClr val="939393"/>
                </a:solidFill>
              </a:rPr>
            </a:br>
            <a:endParaRPr lang="pt-BR" altLang="pt-BR">
              <a:solidFill>
                <a:srgbClr val="939393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39713" y="4784725"/>
            <a:ext cx="4119562" cy="58578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Arial" charset="0"/>
              </a:rPr>
              <a:t>MÓDULO 1: </a:t>
            </a:r>
          </a:p>
          <a:p>
            <a:pPr>
              <a:defRPr/>
            </a:pPr>
            <a:r>
              <a:rPr lang="pt-BR" sz="1600" dirty="0">
                <a:latin typeface="Arial" charset="0"/>
              </a:rPr>
              <a:t>AÇÕES DA SBF/MMA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39713" y="5570538"/>
            <a:ext cx="4119562" cy="83185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Arial" charset="0"/>
              </a:rPr>
              <a:t>MÓDULO 2:</a:t>
            </a:r>
          </a:p>
          <a:p>
            <a:pPr>
              <a:defRPr/>
            </a:pPr>
            <a:r>
              <a:rPr lang="pt-BR" sz="1600" dirty="0">
                <a:latin typeface="Arial" charset="0"/>
              </a:rPr>
              <a:t>AÇÕES DOS DEMAIS ÓRGÃOS E INSTITUIÇÕES</a:t>
            </a:r>
            <a:endParaRPr lang="en-US" sz="1600" dirty="0"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45275" y="2497138"/>
            <a:ext cx="2117725" cy="95408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939393"/>
                </a:solidFill>
                <a:latin typeface="Arial" charset="0"/>
              </a:rPr>
              <a:t>No futuro os módulos poderão ser organizados conforme os níveis de governança</a:t>
            </a:r>
            <a:endParaRPr lang="en-US" sz="1400" dirty="0">
              <a:solidFill>
                <a:srgbClr val="93939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PANORAMA ATÉ DEZ/2016</a:t>
            </a:r>
            <a:endParaRPr lang="en-GB" altLang="pt-BR">
              <a:solidFill>
                <a:srgbClr val="939393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039100" cy="4191000"/>
          </a:xfrm>
        </p:spPr>
        <p:txBody>
          <a:bodyPr/>
          <a:lstStyle/>
          <a:p>
            <a:r>
              <a:rPr lang="pt-BR" altLang="en-US"/>
              <a:t>229 Instituições convidadas ao  processo de adesão à EPANB</a:t>
            </a:r>
          </a:p>
          <a:p>
            <a:pPr lvl="1">
              <a:buClr>
                <a:srgbClr val="0099CD"/>
              </a:buClr>
            </a:pPr>
            <a:r>
              <a:rPr lang="pt-BR" altLang="en-US" sz="1800">
                <a:solidFill>
                  <a:srgbClr val="939393"/>
                </a:solidFill>
              </a:rPr>
              <a:t>60 contribuíram no texto ou na planilha de ações (26% do total)</a:t>
            </a:r>
          </a:p>
          <a:p>
            <a:pPr lvl="2">
              <a:buClr>
                <a:srgbClr val="0099CD"/>
              </a:buClr>
            </a:pPr>
            <a:r>
              <a:rPr lang="pt-BR" altLang="en-US">
                <a:solidFill>
                  <a:srgbClr val="939393"/>
                </a:solidFill>
              </a:rPr>
              <a:t>53 incluíram suas ações no Plano da EPANB (23% do total)</a:t>
            </a:r>
          </a:p>
          <a:p>
            <a:pPr lvl="1">
              <a:buClr>
                <a:srgbClr val="0099CD"/>
              </a:buClr>
            </a:pPr>
            <a:endParaRPr lang="pt-BR" altLang="en-US" sz="1800">
              <a:solidFill>
                <a:srgbClr val="939393"/>
              </a:solidFill>
            </a:endParaRPr>
          </a:p>
          <a:p>
            <a:pPr lvl="1">
              <a:buClr>
                <a:srgbClr val="0099CD"/>
              </a:buClr>
            </a:pPr>
            <a:endParaRPr lang="pt-BR" altLang="en-US" sz="180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-444500" y="34480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ta para a direita listrada 4"/>
          <p:cNvSpPr/>
          <p:nvPr/>
        </p:nvSpPr>
        <p:spPr>
          <a:xfrm>
            <a:off x="3154363" y="3943350"/>
            <a:ext cx="1787525" cy="673100"/>
          </a:xfrm>
          <a:prstGeom prst="stripedRightArrow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35846" name="CaixaDeTexto 5"/>
          <p:cNvSpPr txBox="1">
            <a:spLocks noChangeArrowheads="1"/>
          </p:cNvSpPr>
          <p:nvPr/>
        </p:nvSpPr>
        <p:spPr bwMode="auto">
          <a:xfrm>
            <a:off x="5883275" y="5753100"/>
            <a:ext cx="293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200">
                <a:solidFill>
                  <a:srgbClr val="003478"/>
                </a:solidFill>
              </a:rPr>
              <a:t>~80 da SBF/MMA (Módulo 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200">
                <a:solidFill>
                  <a:srgbClr val="003478"/>
                </a:solidFill>
              </a:rPr>
              <a:t>~620 das demais instituições (Módulo 2)</a:t>
            </a:r>
            <a:endParaRPr lang="en-US" altLang="en-US" sz="1200">
              <a:solidFill>
                <a:srgbClr val="003478"/>
              </a:solidFill>
            </a:endParaRPr>
          </a:p>
        </p:txBody>
      </p:sp>
      <p:sp>
        <p:nvSpPr>
          <p:cNvPr id="7" name="Fluxograma: Vários documentos 6"/>
          <p:cNvSpPr/>
          <p:nvPr/>
        </p:nvSpPr>
        <p:spPr>
          <a:xfrm>
            <a:off x="5118100" y="3848100"/>
            <a:ext cx="1320800" cy="1917700"/>
          </a:xfrm>
          <a:prstGeom prst="flowChartMultidocument">
            <a:avLst/>
          </a:prstGeom>
          <a:solidFill>
            <a:srgbClr val="0034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Plano de Ação com</a:t>
            </a: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</a:rPr>
              <a:t>~700 ações 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AÇÕES X METAS</a:t>
            </a:r>
            <a:br>
              <a:rPr lang="fr-CH" altLang="pt-BR">
                <a:solidFill>
                  <a:srgbClr val="939393"/>
                </a:solidFill>
              </a:rPr>
            </a:br>
            <a:endParaRPr lang="en-GB" altLang="pt-BR">
              <a:solidFill>
                <a:srgbClr val="939393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44675" y="1671638"/>
            <a:ext cx="445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/>
              <a:t>QUANTIDADE DE AÇÕES POR META </a:t>
            </a:r>
          </a:p>
        </p:txBody>
      </p:sp>
      <p:sp>
        <p:nvSpPr>
          <p:cNvPr id="37892" name="CaixaDeTexto 1"/>
          <p:cNvSpPr txBox="1">
            <a:spLocks noChangeArrowheads="1"/>
          </p:cNvSpPr>
          <p:nvPr/>
        </p:nvSpPr>
        <p:spPr bwMode="auto">
          <a:xfrm>
            <a:off x="4073525" y="2444750"/>
            <a:ext cx="549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000" b="1"/>
              <a:t>META</a:t>
            </a:r>
            <a:endParaRPr lang="en-US" altLang="en-US" sz="1000" b="1"/>
          </a:p>
        </p:txBody>
      </p:sp>
      <p:sp>
        <p:nvSpPr>
          <p:cNvPr id="37893" name="CaixaDeTexto 7"/>
          <p:cNvSpPr txBox="1">
            <a:spLocks noChangeArrowheads="1"/>
          </p:cNvSpPr>
          <p:nvPr/>
        </p:nvSpPr>
        <p:spPr bwMode="auto">
          <a:xfrm>
            <a:off x="7145338" y="6594475"/>
            <a:ext cx="17446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000" b="1"/>
              <a:t>QUANTIDADE DE AÇÕES</a:t>
            </a:r>
            <a:endParaRPr lang="en-US" altLang="en-US" sz="1000" b="1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t="9692" r="19980" b="2316"/>
          <a:stretch>
            <a:fillRect/>
          </a:stretch>
        </p:blipFill>
        <p:spPr bwMode="auto">
          <a:xfrm>
            <a:off x="674688" y="2432050"/>
            <a:ext cx="321151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4406900" y="2343664"/>
          <a:ext cx="4552950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36650" y="2120900"/>
            <a:ext cx="12493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JUNHO 2016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711700" y="2120900"/>
            <a:ext cx="16494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DEZEMBRO/2016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>
                <a:solidFill>
                  <a:srgbClr val="939393"/>
                </a:solidFill>
              </a:rPr>
              <a:t>AÇÕES X METAS</a:t>
            </a:r>
            <a:endParaRPr lang="en-GB" altLang="pt-BR">
              <a:solidFill>
                <a:srgbClr val="939393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7525" y="2971800"/>
            <a:ext cx="396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600"/>
              <a:t>QUANTIDADE DE AÇÕES  POR META</a:t>
            </a:r>
          </a:p>
        </p:txBody>
      </p:sp>
      <p:sp>
        <p:nvSpPr>
          <p:cNvPr id="38916" name="CaixaDeTexto 1"/>
          <p:cNvSpPr txBox="1">
            <a:spLocks noChangeArrowheads="1"/>
          </p:cNvSpPr>
          <p:nvPr/>
        </p:nvSpPr>
        <p:spPr bwMode="auto">
          <a:xfrm rot="16200000" flipH="1">
            <a:off x="4045743" y="5787232"/>
            <a:ext cx="6334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000" b="1"/>
              <a:t>METAS</a:t>
            </a:r>
            <a:endParaRPr lang="en-US" altLang="en-US" sz="1000" b="1"/>
          </a:p>
        </p:txBody>
      </p:sp>
      <p:sp>
        <p:nvSpPr>
          <p:cNvPr id="38917" name="CaixaDeTexto 13"/>
          <p:cNvSpPr txBox="1">
            <a:spLocks noChangeArrowheads="1"/>
          </p:cNvSpPr>
          <p:nvPr/>
        </p:nvSpPr>
        <p:spPr bwMode="auto">
          <a:xfrm>
            <a:off x="4656138" y="6486525"/>
            <a:ext cx="6397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000" b="1"/>
              <a:t>AÇÕES</a:t>
            </a:r>
            <a:endParaRPr lang="en-US" altLang="en-US" sz="1000" b="1"/>
          </a:p>
        </p:txBody>
      </p:sp>
      <p:sp>
        <p:nvSpPr>
          <p:cNvPr id="3" name="Retângulo 2"/>
          <p:cNvSpPr/>
          <p:nvPr/>
        </p:nvSpPr>
        <p:spPr>
          <a:xfrm>
            <a:off x="533400" y="4440238"/>
            <a:ext cx="463550" cy="241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533400" y="4037013"/>
            <a:ext cx="463550" cy="241300"/>
          </a:xfrm>
          <a:prstGeom prst="rect">
            <a:avLst/>
          </a:prstGeom>
          <a:solidFill>
            <a:srgbClr val="009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533400" y="4845050"/>
            <a:ext cx="463550" cy="241300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CaixaDeTexto 18"/>
          <p:cNvSpPr txBox="1"/>
          <p:nvPr/>
        </p:nvSpPr>
        <p:spPr>
          <a:xfrm>
            <a:off x="1016000" y="3949700"/>
            <a:ext cx="84931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b="1" dirty="0">
                <a:latin typeface="Arial" charset="0"/>
              </a:rPr>
              <a:t>SBF/MMA </a:t>
            </a:r>
          </a:p>
          <a:p>
            <a:pPr>
              <a:defRPr/>
            </a:pPr>
            <a:r>
              <a:rPr lang="pt-BR" sz="1050" dirty="0">
                <a:latin typeface="Arial" charset="0"/>
              </a:rPr>
              <a:t>(Módulo 1)</a:t>
            </a:r>
            <a:endParaRPr lang="en-US" sz="1050" dirty="0">
              <a:latin typeface="Arial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016000" y="4360863"/>
            <a:ext cx="2436813" cy="414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b="1" dirty="0">
                <a:latin typeface="Arial" charset="0"/>
              </a:rPr>
              <a:t>Instituições que aderiram à EPANB</a:t>
            </a:r>
          </a:p>
          <a:p>
            <a:pPr>
              <a:defRPr/>
            </a:pPr>
            <a:r>
              <a:rPr lang="pt-BR" sz="1050" dirty="0">
                <a:latin typeface="Arial" charset="0"/>
              </a:rPr>
              <a:t>(Módulo 2)</a:t>
            </a:r>
            <a:endParaRPr lang="en-US" sz="1050" dirty="0">
              <a:latin typeface="Arial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/>
        </p:nvGraphicFramePr>
        <p:xfrm>
          <a:off x="4450126" y="612817"/>
          <a:ext cx="4572000" cy="593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46088" y="3387725"/>
            <a:ext cx="18589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DEZEMBRO/2016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90600" y="4846638"/>
            <a:ext cx="6175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50" dirty="0">
                <a:latin typeface="Arial" charset="0"/>
              </a:rPr>
              <a:t>TOTAL</a:t>
            </a:r>
            <a:endParaRPr lang="en-US" sz="1050" dirty="0">
              <a:latin typeface="Arial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65175" y="5614988"/>
            <a:ext cx="2789238" cy="739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solidFill>
                  <a:srgbClr val="939393"/>
                </a:solidFill>
                <a:latin typeface="Arial" charset="0"/>
              </a:rPr>
              <a:t>Números em constante atualização durante o processo de construção da EPANB</a:t>
            </a:r>
            <a:endParaRPr lang="en-US" sz="1400" dirty="0">
              <a:solidFill>
                <a:srgbClr val="939393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>
            <a:fillRect/>
          </a:stretch>
        </p:blipFill>
        <p:spPr bwMode="auto">
          <a:xfrm>
            <a:off x="1588" y="1025525"/>
            <a:ext cx="9142412" cy="5832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Caixa de Texto 2"/>
          <p:cNvSpPr txBox="1">
            <a:spLocks noChangeArrowheads="1"/>
          </p:cNvSpPr>
          <p:nvPr/>
        </p:nvSpPr>
        <p:spPr bwMode="auto">
          <a:xfrm>
            <a:off x="6838950" y="1025525"/>
            <a:ext cx="2305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Gavião-carijó (</a:t>
            </a:r>
            <a:r>
              <a:rPr lang="pt-BR" altLang="en-US" sz="900" i="1">
                <a:solidFill>
                  <a:srgbClr val="FFFFFF"/>
                </a:solidFill>
                <a:latin typeface="Calibri Light" panose="020F0302020204030204" pitchFamily="34" charset="0"/>
              </a:rPr>
              <a:t>Rupornis magnirostris</a:t>
            </a: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) no Parque Nacional do Pantanal Matogrossense</a:t>
            </a: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Foto: Zig Koch</a:t>
            </a: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pt-BR" cap="none"/>
              <a:t>1. CONTEXTO E ANTECEDENTES</a:t>
            </a:r>
            <a:endParaRPr lang="en-GB" altLang="pt-BR" cap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 dirty="0">
                <a:solidFill>
                  <a:srgbClr val="939393"/>
                </a:solidFill>
              </a:rPr>
              <a:t>CONTEXTO E ANTECEDENTES</a:t>
            </a:r>
            <a:endParaRPr lang="en-GB" altLang="pt-BR" dirty="0">
              <a:solidFill>
                <a:srgbClr val="939393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2300" y="1871663"/>
            <a:ext cx="8112125" cy="4191000"/>
          </a:xfrm>
        </p:spPr>
        <p:txBody>
          <a:bodyPr/>
          <a:lstStyle/>
          <a:p>
            <a:pPr eaLnBrk="1" hangingPunct="1">
              <a:buClr>
                <a:srgbClr val="0099CD"/>
              </a:buClr>
              <a:buFont typeface="Arial" charset="0"/>
              <a:buChar char="•"/>
              <a:defRPr/>
            </a:pPr>
            <a:r>
              <a:rPr lang="pt-BR" altLang="pt-BR" b="1" dirty="0">
                <a:latin typeface="Arial" charset="0"/>
                <a:cs typeface="Arial" charset="0"/>
              </a:rPr>
              <a:t>Convenção sobre Diversidade Biológica - CDB</a:t>
            </a:r>
          </a:p>
          <a:p>
            <a:pPr lvl="1" eaLnBrk="1" hangingPunct="1">
              <a:buClr>
                <a:srgbClr val="0099CD"/>
              </a:buClr>
              <a:buFont typeface="Arial" charset="0"/>
              <a:buChar char="–"/>
              <a:defRPr/>
            </a:pPr>
            <a:r>
              <a:rPr lang="pt-BR" altLang="pt-BR" sz="1800" dirty="0">
                <a:latin typeface="Arial" charset="0"/>
                <a:cs typeface="Arial" charset="0"/>
              </a:rPr>
              <a:t>Principal fórum mundial sobre questões ambientais</a:t>
            </a:r>
          </a:p>
          <a:p>
            <a:pPr lvl="1" eaLnBrk="1" hangingPunct="1">
              <a:buClr>
                <a:srgbClr val="0099CD"/>
              </a:buClr>
              <a:buFont typeface="Arial" charset="0"/>
              <a:buChar char="–"/>
              <a:defRPr/>
            </a:pPr>
            <a:r>
              <a:rPr lang="pt-BR" altLang="pt-BR" sz="1800" dirty="0">
                <a:latin typeface="Arial" charset="0"/>
                <a:cs typeface="Arial" charset="0"/>
              </a:rPr>
              <a:t>Criada em 1992 na ECO-92, Rio de Janeiro</a:t>
            </a:r>
          </a:p>
          <a:p>
            <a:pPr lvl="2">
              <a:buClr>
                <a:srgbClr val="0099CD"/>
              </a:buClr>
              <a:defRPr/>
            </a:pPr>
            <a:r>
              <a:rPr lang="pt-BR" dirty="0">
                <a:latin typeface="Arial" charset="0"/>
                <a:cs typeface="Arial" charset="0"/>
              </a:rPr>
              <a:t>Conferência das Nações Unidas sobre Meio Ambiente e Desenvolvimento</a:t>
            </a:r>
          </a:p>
          <a:p>
            <a:pPr lvl="1">
              <a:buClr>
                <a:srgbClr val="0099CD"/>
              </a:buClr>
              <a:buFont typeface="Arial" charset="0"/>
              <a:buChar char="–"/>
              <a:defRPr/>
            </a:pPr>
            <a:r>
              <a:rPr lang="pt-BR" altLang="pt-BR" sz="1800" dirty="0">
                <a:latin typeface="Arial" charset="0"/>
                <a:cs typeface="Arial" charset="0"/>
              </a:rPr>
              <a:t>A Conferência das Partes (COP) é o órgão supremo decisório da CDB</a:t>
            </a:r>
          </a:p>
          <a:p>
            <a:pPr lvl="1">
              <a:buClr>
                <a:srgbClr val="0099CD"/>
              </a:buClr>
              <a:buFont typeface="Arial" charset="0"/>
              <a:buChar char="–"/>
              <a:defRPr/>
            </a:pPr>
            <a:endParaRPr lang="pt-BR" altLang="pt-BR" sz="14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99CD"/>
              </a:buClr>
              <a:buFont typeface="Arial" charset="0"/>
              <a:buChar char="•"/>
              <a:defRPr/>
            </a:pPr>
            <a:r>
              <a:rPr lang="pt-BR" altLang="pt-BR" b="1" dirty="0">
                <a:latin typeface="Arial" charset="0"/>
                <a:cs typeface="Arial" charset="0"/>
              </a:rPr>
              <a:t>Plano estratégico da CDB 2011-2020</a:t>
            </a:r>
          </a:p>
          <a:p>
            <a:pPr lvl="1" eaLnBrk="1" hangingPunct="1">
              <a:buClr>
                <a:srgbClr val="0099CD"/>
              </a:buClr>
              <a:buFont typeface="Arial" charset="0"/>
              <a:buChar char="–"/>
              <a:defRPr/>
            </a:pPr>
            <a:r>
              <a:rPr lang="pt-BR" altLang="pt-BR" sz="1800" dirty="0">
                <a:latin typeface="Arial" charset="0"/>
                <a:cs typeface="Arial" charset="0"/>
              </a:rPr>
              <a:t>5 objetivos globais</a:t>
            </a:r>
          </a:p>
          <a:p>
            <a:pPr lvl="1" eaLnBrk="1" hangingPunct="1">
              <a:buClr>
                <a:srgbClr val="0099CD"/>
              </a:buClr>
              <a:buFont typeface="Arial" charset="0"/>
              <a:buChar char="–"/>
              <a:defRPr/>
            </a:pPr>
            <a:r>
              <a:rPr lang="pt-BR" altLang="pt-BR" sz="1800" dirty="0">
                <a:latin typeface="Arial" charset="0"/>
                <a:cs typeface="Arial" charset="0"/>
              </a:rPr>
              <a:t>20 metas  </a:t>
            </a:r>
            <a:r>
              <a:rPr lang="pt-BR" altLang="pt-BR" sz="1800" dirty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pt-BR" altLang="pt-BR" sz="1800" dirty="0">
                <a:latin typeface="Arial" charset="0"/>
                <a:cs typeface="Arial" charset="0"/>
              </a:rPr>
              <a:t>Metas de Aichi</a:t>
            </a:r>
          </a:p>
          <a:p>
            <a:pPr lvl="2" eaLnBrk="1" hangingPunct="1">
              <a:buClr>
                <a:srgbClr val="0099CD"/>
              </a:buClr>
              <a:defRPr/>
            </a:pPr>
            <a:r>
              <a:rPr lang="pt-BR" altLang="pt-BR" dirty="0">
                <a:latin typeface="Arial" charset="0"/>
                <a:cs typeface="Arial" charset="0"/>
              </a:rPr>
              <a:t>Definidas na COP 2010, em Nagoya, no Japão</a:t>
            </a:r>
          </a:p>
          <a:p>
            <a:pPr lvl="2" eaLnBrk="1" hangingPunct="1">
              <a:buClr>
                <a:srgbClr val="0099CD"/>
              </a:buClr>
              <a:defRPr/>
            </a:pPr>
            <a:endParaRPr lang="pt-BR" altLang="pt-BR" sz="1400" dirty="0">
              <a:latin typeface="Arial" charset="0"/>
              <a:cs typeface="Arial" charset="0"/>
            </a:endParaRPr>
          </a:p>
          <a:p>
            <a:pPr marL="228600" lvl="1" eaLnBrk="1" hangingPunct="1">
              <a:buClr>
                <a:srgbClr val="0099CD"/>
              </a:buClr>
              <a:buFont typeface="Arial" charset="0"/>
              <a:buChar char="•"/>
              <a:defRPr/>
            </a:pPr>
            <a:r>
              <a:rPr lang="pt-BR" altLang="pt-BR" sz="2000" b="1" dirty="0">
                <a:latin typeface="Arial" charset="0"/>
                <a:cs typeface="Arial" charset="0"/>
              </a:rPr>
              <a:t>Compromisso assumido pelas Partes (países)</a:t>
            </a:r>
            <a:endParaRPr lang="pt-BR" altLang="pt-BR" sz="2000" dirty="0">
              <a:latin typeface="Arial" charset="0"/>
              <a:cs typeface="Arial" charset="0"/>
            </a:endParaRPr>
          </a:p>
          <a:p>
            <a:pPr marL="742950" lvl="2" indent="-285750" eaLnBrk="1" hangingPunct="1">
              <a:buClr>
                <a:srgbClr val="0099CD"/>
              </a:buClr>
              <a:buFont typeface="Arial" panose="020B0604020202020204" pitchFamily="34" charset="0"/>
              <a:buChar char="–"/>
              <a:defRPr/>
            </a:pPr>
            <a:r>
              <a:rPr lang="pt-BR" altLang="pt-BR" sz="1800" dirty="0">
                <a:latin typeface="Arial" charset="0"/>
                <a:cs typeface="Arial" charset="0"/>
              </a:rPr>
              <a:t>Implementar sua Estratégia e Planos de Ação Nacionais - EPANB</a:t>
            </a:r>
          </a:p>
          <a:p>
            <a:pPr marL="1143000" lvl="3" eaLnBrk="1" hangingPunct="1">
              <a:buClr>
                <a:srgbClr val="0099CD"/>
              </a:buClr>
              <a:buFont typeface="Arial" charset="0"/>
              <a:buChar char="•"/>
              <a:defRPr/>
            </a:pPr>
            <a:r>
              <a:rPr lang="pt-BR" altLang="pt-BR" dirty="0">
                <a:latin typeface="Arial" charset="0"/>
                <a:cs typeface="Arial" charset="0"/>
              </a:rPr>
              <a:t>Em inglês: </a:t>
            </a:r>
            <a:r>
              <a:rPr lang="en-US" altLang="pt-BR" i="1" dirty="0">
                <a:latin typeface="Arial" charset="0"/>
                <a:cs typeface="Arial" charset="0"/>
              </a:rPr>
              <a:t>National Biodiversity Strategies and Action Plans</a:t>
            </a:r>
            <a:r>
              <a:rPr lang="en-US" altLang="pt-BR" dirty="0">
                <a:latin typeface="Arial" charset="0"/>
                <a:cs typeface="Arial" charset="0"/>
              </a:rPr>
              <a:t> - </a:t>
            </a:r>
            <a:r>
              <a:rPr lang="en-US" altLang="pt-BR" dirty="0" err="1">
                <a:latin typeface="Arial" charset="0"/>
                <a:cs typeface="Arial" charset="0"/>
              </a:rPr>
              <a:t>NBSAPs</a:t>
            </a:r>
            <a:endParaRPr lang="pt-BR" altLang="pt-BR" dirty="0">
              <a:latin typeface="Arial" charset="0"/>
              <a:cs typeface="Arial" charset="0"/>
            </a:endParaRPr>
          </a:p>
          <a:p>
            <a:pPr marL="685800" lvl="2" eaLnBrk="1" hangingPunct="1">
              <a:buClr>
                <a:srgbClr val="0099CD"/>
              </a:buClr>
              <a:buFont typeface="Arial" charset="0"/>
              <a:buChar char="•"/>
              <a:defRPr/>
            </a:pPr>
            <a:endParaRPr lang="pt-BR" altLang="pt-BR" sz="18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99CD"/>
              </a:buClr>
              <a:buFont typeface="Arial" charset="0"/>
              <a:buChar char="•"/>
              <a:defRPr/>
            </a:pPr>
            <a:endParaRPr lang="pt-BR" altLang="pt-BR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99CD"/>
              </a:buClr>
              <a:buFont typeface="Arial" charset="0"/>
              <a:buNone/>
              <a:defRPr/>
            </a:pPr>
            <a:endParaRPr lang="pt-BR" altLang="pt-BR" dirty="0">
              <a:latin typeface="Arial" charset="0"/>
              <a:cs typeface="Arial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639888"/>
            <a:ext cx="1757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o 1"/>
          <p:cNvGrpSpPr>
            <a:grpSpLocks/>
          </p:cNvGrpSpPr>
          <p:nvPr/>
        </p:nvGrpSpPr>
        <p:grpSpPr bwMode="auto">
          <a:xfrm>
            <a:off x="6146800" y="3690938"/>
            <a:ext cx="2752725" cy="1641475"/>
            <a:chOff x="6201269" y="3200472"/>
            <a:chExt cx="2752725" cy="1824600"/>
          </a:xfrm>
        </p:grpSpPr>
        <p:pic>
          <p:nvPicPr>
            <p:cNvPr id="1229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844" y="3200472"/>
              <a:ext cx="180975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269" y="3550672"/>
              <a:ext cx="27432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444" y="3908047"/>
              <a:ext cx="1343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444" y="4272472"/>
              <a:ext cx="1352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244" y="4625022"/>
              <a:ext cx="18097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 dirty="0">
                <a:solidFill>
                  <a:srgbClr val="939393"/>
                </a:solidFill>
              </a:rPr>
              <a:t>CONTEXTO E ANTECEDENTES</a:t>
            </a:r>
            <a:endParaRPr lang="en-GB" altLang="pt-BR" dirty="0">
              <a:solidFill>
                <a:srgbClr val="939393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19100" y="1974850"/>
            <a:ext cx="8110538" cy="4191000"/>
          </a:xfrm>
        </p:spPr>
        <p:txBody>
          <a:bodyPr/>
          <a:lstStyle/>
          <a:p>
            <a:pPr eaLnBrk="1" hangingPunct="1">
              <a:buClr>
                <a:srgbClr val="0099CD"/>
              </a:buClr>
            </a:pPr>
            <a:endParaRPr lang="pt-BR" altLang="pt-BR" dirty="0"/>
          </a:p>
          <a:p>
            <a:pPr eaLnBrk="1" hangingPunct="1">
              <a:buClr>
                <a:srgbClr val="0099CD"/>
              </a:buClr>
            </a:pPr>
            <a:r>
              <a:rPr lang="pt-BR" altLang="pt-BR" dirty="0"/>
              <a:t>Arcabouço institucional no Brasil</a:t>
            </a:r>
          </a:p>
          <a:p>
            <a:pPr lvl="1" eaLnBrk="1" hangingPunct="1">
              <a:lnSpc>
                <a:spcPct val="150000"/>
              </a:lnSpc>
              <a:buClr>
                <a:srgbClr val="0099CD"/>
              </a:buClr>
            </a:pPr>
            <a:r>
              <a:rPr lang="pt-BR" altLang="en-US" sz="1600" dirty="0"/>
              <a:t>Política Nacional do Meio Ambiente – PNMA  </a:t>
            </a:r>
          </a:p>
          <a:p>
            <a:pPr lvl="1" eaLnBrk="1" hangingPunct="1">
              <a:lnSpc>
                <a:spcPct val="150000"/>
              </a:lnSpc>
              <a:buClr>
                <a:srgbClr val="0099CD"/>
              </a:buClr>
            </a:pPr>
            <a:r>
              <a:rPr lang="pt-BR" altLang="en-US" sz="1600" b="1" dirty="0"/>
              <a:t>Sistema Nacional do Meio Ambiente – </a:t>
            </a:r>
            <a:r>
              <a:rPr lang="pt-BR" altLang="en-US" sz="1600" b="1" dirty="0" err="1"/>
              <a:t>Sisnama</a:t>
            </a:r>
            <a:r>
              <a:rPr lang="pt-BR" altLang="en-US" sz="1600" dirty="0"/>
              <a:t> </a:t>
            </a:r>
            <a:endParaRPr lang="pt-BR" altLang="en-US" sz="1600" b="1" dirty="0">
              <a:solidFill>
                <a:srgbClr val="0098C3"/>
              </a:solidFill>
            </a:endParaRPr>
          </a:p>
          <a:p>
            <a:pPr lvl="1" eaLnBrk="1" hangingPunct="1">
              <a:lnSpc>
                <a:spcPct val="150000"/>
              </a:lnSpc>
              <a:buClr>
                <a:srgbClr val="0099CD"/>
              </a:buClr>
            </a:pPr>
            <a:r>
              <a:rPr lang="pt-BR" altLang="en-US" sz="1600" dirty="0">
                <a:sym typeface="Wingdings" panose="05000000000000000000" pitchFamily="2" charset="2"/>
              </a:rPr>
              <a:t>Política Nacional de Biodiversidade – PNB </a:t>
            </a:r>
          </a:p>
          <a:p>
            <a:pPr lvl="1" eaLnBrk="1" hangingPunct="1">
              <a:lnSpc>
                <a:spcPct val="150000"/>
              </a:lnSpc>
              <a:buClr>
                <a:srgbClr val="0099CD"/>
              </a:buClr>
            </a:pPr>
            <a:r>
              <a:rPr lang="pt-BR" altLang="en-US" sz="1600" dirty="0"/>
              <a:t>Programa. Nacional da Diversidade Biológica – </a:t>
            </a:r>
            <a:r>
              <a:rPr lang="pt-BR" altLang="en-US" sz="1600" dirty="0" err="1"/>
              <a:t>Pronabio</a:t>
            </a:r>
            <a:endParaRPr lang="pt-BR" altLang="en-US" sz="1600" dirty="0"/>
          </a:p>
          <a:p>
            <a:pPr lvl="1" eaLnBrk="1" hangingPunct="1">
              <a:lnSpc>
                <a:spcPct val="150000"/>
              </a:lnSpc>
              <a:buClr>
                <a:srgbClr val="0099CD"/>
              </a:buClr>
            </a:pPr>
            <a:r>
              <a:rPr lang="pt-BR" altLang="en-US" sz="1600" dirty="0"/>
              <a:t>Comissão Nacional da Biodiversidade – </a:t>
            </a:r>
            <a:r>
              <a:rPr lang="pt-BR" altLang="en-US" sz="1600" dirty="0" err="1"/>
              <a:t>Conabio</a:t>
            </a:r>
            <a:endParaRPr lang="pt-BR" altLang="en-US" sz="1600" dirty="0"/>
          </a:p>
          <a:p>
            <a:pPr eaLnBrk="1" hangingPunct="1">
              <a:buClr>
                <a:srgbClr val="0099CD"/>
              </a:buClr>
            </a:pPr>
            <a:endParaRPr lang="pt-BR" altLang="en-US" sz="1600" dirty="0"/>
          </a:p>
          <a:p>
            <a:pPr eaLnBrk="1" hangingPunct="1">
              <a:buClr>
                <a:srgbClr val="0099CD"/>
              </a:buClr>
            </a:pPr>
            <a:endParaRPr lang="pt-BR" altLang="pt-BR" dirty="0"/>
          </a:p>
        </p:txBody>
      </p:sp>
      <p:grpSp>
        <p:nvGrpSpPr>
          <p:cNvPr id="14340" name="Grupo 2"/>
          <p:cNvGrpSpPr>
            <a:grpSpLocks/>
          </p:cNvGrpSpPr>
          <p:nvPr/>
        </p:nvGrpSpPr>
        <p:grpSpPr bwMode="auto">
          <a:xfrm>
            <a:off x="6481763" y="2862263"/>
            <a:ext cx="2589212" cy="3282950"/>
            <a:chOff x="6566248" y="2544117"/>
            <a:chExt cx="2589170" cy="3282097"/>
          </a:xfrm>
        </p:grpSpPr>
        <p:sp>
          <p:nvSpPr>
            <p:cNvPr id="2" name="CaixaDeTexto 1"/>
            <p:cNvSpPr txBox="1"/>
            <p:nvPr/>
          </p:nvSpPr>
          <p:spPr>
            <a:xfrm>
              <a:off x="6566248" y="2544117"/>
              <a:ext cx="2578058" cy="430100"/>
            </a:xfrm>
            <a:prstGeom prst="rect">
              <a:avLst/>
            </a:prstGeom>
            <a:solidFill>
              <a:srgbClr val="63B1E5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solidFill>
                    <a:schemeClr val="bg1"/>
                  </a:solidFill>
                  <a:latin typeface="Arial" charset="0"/>
                </a:rPr>
                <a:t>Órgão Superior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Conselho de Governo</a:t>
              </a:r>
              <a:endParaRPr lang="en-US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566248" y="3032940"/>
              <a:ext cx="2589170" cy="577700"/>
            </a:xfrm>
            <a:prstGeom prst="rect">
              <a:avLst/>
            </a:prstGeom>
            <a:solidFill>
              <a:srgbClr val="63B1E5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solidFill>
                    <a:schemeClr val="bg1"/>
                  </a:solidFill>
                  <a:latin typeface="Arial" charset="0"/>
                </a:rPr>
                <a:t>Órgão Consultivo e Deliberativo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Conselho Nacional do Meio Ambiente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CONAMA</a:t>
              </a:r>
              <a:endParaRPr lang="en-US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566248" y="3667775"/>
              <a:ext cx="2578058" cy="577700"/>
            </a:xfrm>
            <a:prstGeom prst="rect">
              <a:avLst/>
            </a:prstGeom>
            <a:solidFill>
              <a:srgbClr val="0098C3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solidFill>
                    <a:schemeClr val="bg1"/>
                  </a:solidFill>
                  <a:latin typeface="Arial" charset="0"/>
                </a:rPr>
                <a:t>Órgão  Central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Ministério do Meio Ambiente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MMA</a:t>
              </a:r>
              <a:endParaRPr lang="en-US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567835" y="4302610"/>
              <a:ext cx="2576471" cy="415817"/>
            </a:xfrm>
            <a:prstGeom prst="rect">
              <a:avLst/>
            </a:prstGeom>
            <a:solidFill>
              <a:srgbClr val="0098C3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solidFill>
                    <a:schemeClr val="bg1"/>
                  </a:solidFill>
                  <a:latin typeface="Arial" charset="0"/>
                </a:rPr>
                <a:t>Órgãos Executores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IBAMA e ICMBio</a:t>
              </a:r>
              <a:endParaRPr lang="en-US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566248" y="4775562"/>
              <a:ext cx="2578058" cy="577700"/>
            </a:xfrm>
            <a:prstGeom prst="rect">
              <a:avLst/>
            </a:prstGeom>
            <a:solidFill>
              <a:srgbClr val="0087AC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solidFill>
                    <a:schemeClr val="bg1"/>
                  </a:solidFill>
                  <a:latin typeface="Arial" charset="0"/>
                </a:rPr>
                <a:t>Órgão  Seccionais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Estados</a:t>
              </a:r>
            </a:p>
            <a:p>
              <a:pPr algn="ctr">
                <a:defRPr/>
              </a:pPr>
              <a:r>
                <a:rPr lang="pt-BR" sz="1050" b="1" dirty="0" err="1">
                  <a:solidFill>
                    <a:schemeClr val="bg1"/>
                  </a:solidFill>
                  <a:latin typeface="Arial" charset="0"/>
                </a:rPr>
                <a:t>OEMAs</a:t>
              </a:r>
              <a:endParaRPr lang="en-US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566248" y="5410397"/>
              <a:ext cx="2578058" cy="415817"/>
            </a:xfrm>
            <a:prstGeom prst="rect">
              <a:avLst/>
            </a:prstGeom>
            <a:solidFill>
              <a:srgbClr val="0087AC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1050" dirty="0">
                  <a:solidFill>
                    <a:schemeClr val="bg1"/>
                  </a:solidFill>
                  <a:latin typeface="Arial" charset="0"/>
                </a:rPr>
                <a:t>Órgão  Locais</a:t>
              </a:r>
            </a:p>
            <a:p>
              <a:pPr algn="ctr">
                <a:defRPr/>
              </a:pPr>
              <a:r>
                <a:rPr lang="pt-BR" sz="1050" b="1" dirty="0">
                  <a:solidFill>
                    <a:schemeClr val="bg1"/>
                  </a:solidFill>
                  <a:latin typeface="Arial" charset="0"/>
                </a:rPr>
                <a:t>Municípios</a:t>
              </a:r>
              <a:endParaRPr lang="en-US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" name="Seta para a direita 10"/>
          <p:cNvSpPr/>
          <p:nvPr/>
        </p:nvSpPr>
        <p:spPr>
          <a:xfrm>
            <a:off x="5772150" y="3181350"/>
            <a:ext cx="495300" cy="287338"/>
          </a:xfrm>
          <a:prstGeom prst="rightArrow">
            <a:avLst/>
          </a:prstGeom>
          <a:gradFill flip="none" rotWithShape="1">
            <a:gsLst>
              <a:gs pos="0">
                <a:srgbClr val="63B1E5">
                  <a:shade val="30000"/>
                  <a:satMod val="115000"/>
                </a:srgbClr>
              </a:gs>
              <a:gs pos="50000">
                <a:srgbClr val="63B1E5">
                  <a:shade val="67500"/>
                  <a:satMod val="115000"/>
                </a:srgbClr>
              </a:gs>
              <a:gs pos="98750">
                <a:schemeClr val="bg1">
                  <a:lumMod val="95000"/>
                </a:schemeClr>
              </a:gs>
              <a:gs pos="75000">
                <a:srgbClr val="63B1E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fr-CH" altLang="pt-BR" dirty="0">
                <a:solidFill>
                  <a:srgbClr val="939393"/>
                </a:solidFill>
              </a:rPr>
              <a:t>PROCESSO DE CONSTRUÇÃO DA EPANB</a:t>
            </a:r>
            <a:endParaRPr lang="en-GB" altLang="pt-BR" dirty="0">
              <a:solidFill>
                <a:srgbClr val="939393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9100" y="1974850"/>
            <a:ext cx="8110538" cy="4191000"/>
          </a:xfrm>
        </p:spPr>
        <p:txBody>
          <a:bodyPr/>
          <a:lstStyle/>
          <a:p>
            <a:pPr eaLnBrk="1" hangingPunct="1">
              <a:buClr>
                <a:srgbClr val="0099CD"/>
              </a:buClr>
            </a:pPr>
            <a:r>
              <a:rPr lang="pt-BR" altLang="pt-BR" dirty="0"/>
              <a:t>Contribuições do Brasil com o plano estratégico da CDB 2011-2020</a:t>
            </a:r>
          </a:p>
          <a:p>
            <a:pPr lvl="1" eaLnBrk="1" hangingPunct="1">
              <a:buClr>
                <a:srgbClr val="0099CD"/>
              </a:buClr>
            </a:pPr>
            <a:r>
              <a:rPr lang="pt-BR" altLang="pt-BR" sz="1800" dirty="0"/>
              <a:t>20 Metas Nacionais alinhadas às Metas de </a:t>
            </a:r>
            <a:r>
              <a:rPr lang="pt-BR" altLang="pt-BR" sz="1800" dirty="0" err="1"/>
              <a:t>Aichi</a:t>
            </a:r>
            <a:endParaRPr lang="pt-BR" altLang="pt-BR" sz="1800" dirty="0"/>
          </a:p>
          <a:p>
            <a:pPr lvl="2" eaLnBrk="1" hangingPunct="1">
              <a:buClr>
                <a:srgbClr val="0099CD"/>
              </a:buClr>
            </a:pPr>
            <a:r>
              <a:rPr lang="pt-BR" altLang="pt-BR" dirty="0"/>
              <a:t>Resolução </a:t>
            </a:r>
            <a:r>
              <a:rPr lang="pt-BR" altLang="pt-BR" dirty="0" err="1"/>
              <a:t>Conabio</a:t>
            </a:r>
            <a:r>
              <a:rPr lang="pt-BR" altLang="pt-BR" dirty="0"/>
              <a:t> n</a:t>
            </a:r>
            <a:r>
              <a:rPr lang="pt-BR" altLang="pt-BR" baseline="30000" dirty="0"/>
              <a:t>o</a:t>
            </a:r>
            <a:r>
              <a:rPr lang="pt-BR" altLang="pt-BR" dirty="0"/>
              <a:t>. 06/2013</a:t>
            </a:r>
          </a:p>
          <a:p>
            <a:pPr lvl="2" eaLnBrk="1" hangingPunct="1">
              <a:buClr>
                <a:srgbClr val="0099CD"/>
              </a:buClr>
            </a:pPr>
            <a:endParaRPr lang="pt-BR" altLang="en-US" dirty="0"/>
          </a:p>
          <a:p>
            <a:pPr lvl="2" eaLnBrk="1" hangingPunct="1">
              <a:buClr>
                <a:srgbClr val="0099CD"/>
              </a:buClr>
            </a:pPr>
            <a:endParaRPr lang="en-US" altLang="en-US" dirty="0"/>
          </a:p>
          <a:p>
            <a:pPr eaLnBrk="1" hangingPunct="1">
              <a:buClr>
                <a:srgbClr val="0099CD"/>
              </a:buClr>
            </a:pPr>
            <a:r>
              <a:rPr lang="pt-BR" altLang="en-US" dirty="0" err="1"/>
              <a:t>PainelBio</a:t>
            </a:r>
            <a:endParaRPr lang="pt-BR" altLang="en-US" dirty="0"/>
          </a:p>
          <a:p>
            <a:pPr lvl="1" eaLnBrk="1" hangingPunct="1">
              <a:buClr>
                <a:srgbClr val="0099CD"/>
              </a:buClr>
            </a:pPr>
            <a:r>
              <a:rPr lang="pt-BR" altLang="en-US" sz="1800" dirty="0"/>
              <a:t>Plataforma colaborativa que permite o diálogo entre os diferentes setores e a união de esforços para facilitar e acompanhar o alcance das Metas Nacionais</a:t>
            </a:r>
          </a:p>
          <a:p>
            <a:pPr lvl="1" eaLnBrk="1" hangingPunct="1">
              <a:buClr>
                <a:srgbClr val="0099CD"/>
              </a:buClr>
            </a:pPr>
            <a:r>
              <a:rPr lang="pt-BR" altLang="en-US" sz="1600" dirty="0"/>
              <a:t>Parceiro fundamental na construção dos indicadores das Metas Nacionais </a:t>
            </a:r>
            <a:r>
              <a:rPr lang="pt-BR" altLang="en-US" sz="1800" dirty="0"/>
              <a:t>  </a:t>
            </a:r>
          </a:p>
          <a:p>
            <a:pPr eaLnBrk="1" hangingPunct="1">
              <a:buClr>
                <a:srgbClr val="0099CD"/>
              </a:buClr>
            </a:pPr>
            <a:endParaRPr lang="pt-BR" altLang="pt-BR" dirty="0"/>
          </a:p>
          <a:p>
            <a:pPr lvl="1" eaLnBrk="1" hangingPunct="1">
              <a:buClr>
                <a:srgbClr val="0099CD"/>
              </a:buClr>
            </a:pPr>
            <a:endParaRPr lang="en-US" altLang="en-US" sz="1600" dirty="0"/>
          </a:p>
          <a:p>
            <a:pPr lvl="1" eaLnBrk="1" hangingPunct="1">
              <a:buClr>
                <a:srgbClr val="0099CD"/>
              </a:buClr>
            </a:pPr>
            <a:endParaRPr lang="pt-BR" altLang="en-US" sz="1600" dirty="0"/>
          </a:p>
          <a:p>
            <a:pPr eaLnBrk="1" hangingPunct="1">
              <a:buClr>
                <a:srgbClr val="0099CD"/>
              </a:buClr>
            </a:pPr>
            <a:endParaRPr lang="pt-BR" alt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 de Texto 2"/>
          <p:cNvSpPr txBox="1">
            <a:spLocks noChangeArrowheads="1"/>
          </p:cNvSpPr>
          <p:nvPr/>
        </p:nvSpPr>
        <p:spPr bwMode="auto">
          <a:xfrm>
            <a:off x="6838950" y="741363"/>
            <a:ext cx="23050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Gavião-carijó (</a:t>
            </a:r>
            <a:r>
              <a:rPr lang="pt-BR" altLang="en-US" sz="900" i="1">
                <a:solidFill>
                  <a:srgbClr val="FFFFFF"/>
                </a:solidFill>
                <a:latin typeface="Calibri Light" panose="020F0302020204030204" pitchFamily="34" charset="0"/>
              </a:rPr>
              <a:t>Rupornis magnirostris</a:t>
            </a: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) no Parque Nacional do Pantanal Matogrossense</a:t>
            </a: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pt-BR" altLang="en-US" sz="900">
                <a:solidFill>
                  <a:srgbClr val="FFFFFF"/>
                </a:solidFill>
                <a:latin typeface="Calibri Light" panose="020F0302020204030204" pitchFamily="34" charset="0"/>
              </a:rPr>
              <a:t>Foto: Zig Koch</a:t>
            </a:r>
            <a:endParaRPr lang="en-US" altLang="en-US" sz="90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pt-BR" altLang="pt-BR" dirty="0">
                <a:solidFill>
                  <a:srgbClr val="939393"/>
                </a:solidFill>
              </a:rPr>
              <a:t>PROCESSO DE CONSTRUÇÃO DA EPANB</a:t>
            </a:r>
          </a:p>
        </p:txBody>
      </p:sp>
      <p:grpSp>
        <p:nvGrpSpPr>
          <p:cNvPr id="16388" name="Agrupar 4"/>
          <p:cNvGrpSpPr>
            <a:grpSpLocks/>
          </p:cNvGrpSpPr>
          <p:nvPr/>
        </p:nvGrpSpPr>
        <p:grpSpPr bwMode="auto">
          <a:xfrm>
            <a:off x="87313" y="2054225"/>
            <a:ext cx="8999537" cy="3130550"/>
            <a:chOff x="103832" y="2053683"/>
            <a:chExt cx="8998191" cy="3131032"/>
          </a:xfrm>
        </p:grpSpPr>
        <p:sp>
          <p:nvSpPr>
            <p:cNvPr id="71" name="Forma livre 70"/>
            <p:cNvSpPr/>
            <p:nvPr/>
          </p:nvSpPr>
          <p:spPr>
            <a:xfrm>
              <a:off x="8102048" y="2309310"/>
              <a:ext cx="953945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Workshop PainelBio e Elaboração do </a:t>
              </a: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2º Módulo do Plano de Ação 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para a Biodiversidade</a:t>
              </a:r>
            </a:p>
          </p:txBody>
        </p:sp>
        <p:sp>
          <p:nvSpPr>
            <p:cNvPr id="72" name="Seta para a direita 71"/>
            <p:cNvSpPr/>
            <p:nvPr/>
          </p:nvSpPr>
          <p:spPr>
            <a:xfrm>
              <a:off x="7860784" y="2585578"/>
              <a:ext cx="287295" cy="358830"/>
            </a:xfrm>
            <a:prstGeom prst="rightArrow">
              <a:avLst/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3" name="Forma livre 72"/>
            <p:cNvSpPr/>
            <p:nvPr/>
          </p:nvSpPr>
          <p:spPr>
            <a:xfrm>
              <a:off x="7040169" y="2309310"/>
              <a:ext cx="958707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Elaboração do </a:t>
              </a: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1º Módulo do Plano de Ação 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para a Biodiversidade</a:t>
              </a:r>
            </a:p>
          </p:txBody>
        </p:sp>
        <p:sp>
          <p:nvSpPr>
            <p:cNvPr id="74" name="Seta para a direita 73"/>
            <p:cNvSpPr/>
            <p:nvPr/>
          </p:nvSpPr>
          <p:spPr>
            <a:xfrm>
              <a:off x="6798906" y="2585578"/>
              <a:ext cx="287294" cy="358830"/>
            </a:xfrm>
            <a:prstGeom prst="rightArrow">
              <a:avLst>
                <a:gd name="adj1" fmla="val 39807"/>
                <a:gd name="adj2" fmla="val 50000"/>
              </a:avLst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5" name="Forma livre 74"/>
            <p:cNvSpPr/>
            <p:nvPr/>
          </p:nvSpPr>
          <p:spPr>
            <a:xfrm>
              <a:off x="5976704" y="2309310"/>
              <a:ext cx="958707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Workshop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 para fortalecimento da EPANB:</a:t>
              </a:r>
            </a:p>
            <a:p>
              <a:pPr marL="87313" indent="-87313" defTabSz="711200">
                <a:buFontTx/>
                <a:buChar char="-"/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Gênero</a:t>
              </a:r>
            </a:p>
            <a:p>
              <a:pPr marL="87313" indent="-87313" defTabSz="711200">
                <a:buFontTx/>
                <a:buChar char="-"/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ODS</a:t>
              </a:r>
            </a:p>
            <a:p>
              <a:pPr marL="87313" indent="-87313" defTabSz="711200">
                <a:buFontTx/>
                <a:buChar char="-"/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Metas Nacionais </a:t>
              </a:r>
            </a:p>
          </p:txBody>
        </p:sp>
        <p:sp>
          <p:nvSpPr>
            <p:cNvPr id="76" name="Seta para a direita 75"/>
            <p:cNvSpPr/>
            <p:nvPr/>
          </p:nvSpPr>
          <p:spPr>
            <a:xfrm>
              <a:off x="5735440" y="2585578"/>
              <a:ext cx="288882" cy="358830"/>
            </a:xfrm>
            <a:prstGeom prst="rightArrow">
              <a:avLst/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7" name="Forma livre 76"/>
            <p:cNvSpPr/>
            <p:nvPr/>
          </p:nvSpPr>
          <p:spPr>
            <a:xfrm>
              <a:off x="4725941" y="2309310"/>
              <a:ext cx="1146004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711200"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Construção participativa de </a:t>
              </a: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Indicadores 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para </a:t>
              </a:r>
            </a:p>
            <a:p>
              <a:pPr defTabSz="711200"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as Metas Nacionais </a:t>
              </a: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2011-2020</a:t>
              </a:r>
            </a:p>
          </p:txBody>
        </p:sp>
        <p:sp>
          <p:nvSpPr>
            <p:cNvPr id="78" name="Seta para a direita 77"/>
            <p:cNvSpPr/>
            <p:nvPr/>
          </p:nvSpPr>
          <p:spPr>
            <a:xfrm>
              <a:off x="4483089" y="2585578"/>
              <a:ext cx="288882" cy="358830"/>
            </a:xfrm>
            <a:prstGeom prst="rightArrow">
              <a:avLst/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9" name="Forma livre 78"/>
            <p:cNvSpPr/>
            <p:nvPr/>
          </p:nvSpPr>
          <p:spPr>
            <a:xfrm>
              <a:off x="3676760" y="2309310"/>
              <a:ext cx="944422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Criação  do  </a:t>
              </a: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Painel  Brasileiro  de Biodiversidade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 - PainelBio</a:t>
              </a:r>
            </a:p>
          </p:txBody>
        </p:sp>
        <p:sp>
          <p:nvSpPr>
            <p:cNvPr id="80" name="Seta para a direita 79"/>
            <p:cNvSpPr/>
            <p:nvPr/>
          </p:nvSpPr>
          <p:spPr>
            <a:xfrm>
              <a:off x="3432321" y="2585578"/>
              <a:ext cx="288882" cy="358830"/>
            </a:xfrm>
            <a:prstGeom prst="rightArrow">
              <a:avLst/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81" name="Forma livre 80"/>
            <p:cNvSpPr/>
            <p:nvPr/>
          </p:nvSpPr>
          <p:spPr>
            <a:xfrm>
              <a:off x="2587897" y="2315661"/>
              <a:ext cx="984103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Elaboração da </a:t>
              </a: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Estratégia Nacional 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para a Biodiversidade</a:t>
              </a:r>
            </a:p>
          </p:txBody>
        </p:sp>
        <p:sp>
          <p:nvSpPr>
            <p:cNvPr id="82" name="Forma livre 81"/>
            <p:cNvSpPr/>
            <p:nvPr/>
          </p:nvSpPr>
          <p:spPr>
            <a:xfrm>
              <a:off x="2586311" y="3793851"/>
              <a:ext cx="988864" cy="1390864"/>
            </a:xfrm>
            <a:custGeom>
              <a:avLst/>
              <a:gdLst>
                <a:gd name="connsiteX0" fmla="*/ 0 w 1328526"/>
                <a:gd name="connsiteY0" fmla="*/ 82637 h 826370"/>
                <a:gd name="connsiteX1" fmla="*/ 82637 w 1328526"/>
                <a:gd name="connsiteY1" fmla="*/ 0 h 826370"/>
                <a:gd name="connsiteX2" fmla="*/ 1245889 w 1328526"/>
                <a:gd name="connsiteY2" fmla="*/ 0 h 826370"/>
                <a:gd name="connsiteX3" fmla="*/ 1328526 w 1328526"/>
                <a:gd name="connsiteY3" fmla="*/ 82637 h 826370"/>
                <a:gd name="connsiteX4" fmla="*/ 1328526 w 1328526"/>
                <a:gd name="connsiteY4" fmla="*/ 743733 h 826370"/>
                <a:gd name="connsiteX5" fmla="*/ 1245889 w 1328526"/>
                <a:gd name="connsiteY5" fmla="*/ 826370 h 826370"/>
                <a:gd name="connsiteX6" fmla="*/ 82637 w 1328526"/>
                <a:gd name="connsiteY6" fmla="*/ 826370 h 826370"/>
                <a:gd name="connsiteX7" fmla="*/ 0 w 1328526"/>
                <a:gd name="connsiteY7" fmla="*/ 743733 h 826370"/>
                <a:gd name="connsiteX8" fmla="*/ 0 w 1328526"/>
                <a:gd name="connsiteY8" fmla="*/ 82637 h 82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826370">
                  <a:moveTo>
                    <a:pt x="0" y="82637"/>
                  </a:moveTo>
                  <a:cubicBezTo>
                    <a:pt x="0" y="36998"/>
                    <a:pt x="36998" y="0"/>
                    <a:pt x="82637" y="0"/>
                  </a:cubicBezTo>
                  <a:lnTo>
                    <a:pt x="1245889" y="0"/>
                  </a:lnTo>
                  <a:cubicBezTo>
                    <a:pt x="1291528" y="0"/>
                    <a:pt x="1328526" y="36998"/>
                    <a:pt x="1328526" y="82637"/>
                  </a:cubicBezTo>
                  <a:lnTo>
                    <a:pt x="1328526" y="743733"/>
                  </a:lnTo>
                  <a:cubicBezTo>
                    <a:pt x="1328526" y="789372"/>
                    <a:pt x="1291528" y="826370"/>
                    <a:pt x="1245889" y="826370"/>
                  </a:cubicBezTo>
                  <a:lnTo>
                    <a:pt x="82637" y="826370"/>
                  </a:lnTo>
                  <a:cubicBezTo>
                    <a:pt x="36998" y="826370"/>
                    <a:pt x="0" y="789372"/>
                    <a:pt x="0" y="743733"/>
                  </a:cubicBezTo>
                  <a:lnTo>
                    <a:pt x="0" y="8263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4844" tIns="54684" rIns="64844" bIns="54684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Resolução da Conabio nº.6 de 09/2013 </a:t>
              </a:r>
            </a:p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-</a:t>
              </a:r>
              <a:r>
                <a:rPr lang="pt-BR" sz="1050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Metas Nacionais e princípios para internalização</a:t>
              </a:r>
            </a:p>
          </p:txBody>
        </p:sp>
        <p:sp>
          <p:nvSpPr>
            <p:cNvPr id="83" name="Forma livre 82"/>
            <p:cNvSpPr/>
            <p:nvPr/>
          </p:nvSpPr>
          <p:spPr>
            <a:xfrm>
              <a:off x="103832" y="3790675"/>
              <a:ext cx="1071402" cy="1390864"/>
            </a:xfrm>
            <a:custGeom>
              <a:avLst/>
              <a:gdLst>
                <a:gd name="connsiteX0" fmla="*/ 0 w 1328526"/>
                <a:gd name="connsiteY0" fmla="*/ 82637 h 826370"/>
                <a:gd name="connsiteX1" fmla="*/ 82637 w 1328526"/>
                <a:gd name="connsiteY1" fmla="*/ 0 h 826370"/>
                <a:gd name="connsiteX2" fmla="*/ 1245889 w 1328526"/>
                <a:gd name="connsiteY2" fmla="*/ 0 h 826370"/>
                <a:gd name="connsiteX3" fmla="*/ 1328526 w 1328526"/>
                <a:gd name="connsiteY3" fmla="*/ 82637 h 826370"/>
                <a:gd name="connsiteX4" fmla="*/ 1328526 w 1328526"/>
                <a:gd name="connsiteY4" fmla="*/ 743733 h 826370"/>
                <a:gd name="connsiteX5" fmla="*/ 1245889 w 1328526"/>
                <a:gd name="connsiteY5" fmla="*/ 826370 h 826370"/>
                <a:gd name="connsiteX6" fmla="*/ 82637 w 1328526"/>
                <a:gd name="connsiteY6" fmla="*/ 826370 h 826370"/>
                <a:gd name="connsiteX7" fmla="*/ 0 w 1328526"/>
                <a:gd name="connsiteY7" fmla="*/ 743733 h 826370"/>
                <a:gd name="connsiteX8" fmla="*/ 0 w 1328526"/>
                <a:gd name="connsiteY8" fmla="*/ 82637 h 82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826370">
                  <a:moveTo>
                    <a:pt x="0" y="82637"/>
                  </a:moveTo>
                  <a:cubicBezTo>
                    <a:pt x="0" y="36998"/>
                    <a:pt x="36998" y="0"/>
                    <a:pt x="82637" y="0"/>
                  </a:cubicBezTo>
                  <a:lnTo>
                    <a:pt x="1245889" y="0"/>
                  </a:lnTo>
                  <a:cubicBezTo>
                    <a:pt x="1291528" y="0"/>
                    <a:pt x="1328526" y="36998"/>
                    <a:pt x="1328526" y="82637"/>
                  </a:cubicBezTo>
                  <a:lnTo>
                    <a:pt x="1328526" y="743733"/>
                  </a:lnTo>
                  <a:cubicBezTo>
                    <a:pt x="1328526" y="789372"/>
                    <a:pt x="1291528" y="826370"/>
                    <a:pt x="1245889" y="826370"/>
                  </a:cubicBezTo>
                  <a:lnTo>
                    <a:pt x="82637" y="826370"/>
                  </a:lnTo>
                  <a:cubicBezTo>
                    <a:pt x="36998" y="826370"/>
                    <a:pt x="0" y="789372"/>
                    <a:pt x="0" y="743733"/>
                  </a:cubicBezTo>
                  <a:lnTo>
                    <a:pt x="0" y="8263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57224" tIns="48969" rIns="57224" bIns="48969" spcCol="1270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1ª Proposta de Metas Nacionais para 2020</a:t>
              </a:r>
            </a:p>
          </p:txBody>
        </p:sp>
        <p:sp>
          <p:nvSpPr>
            <p:cNvPr id="84" name="Forma livre 83"/>
            <p:cNvSpPr/>
            <p:nvPr/>
          </p:nvSpPr>
          <p:spPr>
            <a:xfrm>
              <a:off x="1278406" y="3790675"/>
              <a:ext cx="1203145" cy="1390864"/>
            </a:xfrm>
            <a:custGeom>
              <a:avLst/>
              <a:gdLst>
                <a:gd name="connsiteX0" fmla="*/ 0 w 1328526"/>
                <a:gd name="connsiteY0" fmla="*/ 122461 h 1224606"/>
                <a:gd name="connsiteX1" fmla="*/ 122461 w 1328526"/>
                <a:gd name="connsiteY1" fmla="*/ 0 h 1224606"/>
                <a:gd name="connsiteX2" fmla="*/ 1206065 w 1328526"/>
                <a:gd name="connsiteY2" fmla="*/ 0 h 1224606"/>
                <a:gd name="connsiteX3" fmla="*/ 1328526 w 1328526"/>
                <a:gd name="connsiteY3" fmla="*/ 122461 h 1224606"/>
                <a:gd name="connsiteX4" fmla="*/ 1328526 w 1328526"/>
                <a:gd name="connsiteY4" fmla="*/ 1102145 h 1224606"/>
                <a:gd name="connsiteX5" fmla="*/ 1206065 w 1328526"/>
                <a:gd name="connsiteY5" fmla="*/ 1224606 h 1224606"/>
                <a:gd name="connsiteX6" fmla="*/ 122461 w 1328526"/>
                <a:gd name="connsiteY6" fmla="*/ 1224606 h 1224606"/>
                <a:gd name="connsiteX7" fmla="*/ 0 w 1328526"/>
                <a:gd name="connsiteY7" fmla="*/ 1102145 h 1224606"/>
                <a:gd name="connsiteX8" fmla="*/ 0 w 1328526"/>
                <a:gd name="connsiteY8" fmla="*/ 122461 h 12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1224606">
                  <a:moveTo>
                    <a:pt x="0" y="122461"/>
                  </a:moveTo>
                  <a:cubicBezTo>
                    <a:pt x="0" y="54828"/>
                    <a:pt x="54828" y="0"/>
                    <a:pt x="122461" y="0"/>
                  </a:cubicBezTo>
                  <a:lnTo>
                    <a:pt x="1206065" y="0"/>
                  </a:lnTo>
                  <a:cubicBezTo>
                    <a:pt x="1273698" y="0"/>
                    <a:pt x="1328526" y="54828"/>
                    <a:pt x="1328526" y="122461"/>
                  </a:cubicBezTo>
                  <a:lnTo>
                    <a:pt x="1328526" y="1102145"/>
                  </a:lnTo>
                  <a:cubicBezTo>
                    <a:pt x="1328526" y="1169778"/>
                    <a:pt x="1273698" y="1224606"/>
                    <a:pt x="1206065" y="1224606"/>
                  </a:cubicBezTo>
                  <a:lnTo>
                    <a:pt x="122461" y="1224606"/>
                  </a:lnTo>
                  <a:cubicBezTo>
                    <a:pt x="54828" y="1224606"/>
                    <a:pt x="0" y="1169778"/>
                    <a:pt x="0" y="1102145"/>
                  </a:cubicBezTo>
                  <a:lnTo>
                    <a:pt x="0" y="12246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507" tIns="66347" rIns="76507" bIns="66347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Subsídios multissetoriais para o Pano de Ação </a:t>
              </a:r>
              <a:r>
                <a:rPr lang="pt-BR" sz="105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Governamental </a:t>
              </a: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e diretrizes para o PPA 2016-2019</a:t>
              </a:r>
              <a:endParaRPr lang="pt-BR" sz="1050" b="1" i="1" dirty="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" name="Forma livre 84"/>
            <p:cNvSpPr/>
            <p:nvPr/>
          </p:nvSpPr>
          <p:spPr>
            <a:xfrm>
              <a:off x="3679934" y="3790675"/>
              <a:ext cx="944422" cy="1390864"/>
            </a:xfrm>
            <a:custGeom>
              <a:avLst/>
              <a:gdLst>
                <a:gd name="connsiteX0" fmla="*/ 0 w 1328526"/>
                <a:gd name="connsiteY0" fmla="*/ 122461 h 1224606"/>
                <a:gd name="connsiteX1" fmla="*/ 122461 w 1328526"/>
                <a:gd name="connsiteY1" fmla="*/ 0 h 1224606"/>
                <a:gd name="connsiteX2" fmla="*/ 1206065 w 1328526"/>
                <a:gd name="connsiteY2" fmla="*/ 0 h 1224606"/>
                <a:gd name="connsiteX3" fmla="*/ 1328526 w 1328526"/>
                <a:gd name="connsiteY3" fmla="*/ 122461 h 1224606"/>
                <a:gd name="connsiteX4" fmla="*/ 1328526 w 1328526"/>
                <a:gd name="connsiteY4" fmla="*/ 1102145 h 1224606"/>
                <a:gd name="connsiteX5" fmla="*/ 1206065 w 1328526"/>
                <a:gd name="connsiteY5" fmla="*/ 1224606 h 1224606"/>
                <a:gd name="connsiteX6" fmla="*/ 122461 w 1328526"/>
                <a:gd name="connsiteY6" fmla="*/ 1224606 h 1224606"/>
                <a:gd name="connsiteX7" fmla="*/ 0 w 1328526"/>
                <a:gd name="connsiteY7" fmla="*/ 1102145 h 1224606"/>
                <a:gd name="connsiteX8" fmla="*/ 0 w 1328526"/>
                <a:gd name="connsiteY8" fmla="*/ 122461 h 12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1224606">
                  <a:moveTo>
                    <a:pt x="0" y="122461"/>
                  </a:moveTo>
                  <a:cubicBezTo>
                    <a:pt x="0" y="54828"/>
                    <a:pt x="54828" y="0"/>
                    <a:pt x="122461" y="0"/>
                  </a:cubicBezTo>
                  <a:lnTo>
                    <a:pt x="1206065" y="0"/>
                  </a:lnTo>
                  <a:cubicBezTo>
                    <a:pt x="1273698" y="0"/>
                    <a:pt x="1328526" y="54828"/>
                    <a:pt x="1328526" y="122461"/>
                  </a:cubicBezTo>
                  <a:lnTo>
                    <a:pt x="1328526" y="1102145"/>
                  </a:lnTo>
                  <a:cubicBezTo>
                    <a:pt x="1328526" y="1169778"/>
                    <a:pt x="1273698" y="1224606"/>
                    <a:pt x="1206065" y="1224606"/>
                  </a:cubicBezTo>
                  <a:lnTo>
                    <a:pt x="122461" y="1224606"/>
                  </a:lnTo>
                  <a:cubicBezTo>
                    <a:pt x="54828" y="1224606"/>
                    <a:pt x="0" y="1169778"/>
                    <a:pt x="0" y="1102145"/>
                  </a:cubicBezTo>
                  <a:lnTo>
                    <a:pt x="0" y="12246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507" tIns="66347" rIns="76507" bIns="66347" spcCol="1270"/>
            <a:lstStyle/>
            <a:p>
              <a:pPr algn="ctr"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Acordo constitutivo do PainelBio</a:t>
              </a:r>
            </a:p>
          </p:txBody>
        </p:sp>
        <p:sp>
          <p:nvSpPr>
            <p:cNvPr id="86" name="Forma livre 85"/>
            <p:cNvSpPr/>
            <p:nvPr/>
          </p:nvSpPr>
          <p:spPr>
            <a:xfrm>
              <a:off x="4727527" y="3790675"/>
              <a:ext cx="1147591" cy="1390864"/>
            </a:xfrm>
            <a:custGeom>
              <a:avLst/>
              <a:gdLst>
                <a:gd name="connsiteX0" fmla="*/ 0 w 1328526"/>
                <a:gd name="connsiteY0" fmla="*/ 122461 h 1224606"/>
                <a:gd name="connsiteX1" fmla="*/ 122461 w 1328526"/>
                <a:gd name="connsiteY1" fmla="*/ 0 h 1224606"/>
                <a:gd name="connsiteX2" fmla="*/ 1206065 w 1328526"/>
                <a:gd name="connsiteY2" fmla="*/ 0 h 1224606"/>
                <a:gd name="connsiteX3" fmla="*/ 1328526 w 1328526"/>
                <a:gd name="connsiteY3" fmla="*/ 122461 h 1224606"/>
                <a:gd name="connsiteX4" fmla="*/ 1328526 w 1328526"/>
                <a:gd name="connsiteY4" fmla="*/ 1102145 h 1224606"/>
                <a:gd name="connsiteX5" fmla="*/ 1206065 w 1328526"/>
                <a:gd name="connsiteY5" fmla="*/ 1224606 h 1224606"/>
                <a:gd name="connsiteX6" fmla="*/ 122461 w 1328526"/>
                <a:gd name="connsiteY6" fmla="*/ 1224606 h 1224606"/>
                <a:gd name="connsiteX7" fmla="*/ 0 w 1328526"/>
                <a:gd name="connsiteY7" fmla="*/ 1102145 h 1224606"/>
                <a:gd name="connsiteX8" fmla="*/ 0 w 1328526"/>
                <a:gd name="connsiteY8" fmla="*/ 122461 h 12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1224606">
                  <a:moveTo>
                    <a:pt x="0" y="122461"/>
                  </a:moveTo>
                  <a:cubicBezTo>
                    <a:pt x="0" y="54828"/>
                    <a:pt x="54828" y="0"/>
                    <a:pt x="122461" y="0"/>
                  </a:cubicBezTo>
                  <a:lnTo>
                    <a:pt x="1206065" y="0"/>
                  </a:lnTo>
                  <a:cubicBezTo>
                    <a:pt x="1273698" y="0"/>
                    <a:pt x="1328526" y="54828"/>
                    <a:pt x="1328526" y="122461"/>
                  </a:cubicBezTo>
                  <a:lnTo>
                    <a:pt x="1328526" y="1102145"/>
                  </a:lnTo>
                  <a:cubicBezTo>
                    <a:pt x="1328526" y="1169778"/>
                    <a:pt x="1273698" y="1224606"/>
                    <a:pt x="1206065" y="1224606"/>
                  </a:cubicBezTo>
                  <a:lnTo>
                    <a:pt x="122461" y="1224606"/>
                  </a:lnTo>
                  <a:cubicBezTo>
                    <a:pt x="54828" y="1224606"/>
                    <a:pt x="0" y="1169778"/>
                    <a:pt x="0" y="1102145"/>
                  </a:cubicBezTo>
                  <a:lnTo>
                    <a:pt x="0" y="12246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507" tIns="66347" rIns="76507" bIns="66347" spcCol="1270"/>
            <a:lstStyle/>
            <a:p>
              <a:pPr algn="ctr"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Quadro de indicadores para monitoramento e arcabouço conceitual </a:t>
              </a:r>
            </a:p>
          </p:txBody>
        </p:sp>
        <p:sp>
          <p:nvSpPr>
            <p:cNvPr id="87" name="Forma livre 86"/>
            <p:cNvSpPr/>
            <p:nvPr/>
          </p:nvSpPr>
          <p:spPr>
            <a:xfrm>
              <a:off x="7040169" y="3790675"/>
              <a:ext cx="958707" cy="1390864"/>
            </a:xfrm>
            <a:custGeom>
              <a:avLst/>
              <a:gdLst>
                <a:gd name="connsiteX0" fmla="*/ 0 w 1328526"/>
                <a:gd name="connsiteY0" fmla="*/ 122461 h 1224606"/>
                <a:gd name="connsiteX1" fmla="*/ 122461 w 1328526"/>
                <a:gd name="connsiteY1" fmla="*/ 0 h 1224606"/>
                <a:gd name="connsiteX2" fmla="*/ 1206065 w 1328526"/>
                <a:gd name="connsiteY2" fmla="*/ 0 h 1224606"/>
                <a:gd name="connsiteX3" fmla="*/ 1328526 w 1328526"/>
                <a:gd name="connsiteY3" fmla="*/ 122461 h 1224606"/>
                <a:gd name="connsiteX4" fmla="*/ 1328526 w 1328526"/>
                <a:gd name="connsiteY4" fmla="*/ 1102145 h 1224606"/>
                <a:gd name="connsiteX5" fmla="*/ 1206065 w 1328526"/>
                <a:gd name="connsiteY5" fmla="*/ 1224606 h 1224606"/>
                <a:gd name="connsiteX6" fmla="*/ 122461 w 1328526"/>
                <a:gd name="connsiteY6" fmla="*/ 1224606 h 1224606"/>
                <a:gd name="connsiteX7" fmla="*/ 0 w 1328526"/>
                <a:gd name="connsiteY7" fmla="*/ 1102145 h 1224606"/>
                <a:gd name="connsiteX8" fmla="*/ 0 w 1328526"/>
                <a:gd name="connsiteY8" fmla="*/ 122461 h 12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1224606">
                  <a:moveTo>
                    <a:pt x="0" y="122461"/>
                  </a:moveTo>
                  <a:cubicBezTo>
                    <a:pt x="0" y="54828"/>
                    <a:pt x="54828" y="0"/>
                    <a:pt x="122461" y="0"/>
                  </a:cubicBezTo>
                  <a:lnTo>
                    <a:pt x="1206065" y="0"/>
                  </a:lnTo>
                  <a:cubicBezTo>
                    <a:pt x="1273698" y="0"/>
                    <a:pt x="1328526" y="54828"/>
                    <a:pt x="1328526" y="122461"/>
                  </a:cubicBezTo>
                  <a:lnTo>
                    <a:pt x="1328526" y="1102145"/>
                  </a:lnTo>
                  <a:cubicBezTo>
                    <a:pt x="1328526" y="1169778"/>
                    <a:pt x="1273698" y="1224606"/>
                    <a:pt x="1206065" y="1224606"/>
                  </a:cubicBezTo>
                  <a:lnTo>
                    <a:pt x="122461" y="1224606"/>
                  </a:lnTo>
                  <a:cubicBezTo>
                    <a:pt x="54828" y="1224606"/>
                    <a:pt x="0" y="1169778"/>
                    <a:pt x="0" y="1102145"/>
                  </a:cubicBezTo>
                  <a:lnTo>
                    <a:pt x="0" y="12246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507" tIns="66347" rIns="76507" bIns="66347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Ações  SBF/MMA</a:t>
              </a:r>
            </a:p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1ª versão da EPANB (v 1)</a:t>
              </a:r>
            </a:p>
            <a:p>
              <a:pPr defTabSz="711200">
                <a:spcAft>
                  <a:spcPct val="35000"/>
                </a:spcAft>
                <a:defRPr/>
              </a:pPr>
              <a:endParaRPr lang="pt-BR" sz="1100" b="1" i="1" dirty="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8" name="Forma livre 87"/>
            <p:cNvSpPr/>
            <p:nvPr/>
          </p:nvSpPr>
          <p:spPr>
            <a:xfrm>
              <a:off x="8102048" y="3790675"/>
              <a:ext cx="953945" cy="1390864"/>
            </a:xfrm>
            <a:custGeom>
              <a:avLst/>
              <a:gdLst>
                <a:gd name="connsiteX0" fmla="*/ 0 w 1328526"/>
                <a:gd name="connsiteY0" fmla="*/ 122461 h 1224606"/>
                <a:gd name="connsiteX1" fmla="*/ 122461 w 1328526"/>
                <a:gd name="connsiteY1" fmla="*/ 0 h 1224606"/>
                <a:gd name="connsiteX2" fmla="*/ 1206065 w 1328526"/>
                <a:gd name="connsiteY2" fmla="*/ 0 h 1224606"/>
                <a:gd name="connsiteX3" fmla="*/ 1328526 w 1328526"/>
                <a:gd name="connsiteY3" fmla="*/ 122461 h 1224606"/>
                <a:gd name="connsiteX4" fmla="*/ 1328526 w 1328526"/>
                <a:gd name="connsiteY4" fmla="*/ 1102145 h 1224606"/>
                <a:gd name="connsiteX5" fmla="*/ 1206065 w 1328526"/>
                <a:gd name="connsiteY5" fmla="*/ 1224606 h 1224606"/>
                <a:gd name="connsiteX6" fmla="*/ 122461 w 1328526"/>
                <a:gd name="connsiteY6" fmla="*/ 1224606 h 1224606"/>
                <a:gd name="connsiteX7" fmla="*/ 0 w 1328526"/>
                <a:gd name="connsiteY7" fmla="*/ 1102145 h 1224606"/>
                <a:gd name="connsiteX8" fmla="*/ 0 w 1328526"/>
                <a:gd name="connsiteY8" fmla="*/ 122461 h 12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1224606">
                  <a:moveTo>
                    <a:pt x="0" y="122461"/>
                  </a:moveTo>
                  <a:cubicBezTo>
                    <a:pt x="0" y="54828"/>
                    <a:pt x="54828" y="0"/>
                    <a:pt x="122461" y="0"/>
                  </a:cubicBezTo>
                  <a:lnTo>
                    <a:pt x="1206065" y="0"/>
                  </a:lnTo>
                  <a:cubicBezTo>
                    <a:pt x="1273698" y="0"/>
                    <a:pt x="1328526" y="54828"/>
                    <a:pt x="1328526" y="122461"/>
                  </a:cubicBezTo>
                  <a:lnTo>
                    <a:pt x="1328526" y="1102145"/>
                  </a:lnTo>
                  <a:cubicBezTo>
                    <a:pt x="1328526" y="1169778"/>
                    <a:pt x="1273698" y="1224606"/>
                    <a:pt x="1206065" y="1224606"/>
                  </a:cubicBezTo>
                  <a:lnTo>
                    <a:pt x="122461" y="1224606"/>
                  </a:lnTo>
                  <a:cubicBezTo>
                    <a:pt x="54828" y="1224606"/>
                    <a:pt x="0" y="1169778"/>
                    <a:pt x="0" y="1102145"/>
                  </a:cubicBezTo>
                  <a:lnTo>
                    <a:pt x="0" y="12246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507" tIns="66347" rIns="76507" bIns="66347" spcCol="1270"/>
            <a:lstStyle/>
            <a:p>
              <a:pPr defTabSz="711200">
                <a:spcAft>
                  <a:spcPct val="35000"/>
                </a:spcAft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2ª versão da EPANB (v 2)</a:t>
              </a:r>
            </a:p>
          </p:txBody>
        </p:sp>
        <p:sp>
          <p:nvSpPr>
            <p:cNvPr id="16407" name="CaixaDeTexto 88"/>
            <p:cNvSpPr txBox="1">
              <a:spLocks noChangeArrowheads="1"/>
            </p:cNvSpPr>
            <p:nvPr/>
          </p:nvSpPr>
          <p:spPr bwMode="auto">
            <a:xfrm>
              <a:off x="8064560" y="2053683"/>
              <a:ext cx="10374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Dez/2016 - 2017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08" name="CaixaDeTexto 89"/>
            <p:cNvSpPr txBox="1">
              <a:spLocks noChangeArrowheads="1"/>
            </p:cNvSpPr>
            <p:nvPr/>
          </p:nvSpPr>
          <p:spPr bwMode="auto">
            <a:xfrm>
              <a:off x="6132497" y="2053683"/>
              <a:ext cx="67839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Jun/2016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09" name="CaixaDeTexto 90"/>
            <p:cNvSpPr txBox="1">
              <a:spLocks noChangeArrowheads="1"/>
            </p:cNvSpPr>
            <p:nvPr/>
          </p:nvSpPr>
          <p:spPr bwMode="auto">
            <a:xfrm>
              <a:off x="243877" y="2053683"/>
              <a:ext cx="8002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2010 - 2012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0" name="CaixaDeTexto 91"/>
            <p:cNvSpPr txBox="1">
              <a:spLocks noChangeArrowheads="1"/>
            </p:cNvSpPr>
            <p:nvPr/>
          </p:nvSpPr>
          <p:spPr bwMode="auto">
            <a:xfrm>
              <a:off x="2845746" y="2056101"/>
              <a:ext cx="4411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2013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1" name="CaixaDeTexto 92"/>
            <p:cNvSpPr txBox="1">
              <a:spLocks noChangeArrowheads="1"/>
            </p:cNvSpPr>
            <p:nvPr/>
          </p:nvSpPr>
          <p:spPr bwMode="auto">
            <a:xfrm>
              <a:off x="1495023" y="2053683"/>
              <a:ext cx="8002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2012 - 2014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2" name="CaixaDeTexto 93"/>
            <p:cNvSpPr txBox="1">
              <a:spLocks noChangeArrowheads="1"/>
            </p:cNvSpPr>
            <p:nvPr/>
          </p:nvSpPr>
          <p:spPr bwMode="auto">
            <a:xfrm>
              <a:off x="3892121" y="2053683"/>
              <a:ext cx="4411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2014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3" name="CaixaDeTexto 94"/>
            <p:cNvSpPr txBox="1">
              <a:spLocks noChangeArrowheads="1"/>
            </p:cNvSpPr>
            <p:nvPr/>
          </p:nvSpPr>
          <p:spPr bwMode="auto">
            <a:xfrm>
              <a:off x="4832362" y="2053683"/>
              <a:ext cx="8002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2014 - 2015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6" name="Forma livre 95"/>
            <p:cNvSpPr/>
            <p:nvPr/>
          </p:nvSpPr>
          <p:spPr>
            <a:xfrm>
              <a:off x="5978290" y="3790675"/>
              <a:ext cx="958707" cy="1390864"/>
            </a:xfrm>
            <a:custGeom>
              <a:avLst/>
              <a:gdLst>
                <a:gd name="connsiteX0" fmla="*/ 0 w 1328526"/>
                <a:gd name="connsiteY0" fmla="*/ 122461 h 1224606"/>
                <a:gd name="connsiteX1" fmla="*/ 122461 w 1328526"/>
                <a:gd name="connsiteY1" fmla="*/ 0 h 1224606"/>
                <a:gd name="connsiteX2" fmla="*/ 1206065 w 1328526"/>
                <a:gd name="connsiteY2" fmla="*/ 0 h 1224606"/>
                <a:gd name="connsiteX3" fmla="*/ 1328526 w 1328526"/>
                <a:gd name="connsiteY3" fmla="*/ 122461 h 1224606"/>
                <a:gd name="connsiteX4" fmla="*/ 1328526 w 1328526"/>
                <a:gd name="connsiteY4" fmla="*/ 1102145 h 1224606"/>
                <a:gd name="connsiteX5" fmla="*/ 1206065 w 1328526"/>
                <a:gd name="connsiteY5" fmla="*/ 1224606 h 1224606"/>
                <a:gd name="connsiteX6" fmla="*/ 122461 w 1328526"/>
                <a:gd name="connsiteY6" fmla="*/ 1224606 h 1224606"/>
                <a:gd name="connsiteX7" fmla="*/ 0 w 1328526"/>
                <a:gd name="connsiteY7" fmla="*/ 1102145 h 1224606"/>
                <a:gd name="connsiteX8" fmla="*/ 0 w 1328526"/>
                <a:gd name="connsiteY8" fmla="*/ 122461 h 12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526" h="1224606">
                  <a:moveTo>
                    <a:pt x="0" y="122461"/>
                  </a:moveTo>
                  <a:cubicBezTo>
                    <a:pt x="0" y="54828"/>
                    <a:pt x="54828" y="0"/>
                    <a:pt x="122461" y="0"/>
                  </a:cubicBezTo>
                  <a:lnTo>
                    <a:pt x="1206065" y="0"/>
                  </a:lnTo>
                  <a:cubicBezTo>
                    <a:pt x="1273698" y="0"/>
                    <a:pt x="1328526" y="54828"/>
                    <a:pt x="1328526" y="122461"/>
                  </a:cubicBezTo>
                  <a:lnTo>
                    <a:pt x="1328526" y="1102145"/>
                  </a:lnTo>
                  <a:cubicBezTo>
                    <a:pt x="1328526" y="1169778"/>
                    <a:pt x="1273698" y="1224606"/>
                    <a:pt x="1206065" y="1224606"/>
                  </a:cubicBezTo>
                  <a:lnTo>
                    <a:pt x="122461" y="1224606"/>
                  </a:lnTo>
                  <a:cubicBezTo>
                    <a:pt x="54828" y="1224606"/>
                    <a:pt x="0" y="1169778"/>
                    <a:pt x="0" y="1102145"/>
                  </a:cubicBezTo>
                  <a:lnTo>
                    <a:pt x="0" y="12246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rgbClr val="003478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507" tIns="66347" rIns="76507" bIns="66347" spcCol="1270"/>
            <a:lstStyle/>
            <a:p>
              <a:pPr defTabSz="711200">
                <a:defRPr/>
              </a:pPr>
              <a:r>
                <a:rPr lang="pt-BR" sz="1100" b="1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Relatório</a:t>
              </a:r>
            </a:p>
            <a:p>
              <a:pPr defTabSz="711200">
                <a:defRPr/>
              </a:pPr>
              <a:r>
                <a:rPr lang="pt-BR" sz="900" i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Transversalização da perspectiva de gênero na EPANB</a:t>
              </a:r>
            </a:p>
            <a:p>
              <a:pPr defTabSz="711200">
                <a:defRPr/>
              </a:pPr>
              <a:endParaRPr lang="pt-BR" sz="1050" b="1" i="1" dirty="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415" name="CaixaDeTexto 96"/>
            <p:cNvSpPr txBox="1">
              <a:spLocks noChangeArrowheads="1"/>
            </p:cNvSpPr>
            <p:nvPr/>
          </p:nvSpPr>
          <p:spPr bwMode="auto">
            <a:xfrm>
              <a:off x="7209787" y="2053683"/>
              <a:ext cx="6976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>
                  <a:solidFill>
                    <a:srgbClr val="003478"/>
                  </a:solidFill>
                  <a:latin typeface="Arial Narrow" panose="020B0606020202030204" pitchFamily="34" charset="0"/>
                </a:rPr>
                <a:t>Ago/2016</a:t>
              </a:r>
              <a:endParaRPr lang="en-US" altLang="en-US" sz="1100">
                <a:solidFill>
                  <a:srgbClr val="003478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8" name="Seta para a direita 97"/>
            <p:cNvSpPr/>
            <p:nvPr/>
          </p:nvSpPr>
          <p:spPr>
            <a:xfrm>
              <a:off x="2340284" y="2585578"/>
              <a:ext cx="287295" cy="358830"/>
            </a:xfrm>
            <a:prstGeom prst="rightArrow">
              <a:avLst/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99" name="Forma livre 98"/>
            <p:cNvSpPr/>
            <p:nvPr/>
          </p:nvSpPr>
          <p:spPr>
            <a:xfrm>
              <a:off x="1278406" y="2309310"/>
              <a:ext cx="1204732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711200">
                <a:spcAft>
                  <a:spcPts val="0"/>
                </a:spcAft>
                <a:defRPr/>
              </a:pP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Construção do </a:t>
              </a:r>
            </a:p>
            <a:p>
              <a:pPr defTabSz="711200">
                <a:spcAft>
                  <a:spcPts val="0"/>
                </a:spcAft>
                <a:defRPr/>
              </a:pP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Plano  de  Ação Governamental </a:t>
              </a:r>
              <a:r>
                <a:rPr lang="pt-BR" sz="110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para a Conservação e Uso Sustentável da Biodiversidade</a:t>
              </a:r>
            </a:p>
          </p:txBody>
        </p:sp>
        <p:sp>
          <p:nvSpPr>
            <p:cNvPr id="100" name="Seta para a direita 99"/>
            <p:cNvSpPr/>
            <p:nvPr/>
          </p:nvSpPr>
          <p:spPr>
            <a:xfrm>
              <a:off x="1040317" y="2585578"/>
              <a:ext cx="287294" cy="358830"/>
            </a:xfrm>
            <a:prstGeom prst="rightArrow">
              <a:avLst/>
            </a:prstGeom>
            <a:solidFill>
              <a:srgbClr val="0034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101" name="Forma livre 100"/>
            <p:cNvSpPr/>
            <p:nvPr/>
          </p:nvSpPr>
          <p:spPr>
            <a:xfrm>
              <a:off x="103832" y="2309310"/>
              <a:ext cx="1071402" cy="1440084"/>
            </a:xfrm>
            <a:custGeom>
              <a:avLst/>
              <a:gdLst>
                <a:gd name="connsiteX0" fmla="*/ 0 w 1442144"/>
                <a:gd name="connsiteY0" fmla="*/ 144214 h 2841601"/>
                <a:gd name="connsiteX1" fmla="*/ 144214 w 1442144"/>
                <a:gd name="connsiteY1" fmla="*/ 0 h 2841601"/>
                <a:gd name="connsiteX2" fmla="*/ 1297930 w 1442144"/>
                <a:gd name="connsiteY2" fmla="*/ 0 h 2841601"/>
                <a:gd name="connsiteX3" fmla="*/ 1442144 w 1442144"/>
                <a:gd name="connsiteY3" fmla="*/ 144214 h 2841601"/>
                <a:gd name="connsiteX4" fmla="*/ 1442144 w 1442144"/>
                <a:gd name="connsiteY4" fmla="*/ 2697387 h 2841601"/>
                <a:gd name="connsiteX5" fmla="*/ 1297930 w 1442144"/>
                <a:gd name="connsiteY5" fmla="*/ 2841601 h 2841601"/>
                <a:gd name="connsiteX6" fmla="*/ 144214 w 1442144"/>
                <a:gd name="connsiteY6" fmla="*/ 2841601 h 2841601"/>
                <a:gd name="connsiteX7" fmla="*/ 0 w 1442144"/>
                <a:gd name="connsiteY7" fmla="*/ 2697387 h 2841601"/>
                <a:gd name="connsiteX8" fmla="*/ 0 w 1442144"/>
                <a:gd name="connsiteY8" fmla="*/ 144214 h 284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2144" h="2841601">
                  <a:moveTo>
                    <a:pt x="0" y="144214"/>
                  </a:moveTo>
                  <a:cubicBezTo>
                    <a:pt x="0" y="64567"/>
                    <a:pt x="64567" y="0"/>
                    <a:pt x="144214" y="0"/>
                  </a:cubicBezTo>
                  <a:lnTo>
                    <a:pt x="1297930" y="0"/>
                  </a:lnTo>
                  <a:cubicBezTo>
                    <a:pt x="1377577" y="0"/>
                    <a:pt x="1442144" y="64567"/>
                    <a:pt x="1442144" y="144214"/>
                  </a:cubicBezTo>
                  <a:lnTo>
                    <a:pt x="1442144" y="2697387"/>
                  </a:lnTo>
                  <a:cubicBezTo>
                    <a:pt x="1442144" y="2777034"/>
                    <a:pt x="1377577" y="2841601"/>
                    <a:pt x="1297930" y="2841601"/>
                  </a:cubicBezTo>
                  <a:lnTo>
                    <a:pt x="144214" y="2841601"/>
                  </a:lnTo>
                  <a:cubicBezTo>
                    <a:pt x="64567" y="2841601"/>
                    <a:pt x="0" y="2777034"/>
                    <a:pt x="0" y="2697387"/>
                  </a:cubicBezTo>
                  <a:lnTo>
                    <a:pt x="0" y="14421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3478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3600" tIns="93600" rIns="0" bIns="0" spcCol="1270"/>
            <a:lstStyle/>
            <a:p>
              <a:pPr defTabSz="622300"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Diálogos sobre Biodiversidade</a:t>
              </a:r>
            </a:p>
            <a:p>
              <a:pPr defTabSz="622300">
                <a:defRPr/>
              </a:pPr>
              <a:r>
                <a:rPr lang="pt-BR" sz="105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Parceria   MMA,</a:t>
              </a:r>
            </a:p>
            <a:p>
              <a:pPr defTabSz="622300">
                <a:defRPr/>
              </a:pPr>
              <a:r>
                <a:rPr lang="pt-BR" sz="1050" dirty="0">
                  <a:solidFill>
                    <a:srgbClr val="003478"/>
                  </a:solidFill>
                  <a:latin typeface="Arial Narrow" panose="020B0606020202030204" pitchFamily="34" charset="0"/>
                </a:rPr>
                <a:t>UICN, IPÊ, WWF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o 24"/>
          <p:cNvGrpSpPr>
            <a:grpSpLocks/>
          </p:cNvGrpSpPr>
          <p:nvPr/>
        </p:nvGrpSpPr>
        <p:grpSpPr bwMode="auto">
          <a:xfrm>
            <a:off x="1350963" y="2057400"/>
            <a:ext cx="7793037" cy="4679950"/>
            <a:chOff x="1357298" y="1596999"/>
            <a:chExt cx="7792263" cy="4680000"/>
          </a:xfrm>
        </p:grpSpPr>
        <p:sp>
          <p:nvSpPr>
            <p:cNvPr id="4" name="Elipse 3"/>
            <p:cNvSpPr>
              <a:spLocks noChangeAspect="1"/>
            </p:cNvSpPr>
            <p:nvPr/>
          </p:nvSpPr>
          <p:spPr>
            <a:xfrm>
              <a:off x="1357298" y="1596999"/>
              <a:ext cx="4679485" cy="468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1843025" y="2082779"/>
              <a:ext cx="3708032" cy="3708440"/>
            </a:xfrm>
            <a:prstGeom prst="ellipse">
              <a:avLst/>
            </a:prstGeom>
            <a:solidFill>
              <a:srgbClr val="AAC2CE"/>
            </a:solidFill>
            <a:ln w="635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5"/>
            <p:cNvSpPr/>
            <p:nvPr/>
          </p:nvSpPr>
          <p:spPr>
            <a:xfrm>
              <a:off x="2262083" y="2514584"/>
              <a:ext cx="2885788" cy="2857531"/>
            </a:xfrm>
            <a:prstGeom prst="ellipse">
              <a:avLst/>
            </a:prstGeom>
            <a:solidFill>
              <a:srgbClr val="63B1E5"/>
            </a:solidFill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6"/>
            <p:cNvSpPr/>
            <p:nvPr/>
          </p:nvSpPr>
          <p:spPr>
            <a:xfrm>
              <a:off x="2706539" y="2946388"/>
              <a:ext cx="1981003" cy="1981221"/>
            </a:xfrm>
            <a:prstGeom prst="ellipse">
              <a:avLst/>
            </a:prstGeom>
            <a:solidFill>
              <a:srgbClr val="0087AC"/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fillRef>
            <a:effectRef idx="0">
              <a:schemeClr val="accent3">
                <a:shade val="80000"/>
                <a:hueOff val="109454"/>
                <a:satOff val="-716"/>
                <a:lumOff val="122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3209726" y="3492494"/>
              <a:ext cx="976216" cy="889009"/>
            </a:xfrm>
            <a:custGeom>
              <a:avLst/>
              <a:gdLst>
                <a:gd name="connsiteX0" fmla="*/ 0 w 1524000"/>
                <a:gd name="connsiteY0" fmla="*/ 0 h 889000"/>
                <a:gd name="connsiteX1" fmla="*/ 1524000 w 1524000"/>
                <a:gd name="connsiteY1" fmla="*/ 0 h 889000"/>
                <a:gd name="connsiteX2" fmla="*/ 1524000 w 1524000"/>
                <a:gd name="connsiteY2" fmla="*/ 889000 h 889000"/>
                <a:gd name="connsiteX3" fmla="*/ 0 w 1524000"/>
                <a:gd name="connsiteY3" fmla="*/ 889000 h 889000"/>
                <a:gd name="connsiteX4" fmla="*/ 0 w 15240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889000">
                  <a:moveTo>
                    <a:pt x="0" y="0"/>
                  </a:moveTo>
                  <a:lnTo>
                    <a:pt x="1524000" y="0"/>
                  </a:lnTo>
                  <a:lnTo>
                    <a:pt x="1524000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ln w="6350"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41808" tIns="43180" rIns="43180" bIns="43180" spcCol="1270" anchor="ctr"/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SBF/</a:t>
              </a:r>
            </a:p>
            <a:p>
              <a:pPr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MMA</a:t>
              </a:r>
              <a:endParaRPr lang="en-US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9" name="Elipse 8"/>
            <p:cNvSpPr>
              <a:spLocks/>
            </p:cNvSpPr>
            <p:nvPr/>
          </p:nvSpPr>
          <p:spPr>
            <a:xfrm>
              <a:off x="3073215" y="3313105"/>
              <a:ext cx="1249239" cy="1247788"/>
            </a:xfrm>
            <a:prstGeom prst="ellipse">
              <a:avLst/>
            </a:prstGeom>
            <a:solidFill>
              <a:srgbClr val="003478"/>
            </a:solidFill>
            <a:ln w="6350">
              <a:solidFill>
                <a:srgbClr val="CAC7A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616742" y="2762653"/>
              <a:ext cx="2169268" cy="1805471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853982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200" b="1" spc="4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Outros  Ministérios e Instituições Vinculadas</a:t>
              </a:r>
              <a:endParaRPr lang="en-US" sz="1200" b="1" spc="4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772380" y="2305457"/>
              <a:ext cx="1914918" cy="898845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>
                  <a:gd name="adj" fmla="val 1179674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2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Governos Estaduais e Locais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139039" y="1907074"/>
              <a:ext cx="3124674" cy="1644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>
              <a:prstTxWarp prst="textArchUp">
                <a:avLst>
                  <a:gd name="adj" fmla="val 1126073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ln w="1778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Academia           Sociedade Civil         Setor Privado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226801" y="3468179"/>
              <a:ext cx="940994" cy="93764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1484470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Secretarias do MMA 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7641586" y="4397379"/>
              <a:ext cx="1507975" cy="12001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Secretarias do MMA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SBF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SECEX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SAIC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SEDR</a:t>
              </a:r>
            </a:p>
            <a:p>
              <a:pPr marL="87313">
                <a:defRPr/>
              </a:pPr>
              <a:r>
                <a:rPr lang="pt-BR" sz="1200" dirty="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SRHU</a:t>
              </a:r>
            </a:p>
          </p:txBody>
        </p:sp>
        <p:sp>
          <p:nvSpPr>
            <p:cNvPr id="17424" name="CaixaDeTexto 14"/>
            <p:cNvSpPr txBox="1">
              <a:spLocks noChangeArrowheads="1"/>
            </p:cNvSpPr>
            <p:nvPr/>
          </p:nvSpPr>
          <p:spPr bwMode="auto">
            <a:xfrm>
              <a:off x="5852044" y="4788542"/>
              <a:ext cx="176291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Órgãos Vinculados ao MMA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SFB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JBRJ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ICMBio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IBAMA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>
                  <a:solidFill>
                    <a:srgbClr val="003A64"/>
                  </a:solidFill>
                  <a:latin typeface="Arial Narrow" panose="020B0606020202030204" pitchFamily="34" charset="0"/>
                  <a:cs typeface="Aharoni" panose="02010803020104030203" pitchFamily="2" charset="-79"/>
                </a:rPr>
                <a:t>  ANA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3730374" y="4549781"/>
              <a:ext cx="3969944" cy="158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3730374" y="4916497"/>
              <a:ext cx="2206406" cy="11112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tângulo de cantos arredondados 9"/>
            <p:cNvSpPr/>
            <p:nvPr/>
          </p:nvSpPr>
          <p:spPr>
            <a:xfrm>
              <a:off x="3968476" y="3817936"/>
              <a:ext cx="2068308" cy="252415"/>
            </a:xfrm>
            <a:custGeom>
              <a:avLst/>
              <a:gdLst>
                <a:gd name="connsiteX0" fmla="*/ 0 w 2035200"/>
                <a:gd name="connsiteY0" fmla="*/ 27948 h 167684"/>
                <a:gd name="connsiteX1" fmla="*/ 27948 w 2035200"/>
                <a:gd name="connsiteY1" fmla="*/ 0 h 167684"/>
                <a:gd name="connsiteX2" fmla="*/ 2007252 w 2035200"/>
                <a:gd name="connsiteY2" fmla="*/ 0 h 167684"/>
                <a:gd name="connsiteX3" fmla="*/ 2035200 w 2035200"/>
                <a:gd name="connsiteY3" fmla="*/ 27948 h 167684"/>
                <a:gd name="connsiteX4" fmla="*/ 2035200 w 2035200"/>
                <a:gd name="connsiteY4" fmla="*/ 139736 h 167684"/>
                <a:gd name="connsiteX5" fmla="*/ 2007252 w 2035200"/>
                <a:gd name="connsiteY5" fmla="*/ 167684 h 167684"/>
                <a:gd name="connsiteX6" fmla="*/ 27948 w 2035200"/>
                <a:gd name="connsiteY6" fmla="*/ 167684 h 167684"/>
                <a:gd name="connsiteX7" fmla="*/ 0 w 2035200"/>
                <a:gd name="connsiteY7" fmla="*/ 139736 h 167684"/>
                <a:gd name="connsiteX8" fmla="*/ 0 w 2035200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37326 w 2044578"/>
                <a:gd name="connsiteY6" fmla="*/ 167684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15024 w 2044578"/>
                <a:gd name="connsiteY6" fmla="*/ 158763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15024 w 2044578"/>
                <a:gd name="connsiteY6" fmla="*/ 158763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  <a:gd name="connsiteX0" fmla="*/ 9378 w 2044578"/>
                <a:gd name="connsiteY0" fmla="*/ 27948 h 167684"/>
                <a:gd name="connsiteX1" fmla="*/ 6102 w 2044578"/>
                <a:gd name="connsiteY1" fmla="*/ 0 h 167684"/>
                <a:gd name="connsiteX2" fmla="*/ 2016630 w 2044578"/>
                <a:gd name="connsiteY2" fmla="*/ 0 h 167684"/>
                <a:gd name="connsiteX3" fmla="*/ 2044578 w 2044578"/>
                <a:gd name="connsiteY3" fmla="*/ 27948 h 167684"/>
                <a:gd name="connsiteX4" fmla="*/ 2044578 w 2044578"/>
                <a:gd name="connsiteY4" fmla="*/ 139736 h 167684"/>
                <a:gd name="connsiteX5" fmla="*/ 2016630 w 2044578"/>
                <a:gd name="connsiteY5" fmla="*/ 167684 h 167684"/>
                <a:gd name="connsiteX6" fmla="*/ 10564 w 2044578"/>
                <a:gd name="connsiteY6" fmla="*/ 163224 h 167684"/>
                <a:gd name="connsiteX7" fmla="*/ 9378 w 2044578"/>
                <a:gd name="connsiteY7" fmla="*/ 139736 h 167684"/>
                <a:gd name="connsiteX8" fmla="*/ 9378 w 2044578"/>
                <a:gd name="connsiteY8" fmla="*/ 27948 h 16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4578" h="167684">
                  <a:moveTo>
                    <a:pt x="9378" y="27948"/>
                  </a:moveTo>
                  <a:cubicBezTo>
                    <a:pt x="9378" y="12513"/>
                    <a:pt x="-9333" y="0"/>
                    <a:pt x="6102" y="0"/>
                  </a:cubicBezTo>
                  <a:lnTo>
                    <a:pt x="2016630" y="0"/>
                  </a:lnTo>
                  <a:cubicBezTo>
                    <a:pt x="2032065" y="0"/>
                    <a:pt x="2044578" y="12513"/>
                    <a:pt x="2044578" y="27948"/>
                  </a:cubicBezTo>
                  <a:lnTo>
                    <a:pt x="2044578" y="139736"/>
                  </a:lnTo>
                  <a:cubicBezTo>
                    <a:pt x="2044578" y="155171"/>
                    <a:pt x="2032065" y="167684"/>
                    <a:pt x="2016630" y="167684"/>
                  </a:cubicBezTo>
                  <a:lnTo>
                    <a:pt x="10564" y="163224"/>
                  </a:lnTo>
                  <a:cubicBezTo>
                    <a:pt x="-4871" y="163224"/>
                    <a:pt x="9378" y="155171"/>
                    <a:pt x="9378" y="139736"/>
                  </a:cubicBezTo>
                  <a:lnTo>
                    <a:pt x="9378" y="27948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000" b="1" dirty="0">
                  <a:solidFill>
                    <a:srgbClr val="003A64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Conabio </a:t>
              </a:r>
            </a:p>
            <a:p>
              <a:pPr algn="ctr">
                <a:defRPr/>
              </a:pPr>
              <a:r>
                <a:rPr lang="pt-BR" sz="1000" b="1" dirty="0">
                  <a:solidFill>
                    <a:srgbClr val="003A64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PainelBio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3392498" y="3632199"/>
              <a:ext cx="609600" cy="609600"/>
            </a:xfrm>
            <a:prstGeom prst="ellipse">
              <a:avLst/>
            </a:prstGeom>
            <a:solidFill>
              <a:srgbClr val="00213A"/>
            </a:solidFill>
            <a:ln w="6350">
              <a:solidFill>
                <a:srgbClr val="CAC7AE"/>
              </a:solidFill>
            </a:ln>
            <a:effectLst>
              <a:glow>
                <a:schemeClr val="accent3">
                  <a:lumMod val="75000"/>
                  <a:alpha val="92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431" name="CaixaDeTexto 19"/>
            <p:cNvSpPr txBox="1">
              <a:spLocks noChangeArrowheads="1"/>
            </p:cNvSpPr>
            <p:nvPr/>
          </p:nvSpPr>
          <p:spPr bwMode="auto">
            <a:xfrm>
              <a:off x="3415010" y="3798500"/>
              <a:ext cx="56457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9CD"/>
                </a:buClr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99CD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100" b="1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MMA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977452" y="3178987"/>
              <a:ext cx="1439693" cy="1379833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663647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Órgãos  Vinculados  ao MMA</a:t>
              </a:r>
              <a:endParaRPr lang="en-US" sz="11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867650" cy="792163"/>
          </a:xfrm>
        </p:spPr>
        <p:txBody>
          <a:bodyPr/>
          <a:lstStyle/>
          <a:p>
            <a:r>
              <a:rPr lang="pt-BR" altLang="pt-BR" dirty="0">
                <a:solidFill>
                  <a:srgbClr val="939393"/>
                </a:solidFill>
              </a:rPr>
              <a:t>PROCESSO DE CONSTRUÇÃO DA EPANB</a:t>
            </a:r>
          </a:p>
        </p:txBody>
      </p:sp>
      <p:sp>
        <p:nvSpPr>
          <p:cNvPr id="17412" name="CaixaDeTexto 25"/>
          <p:cNvSpPr txBox="1">
            <a:spLocks noChangeArrowheads="1"/>
          </p:cNvSpPr>
          <p:nvPr/>
        </p:nvSpPr>
        <p:spPr bwMode="auto">
          <a:xfrm>
            <a:off x="5278438" y="2008188"/>
            <a:ext cx="241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rgbClr val="939393"/>
                </a:solidFill>
              </a:rPr>
              <a:t>Níveis de governança</a:t>
            </a:r>
            <a:endParaRPr lang="en-US" altLang="en-US" sz="1800">
              <a:solidFill>
                <a:srgbClr val="93939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38200" y="1314450"/>
          <a:ext cx="7983538" cy="549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2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604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63B1E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b="1" dirty="0">
                        <a:solidFill>
                          <a:srgbClr val="63B1E5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de Contextualização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1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Compilação do conjunto de ações para conservação e uso da biodiversidade brasileira - situação e oportunidades por setor</a:t>
                      </a:r>
                      <a:endParaRPr lang="en-US" sz="1200" b="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Seminário Nacional de Lançamento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1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Participação de autoridades e instituições financiadoras - aproximação entre os setores e visibilidade ao processo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 Pragmático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1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Análise da situação brasileira sobre as 20 Metas de Aichi - alternativas e diretrizes para o seu alcance até 2020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Preparatórios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1E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Povos indígenas; (2) Raizeiros e raizeiras do Cerrado; (3) Comunidades da Amazônia e (4)  Representantes dos órgãos estaduais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Diálogos Setoriais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Academia; (2) setor privado; (3) sociedade civil; (4) governo; (5) povos tradicionais e comunidades indígenas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Documentos resultantes dos Diálogos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Metas e submetas nacionais para 2020 e as submetas para o período 2013-2017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 Pública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“Documento Base 2011-2012”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Finais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8C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 Discussão do resultado da Consulta Pública; (2)  Redação do Documento Final com a proposta das Metas Nacionais para 2020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12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98C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b="1" dirty="0">
                        <a:solidFill>
                          <a:srgbClr val="0098C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Rio +20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de Criação do Painel Brasileiro de Biodiversidade – PainelBio com representantes de todos os setores.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1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Conabio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623" marR="33623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9393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e Publicação das Metas Nacionais de Biodiversidade 2011-2020 por meio da Resolução CONABIO no 06, de 03 de setembro de 2013.</a:t>
                      </a:r>
                      <a:endParaRPr lang="en-US" sz="1200" dirty="0">
                        <a:solidFill>
                          <a:srgbClr val="93939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623" marR="336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483" name="Title 1"/>
          <p:cNvSpPr>
            <a:spLocks noGrp="1"/>
          </p:cNvSpPr>
          <p:nvPr>
            <p:ph type="title"/>
          </p:nvPr>
        </p:nvSpPr>
        <p:spPr>
          <a:xfrm>
            <a:off x="1276350" y="482600"/>
            <a:ext cx="7867650" cy="444500"/>
          </a:xfrm>
        </p:spPr>
        <p:txBody>
          <a:bodyPr/>
          <a:lstStyle/>
          <a:p>
            <a:r>
              <a:rPr lang="pt-BR" altLang="pt-BR">
                <a:solidFill>
                  <a:srgbClr val="939393"/>
                </a:solidFill>
              </a:rPr>
              <a:t>PROCESSO DE CONSTRUÇÃO DA EPANB</a:t>
            </a:r>
          </a:p>
        </p:txBody>
      </p:sp>
      <p:sp>
        <p:nvSpPr>
          <p:cNvPr id="18484" name="CaixaDeTexto 5"/>
          <p:cNvSpPr txBox="1">
            <a:spLocks noChangeArrowheads="1"/>
          </p:cNvSpPr>
          <p:nvPr/>
        </p:nvSpPr>
        <p:spPr bwMode="auto">
          <a:xfrm>
            <a:off x="1249363" y="1001713"/>
            <a:ext cx="26035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9CD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99CD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400">
                <a:solidFill>
                  <a:srgbClr val="939393"/>
                </a:solidFill>
              </a:rPr>
              <a:t>Diálogos sobre Biodiversidade</a:t>
            </a:r>
            <a:endParaRPr lang="en-US" altLang="en-US" sz="1400">
              <a:solidFill>
                <a:srgbClr val="93939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BOO">
      <a:dk1>
        <a:srgbClr val="000000"/>
      </a:dk1>
      <a:lt1>
        <a:srgbClr val="FFFFFF"/>
      </a:lt1>
      <a:dk2>
        <a:srgbClr val="58585A"/>
      </a:dk2>
      <a:lt2>
        <a:srgbClr val="CD202C"/>
      </a:lt2>
      <a:accent1>
        <a:srgbClr val="7F7F7F"/>
      </a:accent1>
      <a:accent2>
        <a:srgbClr val="A6A6A6"/>
      </a:accent2>
      <a:accent3>
        <a:srgbClr val="BFBFBF"/>
      </a:accent3>
      <a:accent4>
        <a:srgbClr val="D9D9D9"/>
      </a:accent4>
      <a:accent5>
        <a:srgbClr val="F2F2F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BOO">
    <a:dk1>
      <a:srgbClr val="000000"/>
    </a:dk1>
    <a:lt1>
      <a:srgbClr val="FFFFFF"/>
    </a:lt1>
    <a:dk2>
      <a:srgbClr val="58585A"/>
    </a:dk2>
    <a:lt2>
      <a:srgbClr val="CD202C"/>
    </a:lt2>
    <a:accent1>
      <a:srgbClr val="7F7F7F"/>
    </a:accent1>
    <a:accent2>
      <a:srgbClr val="A6A6A6"/>
    </a:accent2>
    <a:accent3>
      <a:srgbClr val="BFBFBF"/>
    </a:accent3>
    <a:accent4>
      <a:srgbClr val="D9D9D9"/>
    </a:accent4>
    <a:accent5>
      <a:srgbClr val="F2F2F2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BOO">
    <a:dk1>
      <a:srgbClr val="000000"/>
    </a:dk1>
    <a:lt1>
      <a:srgbClr val="FFFFFF"/>
    </a:lt1>
    <a:dk2>
      <a:srgbClr val="58585A"/>
    </a:dk2>
    <a:lt2>
      <a:srgbClr val="CD202C"/>
    </a:lt2>
    <a:accent1>
      <a:srgbClr val="7F7F7F"/>
    </a:accent1>
    <a:accent2>
      <a:srgbClr val="A6A6A6"/>
    </a:accent2>
    <a:accent3>
      <a:srgbClr val="BFBFBF"/>
    </a:accent3>
    <a:accent4>
      <a:srgbClr val="D9D9D9"/>
    </a:accent4>
    <a:accent5>
      <a:srgbClr val="F2F2F2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BOO">
    <a:dk1>
      <a:srgbClr val="000000"/>
    </a:dk1>
    <a:lt1>
      <a:srgbClr val="FFFFFF"/>
    </a:lt1>
    <a:dk2>
      <a:srgbClr val="58585A"/>
    </a:dk2>
    <a:lt2>
      <a:srgbClr val="CD202C"/>
    </a:lt2>
    <a:accent1>
      <a:srgbClr val="7F7F7F"/>
    </a:accent1>
    <a:accent2>
      <a:srgbClr val="A6A6A6"/>
    </a:accent2>
    <a:accent3>
      <a:srgbClr val="BFBFBF"/>
    </a:accent3>
    <a:accent4>
      <a:srgbClr val="D9D9D9"/>
    </a:accent4>
    <a:accent5>
      <a:srgbClr val="F2F2F2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ABOO">
    <a:dk1>
      <a:srgbClr val="000000"/>
    </a:dk1>
    <a:lt1>
      <a:srgbClr val="FFFFFF"/>
    </a:lt1>
    <a:dk2>
      <a:srgbClr val="58585A"/>
    </a:dk2>
    <a:lt2>
      <a:srgbClr val="CD202C"/>
    </a:lt2>
    <a:accent1>
      <a:srgbClr val="7F7F7F"/>
    </a:accent1>
    <a:accent2>
      <a:srgbClr val="A6A6A6"/>
    </a:accent2>
    <a:accent3>
      <a:srgbClr val="BFBFBF"/>
    </a:accent3>
    <a:accent4>
      <a:srgbClr val="D9D9D9"/>
    </a:accent4>
    <a:accent5>
      <a:srgbClr val="F2F2F2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ABOO">
    <a:dk1>
      <a:srgbClr val="000000"/>
    </a:dk1>
    <a:lt1>
      <a:srgbClr val="FFFFFF"/>
    </a:lt1>
    <a:dk2>
      <a:srgbClr val="58585A"/>
    </a:dk2>
    <a:lt2>
      <a:srgbClr val="CD202C"/>
    </a:lt2>
    <a:accent1>
      <a:srgbClr val="7F7F7F"/>
    </a:accent1>
    <a:accent2>
      <a:srgbClr val="A6A6A6"/>
    </a:accent2>
    <a:accent3>
      <a:srgbClr val="BFBFBF"/>
    </a:accent3>
    <a:accent4>
      <a:srgbClr val="D9D9D9"/>
    </a:accent4>
    <a:accent5>
      <a:srgbClr val="F2F2F2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ABOO">
    <a:dk1>
      <a:srgbClr val="000000"/>
    </a:dk1>
    <a:lt1>
      <a:srgbClr val="FFFFFF"/>
    </a:lt1>
    <a:dk2>
      <a:srgbClr val="58585A"/>
    </a:dk2>
    <a:lt2>
      <a:srgbClr val="CD202C"/>
    </a:lt2>
    <a:accent1>
      <a:srgbClr val="7F7F7F"/>
    </a:accent1>
    <a:accent2>
      <a:srgbClr val="A6A6A6"/>
    </a:accent2>
    <a:accent3>
      <a:srgbClr val="BFBFBF"/>
    </a:accent3>
    <a:accent4>
      <a:srgbClr val="D9D9D9"/>
    </a:accent4>
    <a:accent5>
      <a:srgbClr val="F2F2F2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2107</Words>
  <Application>Microsoft Office PowerPoint</Application>
  <PresentationFormat>Apresentação na tela (4:3)</PresentationFormat>
  <Paragraphs>447</Paragraphs>
  <Slides>27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Aharoni</vt:lpstr>
      <vt:lpstr>Arial</vt:lpstr>
      <vt:lpstr>Arial Narrow</vt:lpstr>
      <vt:lpstr>Calibri</vt:lpstr>
      <vt:lpstr>Calibri Light</vt:lpstr>
      <vt:lpstr>Cambria</vt:lpstr>
      <vt:lpstr>Times New Roman</vt:lpstr>
      <vt:lpstr>Wingdings</vt:lpstr>
      <vt:lpstr>Office Theme</vt:lpstr>
      <vt:lpstr>EPANB </vt:lpstr>
      <vt:lpstr>APRESENTAÇÃO SOBRE A EPANB</vt:lpstr>
      <vt:lpstr>1. CONTEXTO E ANTECEDENTES</vt:lpstr>
      <vt:lpstr>CONTEXTO E ANTECEDENTES</vt:lpstr>
      <vt:lpstr>CONTEXTO E ANTECEDENTES</vt:lpstr>
      <vt:lpstr>PROCESSO DE CONSTRUÇÃO DA EPANB</vt:lpstr>
      <vt:lpstr>PROCESSO DE CONSTRUÇÃO DA EPANB</vt:lpstr>
      <vt:lpstr>PROCESSO DE CONSTRUÇÃO DA EPANB</vt:lpstr>
      <vt:lpstr>PROCESSO DE CONSTRUÇÃO DA EPANB</vt:lpstr>
      <vt:lpstr>PROCESSO DE CONSTRUÇÃO DA EPANB</vt:lpstr>
      <vt:lpstr>CONTRIBUIÇÕES RECEBIDAS ATÉ DEZ/2016</vt:lpstr>
      <vt:lpstr>2. COMPONENTES ESTRATÉGICOS DA EPANB</vt:lpstr>
      <vt:lpstr>COMPONENTES ESTRATÉGICOS DA EPANB</vt:lpstr>
      <vt:lpstr>OBJETIVOS E METAS NACIONAIS</vt:lpstr>
      <vt:lpstr>OBJETIVOS E METAS NACIONAIS</vt:lpstr>
      <vt:lpstr>OBJETIVOS E METAS NACIONAIS</vt:lpstr>
      <vt:lpstr>OBJETIVOS E METAS NACIONAIS</vt:lpstr>
      <vt:lpstr>OBJETIVOS E METAS NACIONAIS</vt:lpstr>
      <vt:lpstr>INDICADORES</vt:lpstr>
      <vt:lpstr>INDICADORES DE MONITORAMENTO</vt:lpstr>
      <vt:lpstr>INDICADORES COMPLEMENTARES</vt:lpstr>
      <vt:lpstr>3. PLANO DE AÇÃO</vt:lpstr>
      <vt:lpstr>PLANO ORGANIZADO EM MÓDULOS </vt:lpstr>
      <vt:lpstr>PANORAMA ATÉ DEZ/2016</vt:lpstr>
      <vt:lpstr>AÇÕES X METAS </vt:lpstr>
      <vt:lpstr>AÇÕES X METAS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MINICIS Adriano</dc:creator>
  <cp:lastModifiedBy>IONAI</cp:lastModifiedBy>
  <cp:revision>257</cp:revision>
  <dcterms:created xsi:type="dcterms:W3CDTF">2008-05-20T08:17:38Z</dcterms:created>
  <dcterms:modified xsi:type="dcterms:W3CDTF">2017-02-14T14:47:38Z</dcterms:modified>
</cp:coreProperties>
</file>