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85" r:id="rId4"/>
    <p:sldId id="258" r:id="rId5"/>
    <p:sldId id="259" r:id="rId6"/>
    <p:sldId id="260" r:id="rId7"/>
    <p:sldId id="284" r:id="rId8"/>
    <p:sldId id="286" r:id="rId9"/>
    <p:sldId id="261" r:id="rId10"/>
    <p:sldId id="262" r:id="rId11"/>
    <p:sldId id="283" r:id="rId12"/>
    <p:sldId id="263" r:id="rId13"/>
    <p:sldId id="264" r:id="rId14"/>
    <p:sldId id="265" r:id="rId15"/>
    <p:sldId id="266" r:id="rId16"/>
    <p:sldId id="292" r:id="rId17"/>
    <p:sldId id="267" r:id="rId18"/>
    <p:sldId id="293" r:id="rId19"/>
    <p:sldId id="268" r:id="rId20"/>
    <p:sldId id="294" r:id="rId21"/>
    <p:sldId id="269" r:id="rId22"/>
    <p:sldId id="270" r:id="rId23"/>
    <p:sldId id="271" r:id="rId24"/>
    <p:sldId id="272" r:id="rId25"/>
    <p:sldId id="295" r:id="rId26"/>
    <p:sldId id="273" r:id="rId27"/>
    <p:sldId id="274" r:id="rId28"/>
    <p:sldId id="275" r:id="rId29"/>
    <p:sldId id="276" r:id="rId30"/>
    <p:sldId id="296" r:id="rId31"/>
    <p:sldId id="279" r:id="rId32"/>
    <p:sldId id="277" r:id="rId33"/>
    <p:sldId id="278" r:id="rId34"/>
    <p:sldId id="297" r:id="rId35"/>
    <p:sldId id="280" r:id="rId36"/>
    <p:sldId id="298" r:id="rId37"/>
    <p:sldId id="281" r:id="rId38"/>
    <p:sldId id="282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21AFB-99F3-43FC-B100-7C9DF5108BF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579F1-6A1A-4831-B821-707374675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3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Enviado para a </a:t>
            </a:r>
            <a:r>
              <a:rPr lang="pt-BR" dirty="0" err="1" smtClean="0"/>
              <a:t>Conabio</a:t>
            </a:r>
            <a:r>
              <a:rPr lang="pt-BR" baseline="0" dirty="0" smtClean="0"/>
              <a:t> em 16/07 para comentários até 23/07, em 12/08 para comentários até 20/08, e nova versão incorporando comentários em 02/09.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1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8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 de Aichi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referência</a:t>
            </a:r>
            <a:r>
              <a:rPr lang="en-US" dirty="0" smtClean="0"/>
              <a:t> a 17% de </a:t>
            </a:r>
            <a:r>
              <a:rPr lang="en-US" dirty="0" err="1" smtClean="0"/>
              <a:t>áreas</a:t>
            </a:r>
            <a:r>
              <a:rPr lang="en-US" dirty="0" smtClean="0"/>
              <a:t> </a:t>
            </a:r>
            <a:r>
              <a:rPr lang="en-US" dirty="0" err="1" smtClean="0"/>
              <a:t>terrestres</a:t>
            </a:r>
            <a:r>
              <a:rPr lang="en-US" dirty="0" smtClean="0"/>
              <a:t> e </a:t>
            </a:r>
            <a:r>
              <a:rPr lang="en-US" dirty="0" err="1" smtClean="0"/>
              <a:t>águas</a:t>
            </a:r>
            <a:r>
              <a:rPr lang="en-US" dirty="0" smtClean="0"/>
              <a:t> </a:t>
            </a:r>
            <a:r>
              <a:rPr lang="en-US" dirty="0" err="1" smtClean="0"/>
              <a:t>continentais</a:t>
            </a:r>
            <a:r>
              <a:rPr lang="en-US" dirty="0" smtClean="0"/>
              <a:t>; e 10% de </a:t>
            </a:r>
            <a:r>
              <a:rPr lang="en-US" dirty="0" err="1" smtClean="0"/>
              <a:t>áreas</a:t>
            </a:r>
            <a:r>
              <a:rPr lang="en-US" dirty="0" smtClean="0"/>
              <a:t> </a:t>
            </a:r>
            <a:r>
              <a:rPr lang="en-US" dirty="0" err="1" smtClean="0"/>
              <a:t>marinhas</a:t>
            </a:r>
            <a:r>
              <a:rPr lang="en-US" dirty="0" smtClean="0"/>
              <a:t> e </a:t>
            </a:r>
            <a:r>
              <a:rPr lang="en-US" dirty="0" err="1" smtClean="0"/>
              <a:t>costeiras</a:t>
            </a:r>
            <a:r>
              <a:rPr lang="en-US" dirty="0" smtClean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PNPCT – Política</a:t>
            </a:r>
            <a:r>
              <a:rPr lang="pt-BR" baseline="0" dirty="0" smtClean="0"/>
              <a:t> Nacional de Desenvolvimento Sustentável dos Povos e Comunidades Tradicionais; PNPSB – Política Nacional de Promoção das Cadeias de Produtos da </a:t>
            </a:r>
            <a:r>
              <a:rPr lang="pt-BR" baseline="0" dirty="0" err="1" smtClean="0"/>
              <a:t>Sócio-biodiversidade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4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Foi obtido</a:t>
            </a:r>
            <a:r>
              <a:rPr lang="pt-BR" baseline="0" dirty="0" smtClean="0"/>
              <a:t> um avanço moderado, já que diversas iniciativas foram implementadas ou estão em curso, em diferentes setores, para melhorar a definição de valor da biodiversidade, e para aumentar a sensibilização sobre o tema, mas os resultados dos esforços de valoração são ainda limitados, assim como o alcance das iniciativas de sensibilização.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59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PES </a:t>
            </a:r>
            <a:r>
              <a:rPr lang="pt-BR" dirty="0" smtClean="0"/>
              <a:t>muito </a:t>
            </a:r>
            <a:r>
              <a:rPr lang="pt-BR" dirty="0" smtClean="0"/>
              <a:t>incipiente, integração ainda</a:t>
            </a:r>
            <a:r>
              <a:rPr lang="pt-BR" baseline="0" dirty="0" smtClean="0"/>
              <a:t> muito baixa nas contas.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30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Resolução CMN (Conselho Monetário Nacional) 3.545/2008</a:t>
            </a:r>
            <a:r>
              <a:rPr lang="pt-BR" baseline="0" dirty="0" smtClean="0"/>
              <a:t> restringe crédito aos produtores que não cumprem a legislação ambiental na Amazônia.</a:t>
            </a:r>
            <a:endParaRPr lang="pt-BR" dirty="0" smtClean="0"/>
          </a:p>
          <a:p>
            <a:r>
              <a:rPr lang="pt-BR" dirty="0" smtClean="0"/>
              <a:t>Negativos: IPI reduzido para compra de carros;</a:t>
            </a:r>
            <a:r>
              <a:rPr lang="pt-BR" baseline="0" dirty="0" smtClean="0"/>
              <a:t> incentivos de pesca (atividades pesqueiras, espécies exóticas na aquicultura)</a:t>
            </a:r>
          </a:p>
          <a:p>
            <a:r>
              <a:rPr lang="pt-BR" baseline="0" dirty="0" smtClean="0"/>
              <a:t>Demanda </a:t>
            </a:r>
            <a:r>
              <a:rPr lang="pt-BR" baseline="0" dirty="0" smtClean="0"/>
              <a:t>de mercado e crédito fácil: incentivos para expansão agrícola. MAPA está trabalhando sobre o crédito fácil. 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1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95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82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Meta nacional pede apenas a disseminação e fomento</a:t>
            </a:r>
            <a:r>
              <a:rPr lang="pt-BR" baseline="0" dirty="0" smtClean="0"/>
              <a:t> para incorporação de práticas sustentáveis. Meta de </a:t>
            </a:r>
            <a:r>
              <a:rPr lang="pt-BR" baseline="0" dirty="0" err="1" smtClean="0"/>
              <a:t>Aichi</a:t>
            </a:r>
            <a:r>
              <a:rPr lang="pt-BR" baseline="0" dirty="0" smtClean="0"/>
              <a:t> pede que todas as áreas de agricultura, aquicultura, e manejo florestal estejam sendo manejadas de forma sustentável</a:t>
            </a:r>
            <a:r>
              <a:rPr lang="pt-BR" baseline="0" dirty="0" smtClean="0"/>
              <a:t>.</a:t>
            </a: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7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579F1-6A1A-4831-B821-70737467572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5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42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26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48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10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3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50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98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36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73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25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30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9BFF-0A0D-4105-9EC0-5056D542782D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21C0B-DCE5-400F-95EC-9F8BA8C805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80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3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4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National Report to the CBD</a:t>
            </a:r>
            <a:br>
              <a:rPr lang="en-US" dirty="0" smtClean="0"/>
            </a:br>
            <a:r>
              <a:rPr lang="pt-BR" sz="2800" b="1" dirty="0" smtClean="0">
                <a:solidFill>
                  <a:schemeClr val="accent3">
                    <a:lumMod val="75000"/>
                  </a:schemeClr>
                </a:solidFill>
              </a:rPr>
              <a:t>2014</a:t>
            </a:r>
            <a:endParaRPr lang="pt-B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442" y="2060848"/>
            <a:ext cx="5399116" cy="404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38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92D050"/>
                </a:solidFill>
              </a:rPr>
              <a:t>Intermediary</a:t>
            </a:r>
            <a:r>
              <a:rPr lang="en-US" sz="4000" b="1" dirty="0" smtClean="0"/>
              <a:t> assessment of progress toward the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National Biodiversity Targets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AutoNum type="alphaLcParenBoth"/>
            </a:pPr>
            <a:r>
              <a:rPr lang="en-US" sz="2400" dirty="0" smtClean="0"/>
              <a:t>Prior to the definition of monitoring indicators </a:t>
            </a:r>
          </a:p>
          <a:p>
            <a:pPr marL="457200" indent="-457200">
              <a:buAutoNum type="alphaLcParenBoth"/>
            </a:pPr>
            <a:r>
              <a:rPr lang="en-US" sz="2400" dirty="0" smtClean="0"/>
              <a:t>Predominantly qualitative criteria </a:t>
            </a:r>
          </a:p>
        </p:txBody>
      </p:sp>
    </p:spTree>
    <p:extLst>
      <p:ext uri="{BB962C8B-B14F-4D97-AF65-F5344CB8AC3E}">
        <p14:creationId xmlns:p14="http://schemas.microsoft.com/office/powerpoint/2010/main" val="33567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Degree of progress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642646"/>
              </p:ext>
            </p:extLst>
          </p:nvPr>
        </p:nvGraphicFramePr>
        <p:xfrm>
          <a:off x="899592" y="1988840"/>
          <a:ext cx="7887704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o" r:id="rId3" imgW="5535705" imgH="2426441" progId="Word.Document.12">
                  <p:embed/>
                </p:oleObj>
              </mc:Choice>
              <mc:Fallback>
                <p:oleObj name="Documento" r:id="rId3" imgW="5535705" imgH="24264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988840"/>
                        <a:ext cx="7887704" cy="3816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996952"/>
            <a:ext cx="8686800" cy="35178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Awareness increasing for the past 20 years</a:t>
            </a:r>
          </a:p>
          <a:p>
            <a:r>
              <a:rPr lang="en-US" dirty="0" smtClean="0"/>
              <a:t>Dissemination efforts &gt; since 2010 (federal and state government, private sector)</a:t>
            </a:r>
          </a:p>
          <a:p>
            <a:r>
              <a:rPr lang="en-US" dirty="0" smtClean="0"/>
              <a:t>Scientific data made available</a:t>
            </a:r>
          </a:p>
          <a:p>
            <a:r>
              <a:rPr lang="en-US" dirty="0" smtClean="0"/>
              <a:t>Polls: Brazil with good awareness level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Notion of biodiversity importance still incipient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Reach of awareness still needs greater scale</a:t>
            </a:r>
          </a:p>
          <a:p>
            <a:pPr marL="0" indent="0">
              <a:buNone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52782"/>
              </p:ext>
            </p:extLst>
          </p:nvPr>
        </p:nvGraphicFramePr>
        <p:xfrm>
          <a:off x="611560" y="188640"/>
          <a:ext cx="7920880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o" r:id="rId4" imgW="5535705" imgH="1740215" progId="Word.Document.12">
                  <p:embed/>
                </p:oleObj>
              </mc:Choice>
              <mc:Fallback>
                <p:oleObj name="Documento" r:id="rId4" imgW="5535705" imgH="17402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88640"/>
                        <a:ext cx="7920880" cy="2664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2602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401616"/>
            <a:ext cx="8712968" cy="34563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Various policies, programs – ZEE, Map of Priority Areas, Payment for Environmental Services, Water Producer Program, certification of products</a:t>
            </a:r>
          </a:p>
          <a:p>
            <a:r>
              <a:rPr lang="en-US" dirty="0" smtClean="0"/>
              <a:t>Private sector, EEB</a:t>
            </a:r>
          </a:p>
          <a:p>
            <a:r>
              <a:rPr lang="en-US" dirty="0" smtClean="0"/>
              <a:t>Concept </a:t>
            </a:r>
            <a:r>
              <a:rPr lang="en-US" dirty="0"/>
              <a:t>of </a:t>
            </a:r>
            <a:r>
              <a:rPr lang="en-US" dirty="0" smtClean="0"/>
              <a:t>sustainable production and consumption 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Valuation still incipient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Incorporation into national accounting still limited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2838"/>
              </p:ext>
            </p:extLst>
          </p:nvPr>
        </p:nvGraphicFramePr>
        <p:xfrm>
          <a:off x="755576" y="116632"/>
          <a:ext cx="7560840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o" r:id="rId4" imgW="5535705" imgH="2252276" progId="Word.Document.12">
                  <p:embed/>
                </p:oleObj>
              </mc:Choice>
              <mc:Fallback>
                <p:oleObj name="Documento" r:id="rId4" imgW="5535705" imgH="22522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16632"/>
                        <a:ext cx="7560840" cy="3312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5317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005064"/>
            <a:ext cx="9036496" cy="2834711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smtClean="0"/>
              <a:t>New positive incentives implemented – Green Protocol, Ecological ICMS in various states, Low Carbon Agriculture Plan, Resolution CMN 3.545/2008, Green Stipend, Forest Stipend, CAR (also sinking credit lines to environmental regularization), Central Bank Resolution requiring all financial institutions to adopt an environmental policy and establish in-house teams to enforce compliance </a:t>
            </a:r>
          </a:p>
          <a:p>
            <a:r>
              <a:rPr lang="en-US" sz="3800" dirty="0" smtClean="0"/>
              <a:t>On-going definition of concepts</a:t>
            </a:r>
          </a:p>
          <a:p>
            <a:r>
              <a:rPr lang="en-US" sz="3800" dirty="0" smtClean="0">
                <a:solidFill>
                  <a:srgbClr val="FF0000"/>
                </a:solidFill>
              </a:rPr>
              <a:t>Pre-assessment indicates that some sectors still maintain perverse incentives to be overcome (IPI rebate for cars; diesel oil subsidies for fishing vessels; permission to import agricultural chemicals not yet approved in the country)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598198"/>
              </p:ext>
            </p:extLst>
          </p:nvPr>
        </p:nvGraphicFramePr>
        <p:xfrm>
          <a:off x="611560" y="116632"/>
          <a:ext cx="7704856" cy="3946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Documento" r:id="rId4" imgW="5535705" imgH="2835946" progId="Word.Document.12">
                  <p:embed/>
                </p:oleObj>
              </mc:Choice>
              <mc:Fallback>
                <p:oleObj name="Documento" r:id="rId4" imgW="5535705" imgH="28359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16632"/>
                        <a:ext cx="7704856" cy="3946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8424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672408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 of important initiatives and policies (government, private sector) – A3P, Action Plan for Sustainable Production and Consumption, </a:t>
            </a:r>
            <a:r>
              <a:rPr lang="en-US" dirty="0" err="1" smtClean="0"/>
              <a:t>Brasil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, National </a:t>
            </a:r>
            <a:r>
              <a:rPr lang="en-US" dirty="0" smtClean="0"/>
              <a:t>Policy on Solid Waste</a:t>
            </a:r>
            <a:r>
              <a:rPr lang="en-US" dirty="0" smtClean="0"/>
              <a:t>, MEBB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Degree of implementation and achievement still insufficient</a:t>
            </a:r>
          </a:p>
          <a:p>
            <a:endParaRPr lang="pt-BR" dirty="0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208912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013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116"/>
            <a:ext cx="8064896" cy="684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335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Target 5 – Rate of habitat loss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85740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Improvement of monitoring systems</a:t>
            </a:r>
          </a:p>
          <a:p>
            <a:r>
              <a:rPr lang="en-US" dirty="0" smtClean="0"/>
              <a:t>Some states monitoring vegetation cover – AM, ES</a:t>
            </a:r>
          </a:p>
          <a:p>
            <a:r>
              <a:rPr lang="en-US" dirty="0" smtClean="0"/>
              <a:t>In general, deforestation is lower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Deforestation is still high in Amazon, </a:t>
            </a:r>
            <a:r>
              <a:rPr lang="en-US" dirty="0" err="1" smtClean="0">
                <a:solidFill>
                  <a:srgbClr val="FF0000"/>
                </a:solidFill>
              </a:rPr>
              <a:t>Cerrado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Estimate: land use, rate of degradation, fragmentation still not known, nor significantly reduced in all biomes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 still being revised to allow assessment of target achievement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1937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16" y="127898"/>
            <a:ext cx="8352928" cy="6845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880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Target 6 – Sustainable use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aquatic biodiversity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Creation of REVIMAR</a:t>
            </a:r>
          </a:p>
          <a:p>
            <a:r>
              <a:rPr lang="en-US" dirty="0" smtClean="0"/>
              <a:t>Legal instruments and regulations on fisheries, by-catch </a:t>
            </a:r>
          </a:p>
          <a:p>
            <a:r>
              <a:rPr lang="en-US" dirty="0" smtClean="0"/>
              <a:t>Action Plans for threatened species and marine-coastal ecosystems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Important information gaps on fisheries resources and monitoring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Significant challenges to achieve sustainability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Existing data show over-exploitation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512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68152"/>
          </a:xfrm>
        </p:spPr>
        <p:txBody>
          <a:bodyPr>
            <a:normAutofit/>
          </a:bodyPr>
          <a:lstStyle/>
          <a:p>
            <a:r>
              <a:rPr lang="en-US" b="1" dirty="0" smtClean="0"/>
              <a:t>Preparation process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February – October 2014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507288" cy="475252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3600" dirty="0" smtClean="0">
                <a:solidFill>
                  <a:srgbClr val="0070C0"/>
                </a:solidFill>
              </a:rPr>
              <a:t>Hired two consultants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solidFill>
                  <a:srgbClr val="0070C0"/>
                </a:solidFill>
              </a:rPr>
              <a:t>Sent questionnaire and analyzed received information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solidFill>
                  <a:srgbClr val="0070C0"/>
                </a:solidFill>
              </a:rPr>
              <a:t>Researched the internet for additional information 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solidFill>
                  <a:srgbClr val="0070C0"/>
                </a:solidFill>
              </a:rPr>
              <a:t>Prepared the document’s structure and organized information</a:t>
            </a:r>
          </a:p>
          <a:p>
            <a:pPr marL="0" indent="0" algn="r">
              <a:buNone/>
            </a:pPr>
            <a:r>
              <a:rPr lang="pt-BR" sz="3600" dirty="0" smtClean="0">
                <a:solidFill>
                  <a:srgbClr val="0070C0"/>
                </a:solidFill>
              </a:rPr>
              <a:t>...</a:t>
            </a:r>
          </a:p>
          <a:p>
            <a:pPr marL="514350" indent="-51435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33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8568952" cy="634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638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07288" cy="10801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Target 7 – Sustainability of agriculture, extractive activities, aquaculture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09695"/>
            <a:ext cx="8795320" cy="5015649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Efforts to seek sustainability in small- and medium-scale agriculture, extractive activities, forest management</a:t>
            </a:r>
          </a:p>
          <a:p>
            <a:r>
              <a:rPr lang="en-US" sz="3600" dirty="0" smtClean="0"/>
              <a:t>Implementation of the Rural Environmental Register and other rulings under the new Law on the Protection of Native Vegetation</a:t>
            </a:r>
          </a:p>
          <a:p>
            <a:r>
              <a:rPr lang="en-US" sz="3600" dirty="0" smtClean="0"/>
              <a:t>Policies, initiatives</a:t>
            </a:r>
            <a:r>
              <a:rPr lang="en-US" sz="3600" dirty="0" smtClean="0"/>
              <a:t> – </a:t>
            </a:r>
            <a:r>
              <a:rPr lang="en-US" sz="3600" dirty="0" err="1" smtClean="0"/>
              <a:t>Operação</a:t>
            </a:r>
            <a:r>
              <a:rPr lang="en-US" sz="3600" dirty="0" smtClean="0"/>
              <a:t> Arco Verde; </a:t>
            </a:r>
            <a:r>
              <a:rPr lang="en-US" sz="3600" dirty="0" err="1" smtClean="0"/>
              <a:t>PGPMBio</a:t>
            </a:r>
            <a:r>
              <a:rPr lang="en-US" sz="3600" dirty="0" smtClean="0"/>
              <a:t>; PAA; PNEA; Plano ABC; environmental licensing of aquaculture operations w/ priority given to RESEX </a:t>
            </a:r>
          </a:p>
          <a:p>
            <a:r>
              <a:rPr lang="en-US" sz="3600" dirty="0" smtClean="0"/>
              <a:t>Increase in certification of forest management (silviculture) operations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Consumption of agricultural chemicals (need to revise licensing procedure so that the tax payer is not penalized with the cost of assessment process) – MAPA informs that use of chemicals has changed: the use of class 5 has dropped and the use of class 1 has increased. However, inadequate </a:t>
            </a:r>
            <a:r>
              <a:rPr lang="en-US" sz="3600" dirty="0" smtClean="0">
                <a:solidFill>
                  <a:srgbClr val="FF0000"/>
                </a:solidFill>
              </a:rPr>
              <a:t>use is still significant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Current model finances research on products that are</a:t>
            </a:r>
            <a:r>
              <a:rPr lang="en-US" sz="3600" dirty="0" smtClean="0">
                <a:solidFill>
                  <a:srgbClr val="FF0000"/>
                </a:solidFill>
              </a:rPr>
              <a:t> adequate for </a:t>
            </a:r>
            <a:r>
              <a:rPr lang="en-US" sz="3600" dirty="0" smtClean="0">
                <a:solidFill>
                  <a:srgbClr val="FF0000"/>
                </a:solidFill>
              </a:rPr>
              <a:t>environmental licensing in countries that export to Brazil products that are unacceptable.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Aquaculture – lack of information; large risk of invasion by alien species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Limited reach of pro-sustainability policies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Adoption of sustainable practices growing, but still limited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0855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780928"/>
            <a:ext cx="8795320" cy="387484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Progress in sanitation with PAC </a:t>
            </a:r>
          </a:p>
          <a:p>
            <a:r>
              <a:rPr lang="en-US" dirty="0" smtClean="0"/>
              <a:t>Law on solid waste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High inadequate use of agricultural chemicals (lack of awareness, lack of enforcement) and high consumption. Inadequate governance and licensing process to avoid approval of inadequate products.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Precarious monitoring systems, data gaps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15.2% of main rivers still face critical conditions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Heterogeneous geographical distribution, with many municipalities still without sanitary landfills, precarious collection systems, particularly in the N and 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Antibiotics – inadequate disposal and insufficient capacity of the sanitation system to treat hormones and antibiotics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39"/>
            <a:ext cx="8280920" cy="236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35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789040"/>
            <a:ext cx="8795320" cy="29523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Progress in the identification of invasive species and invasion pathways</a:t>
            </a:r>
          </a:p>
          <a:p>
            <a:r>
              <a:rPr lang="en-US" dirty="0" smtClean="0"/>
              <a:t>Some</a:t>
            </a:r>
            <a:r>
              <a:rPr lang="en-US" dirty="0" smtClean="0"/>
              <a:t> localized initiatives to control some species (European wild boar, golden mussel)</a:t>
            </a:r>
          </a:p>
          <a:p>
            <a:r>
              <a:rPr lang="en-US" dirty="0" smtClean="0"/>
              <a:t>Proposal for official lists of invasive species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Implementation of National Strategy with no significant advances</a:t>
            </a:r>
          </a:p>
          <a:p>
            <a:endParaRPr lang="pt-BR" dirty="0"/>
          </a:p>
        </p:txBody>
      </p:sp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28092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250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996952"/>
            <a:ext cx="8795320" cy="374441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Monitoring of conservation status of coral reefs - </a:t>
            </a:r>
            <a:r>
              <a:rPr lang="en-US" dirty="0" err="1" smtClean="0"/>
              <a:t>ReefCheck</a:t>
            </a:r>
            <a:r>
              <a:rPr lang="en-US" dirty="0" smtClean="0"/>
              <a:t> </a:t>
            </a:r>
            <a:r>
              <a:rPr lang="en-US" dirty="0" err="1" smtClean="0"/>
              <a:t>Brasil</a:t>
            </a:r>
            <a:endParaRPr lang="en-US" dirty="0" smtClean="0"/>
          </a:p>
          <a:p>
            <a:r>
              <a:rPr lang="en-US" dirty="0" smtClean="0"/>
              <a:t>Large portion of coral reef</a:t>
            </a:r>
            <a:r>
              <a:rPr lang="en-US" dirty="0" smtClean="0"/>
              <a:t>s and </a:t>
            </a:r>
            <a:r>
              <a:rPr lang="en-US" dirty="0" smtClean="0"/>
              <a:t>mangroves in protected areas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Improvement in management of coral reefs and mangroves in APAs, focusing on sustainable use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Invasion by Sun Coral, resulting in the exclusion of native spp.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Lack of information on impacts from climate change – risk, mitigation, </a:t>
            </a:r>
            <a:r>
              <a:rPr lang="en-US" dirty="0" err="1" smtClean="0">
                <a:solidFill>
                  <a:srgbClr val="FF0000"/>
                </a:solidFill>
              </a:rPr>
              <a:t>etc</a:t>
            </a:r>
            <a:r>
              <a:rPr lang="en-US" dirty="0" smtClean="0">
                <a:solidFill>
                  <a:srgbClr val="FF0000"/>
                </a:solidFill>
              </a:rPr>
              <a:t> ...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Assessment of the effectiveness of coastal management (land use and occupation </a:t>
            </a:r>
            <a:r>
              <a:rPr lang="en-US" dirty="0" smtClean="0">
                <a:solidFill>
                  <a:srgbClr val="FF0000"/>
                </a:solidFill>
              </a:rPr>
              <a:t>in the </a:t>
            </a:r>
            <a:r>
              <a:rPr lang="en-US" dirty="0" smtClean="0">
                <a:solidFill>
                  <a:srgbClr val="FF0000"/>
                </a:solidFill>
              </a:rPr>
              <a:t>coastal zone, waste, etc...)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568952" cy="28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935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32348"/>
            <a:ext cx="6912768" cy="684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626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0661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Target 11 – Protected Areas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9685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Creation of CAR</a:t>
            </a:r>
          </a:p>
          <a:p>
            <a:r>
              <a:rPr lang="en-US" dirty="0" smtClean="0"/>
              <a:t>ARPA </a:t>
            </a:r>
            <a:r>
              <a:rPr lang="en-US" dirty="0" smtClean="0"/>
              <a:t>3 Program </a:t>
            </a:r>
            <a:r>
              <a:rPr lang="en-US" dirty="0" smtClean="0"/>
              <a:t>– 60 million hectares and US$215 million </a:t>
            </a:r>
          </a:p>
          <a:p>
            <a:r>
              <a:rPr lang="en-US" dirty="0" smtClean="0"/>
              <a:t>Change in the categories accounted for achieving the target</a:t>
            </a:r>
          </a:p>
          <a:p>
            <a:r>
              <a:rPr lang="en-US" dirty="0" smtClean="0"/>
              <a:t>Evolution of the process for </a:t>
            </a:r>
            <a:r>
              <a:rPr lang="en-US" dirty="0" smtClean="0"/>
              <a:t>protected areas creation </a:t>
            </a:r>
            <a:r>
              <a:rPr lang="en-US" dirty="0" smtClean="0"/>
              <a:t>– representation,  reduction of land tenure conflicts and SNUC implementation</a:t>
            </a:r>
          </a:p>
          <a:p>
            <a:r>
              <a:rPr lang="en-US" dirty="0" smtClean="0"/>
              <a:t>GEF Marine Protected Areas project approved for expanding marine and coastal PAs to 5% in the next 4 years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 and criteria still not available to allow assessment of target achievement (APP, RL, TI)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Effective PA management, habitat connectivity, ecosystem representation in biomes other than the Amazon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Low PA creation in coastal and marine region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98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545632"/>
            <a:ext cx="8964488" cy="33123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Huge effort to assess conservation status of Brazilia</a:t>
            </a:r>
            <a:r>
              <a:rPr lang="en-US" dirty="0" smtClean="0"/>
              <a:t>n species</a:t>
            </a:r>
            <a:endParaRPr lang="en-US" dirty="0" smtClean="0"/>
          </a:p>
          <a:p>
            <a:r>
              <a:rPr lang="en-US" dirty="0" smtClean="0"/>
              <a:t>Increase in the number of conservation action plans</a:t>
            </a:r>
          </a:p>
          <a:p>
            <a:r>
              <a:rPr lang="en-US" dirty="0" smtClean="0"/>
              <a:t>Creation of Pro-Species – recognition of degrees of extinction risk for species and definition of roles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 in the number of threatened species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00189"/>
            <a:ext cx="8424937" cy="356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181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546489"/>
            <a:ext cx="8964488" cy="32403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Progress in </a:t>
            </a:r>
            <a:r>
              <a:rPr lang="en-US" i="1" dirty="0" smtClean="0"/>
              <a:t>ex-situ</a:t>
            </a:r>
            <a:r>
              <a:rPr lang="en-US" dirty="0" smtClean="0"/>
              <a:t> conservation, research – larger germplasm bank in Latin America</a:t>
            </a:r>
          </a:p>
          <a:p>
            <a:r>
              <a:rPr lang="en-US" dirty="0" smtClean="0"/>
              <a:t>Governmental acquisitions and Projects (BFN, Plants for the Future, botanical gardens, zoos) </a:t>
            </a:r>
          </a:p>
          <a:p>
            <a:r>
              <a:rPr lang="en-US" dirty="0" smtClean="0"/>
              <a:t>O</a:t>
            </a:r>
            <a:r>
              <a:rPr lang="en-US" dirty="0" smtClean="0"/>
              <a:t>n-farm i</a:t>
            </a:r>
            <a:r>
              <a:rPr lang="en-US" dirty="0" smtClean="0"/>
              <a:t>nitiatives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Data gaps on </a:t>
            </a:r>
            <a:r>
              <a:rPr lang="en-US" i="1" dirty="0" smtClean="0">
                <a:solidFill>
                  <a:srgbClr val="FF0000"/>
                </a:solidFill>
              </a:rPr>
              <a:t>in-situ</a:t>
            </a:r>
            <a:r>
              <a:rPr lang="en-US" dirty="0" smtClean="0">
                <a:solidFill>
                  <a:srgbClr val="FF0000"/>
                </a:solidFill>
              </a:rPr>
              <a:t> conservation in protected areas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Strengthening of production chains using species from Brazilian biodiversity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 in the conservation of genetic diversity on farm, </a:t>
            </a:r>
            <a:r>
              <a:rPr lang="en-US" i="1" dirty="0" smtClean="0">
                <a:solidFill>
                  <a:srgbClr val="FF0000"/>
                </a:solidFill>
              </a:rPr>
              <a:t>in situ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>
                <a:solidFill>
                  <a:srgbClr val="FF0000"/>
                </a:solidFill>
              </a:rPr>
              <a:t> ex-situ  - </a:t>
            </a:r>
            <a:r>
              <a:rPr lang="en-US" dirty="0" smtClean="0">
                <a:solidFill>
                  <a:srgbClr val="FF0000"/>
                </a:solidFill>
              </a:rPr>
              <a:t>higher diversity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37"/>
            <a:ext cx="8145047" cy="3536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552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447" y="3717032"/>
            <a:ext cx="8964488" cy="31343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Creation of instruments Law 12.651/2012</a:t>
            </a:r>
          </a:p>
          <a:p>
            <a:r>
              <a:rPr lang="en-US" dirty="0" smtClean="0"/>
              <a:t>PES programs </a:t>
            </a:r>
          </a:p>
          <a:p>
            <a:r>
              <a:rPr lang="en-US" dirty="0" smtClean="0"/>
              <a:t>Policies w/ incentives for maintenance of forests, needs of traditional/indigenous communities – GATI, </a:t>
            </a:r>
            <a:r>
              <a:rPr lang="en-US" dirty="0" err="1" smtClean="0"/>
              <a:t>PGPMBio</a:t>
            </a:r>
            <a:r>
              <a:rPr lang="en-US" dirty="0" smtClean="0"/>
              <a:t>, payment for ecosystem services, PNPSB, PNPCT</a:t>
            </a:r>
          </a:p>
          <a:p>
            <a:r>
              <a:rPr lang="en-US" dirty="0" err="1" smtClean="0"/>
              <a:t>PPCDAm</a:t>
            </a:r>
            <a:r>
              <a:rPr lang="en-US" dirty="0" smtClean="0"/>
              <a:t>, </a:t>
            </a:r>
            <a:r>
              <a:rPr lang="en-US" dirty="0" err="1" smtClean="0"/>
              <a:t>PPCerrado</a:t>
            </a:r>
            <a:r>
              <a:rPr lang="en-US" dirty="0" smtClean="0"/>
              <a:t>, Atlantic Forest Pact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Implementation of Law 12.651/12 still initiating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Reach of PES programs and policies still limited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136904" cy="336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63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Preparation process </a:t>
            </a:r>
            <a:r>
              <a:rPr lang="en-US" dirty="0" smtClean="0"/>
              <a:t>– </a:t>
            </a:r>
            <a:r>
              <a:rPr lang="en-US" dirty="0" err="1" smtClean="0"/>
              <a:t>cont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dirty="0" smtClean="0">
                <a:solidFill>
                  <a:srgbClr val="0070C0"/>
                </a:solidFill>
              </a:rPr>
              <a:t>...</a:t>
            </a:r>
          </a:p>
          <a:p>
            <a:pPr marL="0" indent="0">
              <a:buNone/>
            </a:pPr>
            <a:r>
              <a:rPr lang="pt-BR" sz="3500" dirty="0" smtClean="0">
                <a:solidFill>
                  <a:srgbClr val="0070C0"/>
                </a:solidFill>
              </a:rPr>
              <a:t>5.  </a:t>
            </a:r>
            <a:r>
              <a:rPr lang="en-US" sz="3500" dirty="0" smtClean="0">
                <a:solidFill>
                  <a:srgbClr val="0070C0"/>
                </a:solidFill>
              </a:rPr>
              <a:t>Specific consultations to complement 	information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0070C0"/>
                </a:solidFill>
              </a:rPr>
              <a:t>6.  Request for comments on the document and for 	additional contributions - MMA, other 	collaborators (Jul-Ago); </a:t>
            </a:r>
            <a:r>
              <a:rPr lang="en-US" sz="3500" dirty="0" err="1" smtClean="0">
                <a:solidFill>
                  <a:srgbClr val="0070C0"/>
                </a:solidFill>
              </a:rPr>
              <a:t>Conabio</a:t>
            </a:r>
            <a:r>
              <a:rPr lang="en-US" sz="3500" dirty="0" smtClean="0">
                <a:solidFill>
                  <a:srgbClr val="0070C0"/>
                </a:solidFill>
              </a:rPr>
              <a:t> (16/Jul and 	12/Aug)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0070C0"/>
                </a:solidFill>
              </a:rPr>
              <a:t>7.  Document discussed by </a:t>
            </a:r>
            <a:r>
              <a:rPr lang="en-US" sz="3500" dirty="0" err="1" smtClean="0">
                <a:solidFill>
                  <a:srgbClr val="0070C0"/>
                </a:solidFill>
              </a:rPr>
              <a:t>Conabio</a:t>
            </a:r>
            <a:r>
              <a:rPr lang="en-US" sz="3500" dirty="0" smtClean="0">
                <a:solidFill>
                  <a:srgbClr val="0070C0"/>
                </a:solidFill>
              </a:rPr>
              <a:t> 17 and 18/Sep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0070C0"/>
                </a:solidFill>
              </a:rPr>
              <a:t>8.  Conclusion of the final version w/ contributions 	from </a:t>
            </a:r>
            <a:r>
              <a:rPr lang="en-US" sz="3500" dirty="0" err="1" smtClean="0">
                <a:solidFill>
                  <a:srgbClr val="0070C0"/>
                </a:solidFill>
              </a:rPr>
              <a:t>Conabio</a:t>
            </a:r>
            <a:r>
              <a:rPr lang="en-US" sz="3500" dirty="0" smtClean="0">
                <a:solidFill>
                  <a:srgbClr val="0070C0"/>
                </a:solidFill>
              </a:rPr>
              <a:t> and approval of document 	(29/Sep)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79873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29" y="404663"/>
            <a:ext cx="8337037" cy="612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5249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0661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Target 15 – Ecosystem resilience, restoration and conservation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988840"/>
            <a:ext cx="8964488" cy="4320480"/>
          </a:xfrm>
        </p:spPr>
        <p:txBody>
          <a:bodyPr>
            <a:normAutofit/>
          </a:bodyPr>
          <a:lstStyle/>
          <a:p>
            <a:r>
              <a:rPr lang="en-US" dirty="0" smtClean="0"/>
              <a:t>Proposal for a national plan for the restoration of native vegetation, under discussion</a:t>
            </a:r>
          </a:p>
          <a:p>
            <a:r>
              <a:rPr lang="en-US" dirty="0" smtClean="0"/>
              <a:t>Assessment of the economics of forest restoration</a:t>
            </a:r>
          </a:p>
          <a:p>
            <a:r>
              <a:rPr lang="en-US" dirty="0" smtClean="0"/>
              <a:t>Implementation of CAR and CRA</a:t>
            </a:r>
          </a:p>
          <a:p>
            <a:r>
              <a:rPr lang="en-US" dirty="0" err="1" smtClean="0"/>
              <a:t>PPCDAm</a:t>
            </a:r>
            <a:r>
              <a:rPr lang="en-US" dirty="0" smtClean="0"/>
              <a:t>, </a:t>
            </a:r>
            <a:r>
              <a:rPr lang="en-US" dirty="0" err="1" smtClean="0"/>
              <a:t>PPCerrado</a:t>
            </a:r>
            <a:r>
              <a:rPr lang="en-US" dirty="0" smtClean="0"/>
              <a:t>, Atlantic Forest Pact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Restoration of at least 15% of degraded ecosystems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10101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068960"/>
            <a:ext cx="8964488" cy="36724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Brazil has a legal framework for ABS that responds to the Protocol</a:t>
            </a:r>
          </a:p>
          <a:p>
            <a:r>
              <a:rPr lang="en-US" dirty="0" smtClean="0"/>
              <a:t>Updating of legal framework under discussion in Congress</a:t>
            </a:r>
          </a:p>
          <a:p>
            <a:r>
              <a:rPr lang="en-US" dirty="0" smtClean="0"/>
              <a:t>Brazil signed the Protocol</a:t>
            </a:r>
          </a:p>
          <a:p>
            <a:r>
              <a:rPr lang="en-US" dirty="0" smtClean="0"/>
              <a:t>Government presented a request for Protocol ratification to Congress</a:t>
            </a:r>
          </a:p>
          <a:p>
            <a:r>
              <a:rPr lang="en-US" dirty="0" smtClean="0"/>
              <a:t>Congress created a special commission for ratification (not yet established)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Protocol undergoing the process for ratification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6632"/>
            <a:ext cx="849694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513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007296"/>
            <a:ext cx="8964488" cy="38164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Dialogues on Biodiversity</a:t>
            </a:r>
          </a:p>
          <a:p>
            <a:r>
              <a:rPr lang="en-US" dirty="0" smtClean="0"/>
              <a:t>Definition/approval of new National Targets</a:t>
            </a:r>
          </a:p>
          <a:p>
            <a:r>
              <a:rPr lang="en-US" dirty="0" smtClean="0"/>
              <a:t>Creation of </a:t>
            </a:r>
            <a:r>
              <a:rPr lang="en-US" dirty="0" err="1" smtClean="0"/>
              <a:t>PainelBio</a:t>
            </a:r>
            <a:endParaRPr lang="en-US" dirty="0" smtClean="0"/>
          </a:p>
          <a:p>
            <a:r>
              <a:rPr lang="en-US" dirty="0" smtClean="0"/>
              <a:t>On going definition of indicators</a:t>
            </a:r>
          </a:p>
          <a:p>
            <a:r>
              <a:rPr lang="en-US" dirty="0" smtClean="0"/>
              <a:t>Governmental Action Plan for the</a:t>
            </a:r>
            <a:r>
              <a:rPr lang="en-US" dirty="0" smtClean="0"/>
              <a:t> Conservation and Use of Biodiversity at final discussion phase</a:t>
            </a:r>
          </a:p>
          <a:p>
            <a:r>
              <a:rPr lang="en-US" dirty="0" smtClean="0"/>
              <a:t>(Some) Sub-national initiatives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Process to update NBSAP still on-going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23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568952" cy="658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340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0661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Target 18 – Traditional knowledge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328592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Progress in capacity building, organization and participation of</a:t>
            </a:r>
            <a:r>
              <a:rPr lang="en-US" sz="3400" dirty="0" smtClean="0"/>
              <a:t> indigenous/traditional communities</a:t>
            </a:r>
          </a:p>
          <a:p>
            <a:r>
              <a:rPr lang="en-US" sz="3400" dirty="0" smtClean="0"/>
              <a:t>Several policies, initiatives and projects being implemented – decree 6.040/2007, policies to safeguard and protect immaterial heritage under MINC (includes associated traditional knowledge)</a:t>
            </a:r>
          </a:p>
          <a:p>
            <a:r>
              <a:rPr lang="en-US" sz="3400" dirty="0" smtClean="0"/>
              <a:t>Brazil already has a legal framework to protect traditional knowledge from improper use</a:t>
            </a:r>
          </a:p>
          <a:p>
            <a:r>
              <a:rPr lang="en-US" sz="3400" dirty="0" smtClean="0"/>
              <a:t>Use of biological resources under common law respected in legislation</a:t>
            </a:r>
            <a:endParaRPr lang="en-US" sz="3400" dirty="0" smtClean="0"/>
          </a:p>
          <a:p>
            <a:r>
              <a:rPr lang="en-US" sz="3400" dirty="0" smtClean="0"/>
              <a:t>Updating of legal framework under discussion in Congress </a:t>
            </a:r>
          </a:p>
          <a:p>
            <a:r>
              <a:rPr lang="en-US" sz="3400" dirty="0" smtClean="0"/>
              <a:t>Proposal broadens the rights of</a:t>
            </a:r>
            <a:r>
              <a:rPr lang="en-US" sz="3400" dirty="0" smtClean="0"/>
              <a:t> traditional peoples </a:t>
            </a:r>
            <a:r>
              <a:rPr lang="en-US" sz="3400" dirty="0" smtClean="0"/>
              <a:t>and communities regarding associated traditional knowledge</a:t>
            </a:r>
          </a:p>
          <a:p>
            <a:r>
              <a:rPr lang="en-US" sz="3400" dirty="0" smtClean="0">
                <a:solidFill>
                  <a:srgbClr val="FF0000"/>
                </a:solidFill>
              </a:rPr>
              <a:t>Complete and effective participation, at all levels</a:t>
            </a:r>
            <a:endParaRPr lang="en-US" sz="3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830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3245"/>
            <a:ext cx="8208912" cy="657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18429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0661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Target 19 – Scientific basis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608512"/>
          </a:xfrm>
        </p:spPr>
        <p:txBody>
          <a:bodyPr>
            <a:normAutofit/>
          </a:bodyPr>
          <a:lstStyle/>
          <a:p>
            <a:r>
              <a:rPr lang="en-US" dirty="0" smtClean="0"/>
              <a:t>Many examples of progress in information generation and creation of databases – </a:t>
            </a:r>
            <a:r>
              <a:rPr lang="en-US" dirty="0" err="1" smtClean="0"/>
              <a:t>SiBBr</a:t>
            </a:r>
            <a:r>
              <a:rPr lang="en-US" dirty="0" smtClean="0"/>
              <a:t>, </a:t>
            </a:r>
            <a:r>
              <a:rPr lang="en-US" dirty="0" err="1" smtClean="0"/>
              <a:t>Sisbiota</a:t>
            </a:r>
            <a:r>
              <a:rPr lang="en-US" dirty="0" smtClean="0"/>
              <a:t>, Flora Catalogue and Virtual </a:t>
            </a:r>
            <a:r>
              <a:rPr lang="en-US" dirty="0" smtClean="0"/>
              <a:t>Herbarium </a:t>
            </a:r>
            <a:endParaRPr lang="en-US" dirty="0" smtClean="0"/>
          </a:p>
          <a:p>
            <a:r>
              <a:rPr lang="en-US" dirty="0" smtClean="0"/>
              <a:t>Flora on line and Fauna Catalogue in preparation </a:t>
            </a:r>
          </a:p>
          <a:p>
            <a:r>
              <a:rPr lang="en-US" dirty="0" smtClean="0"/>
              <a:t>Large amount of data already made available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Integration of databases, access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Information gaps (particularly on the consequences of the loss of biodiversity)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3630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933056"/>
            <a:ext cx="8964488" cy="28083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Ongoing preparation of a national strategy for resources mobilization and capacity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Assessment of capacity needs; take the necessary steps to put in place the necessary capacity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Assessment of the gaps of resources and Plan for mobilizing financial resources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864096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19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/>
              <a:t>Structure and contents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Part I:</a:t>
            </a:r>
            <a:r>
              <a:rPr lang="en-US" b="1" dirty="0" smtClean="0">
                <a:solidFill>
                  <a:srgbClr val="92D050"/>
                </a:solidFill>
              </a:rPr>
              <a:t> An update of biodiversity status, trends 	and threats and implications for human 	well-being </a:t>
            </a:r>
          </a:p>
          <a:p>
            <a:pPr marL="0" indent="0">
              <a:buNone/>
            </a:pPr>
            <a:r>
              <a:rPr lang="en-US" b="1" dirty="0" smtClean="0"/>
              <a:t>1.1</a:t>
            </a:r>
            <a:r>
              <a:rPr lang="en-US" dirty="0" smtClean="0"/>
              <a:t> Introduction</a:t>
            </a:r>
          </a:p>
          <a:p>
            <a:pPr marL="0" indent="0">
              <a:buNone/>
            </a:pPr>
            <a:r>
              <a:rPr lang="en-US" b="1" dirty="0" smtClean="0"/>
              <a:t>1.2</a:t>
            </a:r>
            <a:r>
              <a:rPr lang="en-US" dirty="0" smtClean="0"/>
              <a:t> Update on biodiversity status and trends</a:t>
            </a:r>
          </a:p>
          <a:p>
            <a:pPr marL="0" indent="0">
              <a:buNone/>
            </a:pPr>
            <a:r>
              <a:rPr lang="en-US" b="1" dirty="0" smtClean="0"/>
              <a:t>1.3</a:t>
            </a:r>
            <a:r>
              <a:rPr lang="en-US" dirty="0" smtClean="0"/>
              <a:t> Main threats to biodiversity</a:t>
            </a:r>
          </a:p>
          <a:p>
            <a:pPr marL="0" indent="0">
              <a:buNone/>
            </a:pPr>
            <a:r>
              <a:rPr lang="en-US" b="1" dirty="0" smtClean="0"/>
              <a:t>1.4</a:t>
            </a:r>
            <a:r>
              <a:rPr lang="en-US" dirty="0" smtClean="0"/>
              <a:t> Main actions to protect	biodiversity</a:t>
            </a:r>
          </a:p>
          <a:p>
            <a:pPr marL="0" indent="0">
              <a:buNone/>
            </a:pPr>
            <a:r>
              <a:rPr lang="en-US" b="1" dirty="0" smtClean="0"/>
              <a:t>1.5</a:t>
            </a:r>
            <a:r>
              <a:rPr lang="en-US" dirty="0" smtClean="0"/>
              <a:t> Impacts 0f the changes in biodiversity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3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and contents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98904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Part II: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The national biodiversity strategy and 	action plan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2.1</a:t>
            </a:r>
            <a:r>
              <a:rPr lang="en-US" dirty="0" smtClean="0"/>
              <a:t> Status and updating of the Brazilian NBSAP</a:t>
            </a:r>
          </a:p>
          <a:p>
            <a:pPr marL="0" indent="0">
              <a:buNone/>
            </a:pPr>
            <a:r>
              <a:rPr lang="en-US" b="1" dirty="0" smtClean="0"/>
              <a:t>2.2</a:t>
            </a:r>
            <a:r>
              <a:rPr lang="en-US" dirty="0" smtClean="0"/>
              <a:t> Integration of biodiversity in sectoral 	strategies, plans and programs</a:t>
            </a:r>
          </a:p>
        </p:txBody>
      </p:sp>
    </p:spTree>
    <p:extLst>
      <p:ext uri="{BB962C8B-B14F-4D97-AF65-F5344CB8AC3E}">
        <p14:creationId xmlns:p14="http://schemas.microsoft.com/office/powerpoint/2010/main" val="39619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and contents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Part III: </a:t>
            </a:r>
            <a:r>
              <a:rPr lang="en-US" b="1" dirty="0" smtClean="0">
                <a:solidFill>
                  <a:srgbClr val="92D050"/>
                </a:solidFill>
              </a:rPr>
              <a:t>Progress towards the 2015 and 2020 	Aichi Biodiversity Targets and contributions 	to the relevant 2015 Targets of the 	Millennium Development Goals</a:t>
            </a:r>
          </a:p>
          <a:p>
            <a:pPr marL="0" indent="0">
              <a:buNone/>
            </a:pPr>
            <a:r>
              <a:rPr lang="en-US" b="1" dirty="0" smtClean="0"/>
              <a:t>3.1</a:t>
            </a:r>
            <a:r>
              <a:rPr lang="en-US" dirty="0" smtClean="0"/>
              <a:t> Progress toward the National and Aichi 2020 	Biodiversity Targets</a:t>
            </a:r>
          </a:p>
          <a:p>
            <a:pPr marL="0" indent="0">
              <a:buNone/>
            </a:pPr>
            <a:r>
              <a:rPr lang="en-US" b="1" dirty="0" smtClean="0"/>
              <a:t>3.2</a:t>
            </a:r>
            <a:r>
              <a:rPr lang="en-US" dirty="0" smtClean="0"/>
              <a:t> Progress toward the Millennium 	Development Goals</a:t>
            </a:r>
          </a:p>
          <a:p>
            <a:pPr marL="0" indent="0">
              <a:buNone/>
            </a:pPr>
            <a:r>
              <a:rPr lang="en-US" b="1" dirty="0" smtClean="0"/>
              <a:t>3.3 </a:t>
            </a:r>
            <a:r>
              <a:rPr lang="en-US" dirty="0" smtClean="0"/>
              <a:t>Lessons learned with the implementation of 	the CBD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Main conclusions...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dirty="0" smtClean="0"/>
              <a:t>Rio+20 (2010): increased awareness, engagement of other sectors, 100 Heads of State</a:t>
            </a:r>
          </a:p>
          <a:p>
            <a:r>
              <a:rPr lang="en-US" dirty="0" smtClean="0"/>
              <a:t>2011: Dialogues on Biodiversity – broad participatory process</a:t>
            </a:r>
          </a:p>
          <a:p>
            <a:r>
              <a:rPr lang="en-US" dirty="0" smtClean="0"/>
              <a:t>2013: new National Biodiversity Targets</a:t>
            </a:r>
          </a:p>
          <a:p>
            <a:r>
              <a:rPr lang="en-US" dirty="0" smtClean="0"/>
              <a:t>2014: </a:t>
            </a:r>
            <a:r>
              <a:rPr lang="en-US" dirty="0" err="1" smtClean="0"/>
              <a:t>PainelBio</a:t>
            </a:r>
            <a:r>
              <a:rPr lang="en-US" dirty="0" smtClean="0"/>
              <a:t>, indicators for the targets, updating NBSAP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9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513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...Main conclusions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2014: With 6 years remaining to 2020, Brazil in general obtained progress toward the National Biodiversity Targets (preliminary assessment)</a:t>
            </a:r>
          </a:p>
          <a:p>
            <a:r>
              <a:rPr lang="en-US" dirty="0" smtClean="0"/>
              <a:t>Progress was more expressive toward targets 5, 7, 11, 15 and 19 (Amazon +)</a:t>
            </a:r>
          </a:p>
          <a:p>
            <a:r>
              <a:rPr lang="en-US" dirty="0" smtClean="0"/>
              <a:t>To achieve targets, Brazil needs to continue its efforts to: generate knowledge and capacity; improve environmental monitoring and enforcement systems; integrate biodiversity into sectoral policies and programs; increase scale of current actions.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693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5121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National Targets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We are currently at an </a:t>
            </a:r>
            <a:r>
              <a:rPr lang="en-US" u="sng" dirty="0" smtClean="0"/>
              <a:t>intermediary</a:t>
            </a:r>
            <a:r>
              <a:rPr lang="en-US" dirty="0" smtClean="0"/>
              <a:t> stage toward target achievement (2020)</a:t>
            </a:r>
          </a:p>
          <a:p>
            <a:r>
              <a:rPr lang="en-US" dirty="0" smtClean="0"/>
              <a:t>4RN: target period had closed (2010)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Current process to update NBSAP: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 Structuring the </a:t>
            </a:r>
            <a:r>
              <a:rPr lang="en-US" dirty="0" err="1" smtClean="0"/>
              <a:t>PainelBio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 Definition of indicators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- </a:t>
            </a:r>
            <a:r>
              <a:rPr lang="en-US" dirty="0" smtClean="0"/>
              <a:t>Governmental Action Plan 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Development of the strategy for 	resources mobilization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00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1861</Words>
  <Application>Microsoft Office PowerPoint</Application>
  <PresentationFormat>Apresentação na tela (4:3)</PresentationFormat>
  <Paragraphs>196</Paragraphs>
  <Slides>38</Slides>
  <Notes>12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0" baseType="lpstr">
      <vt:lpstr>Tema do Office</vt:lpstr>
      <vt:lpstr>Documento</vt:lpstr>
      <vt:lpstr>5th National Report to the CBD 2014</vt:lpstr>
      <vt:lpstr>Preparation process  February – October 2014</vt:lpstr>
      <vt:lpstr>Preparation process – cont.</vt:lpstr>
      <vt:lpstr>Structure and contents</vt:lpstr>
      <vt:lpstr>Structure and contents</vt:lpstr>
      <vt:lpstr>Structure and contents</vt:lpstr>
      <vt:lpstr>Main conclusions...</vt:lpstr>
      <vt:lpstr>...Main conclusions</vt:lpstr>
      <vt:lpstr>National Targets</vt:lpstr>
      <vt:lpstr>Apresentação do PowerPoint</vt:lpstr>
      <vt:lpstr>Degree of progress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Target 5 – Rate of habitat loss</vt:lpstr>
      <vt:lpstr>Apresentação do PowerPoint</vt:lpstr>
      <vt:lpstr>Target 6 – Sustainable use of aquatic biodiversity </vt:lpstr>
      <vt:lpstr>Apresentação do PowerPoint</vt:lpstr>
      <vt:lpstr>Target 7 – Sustainability of agriculture, extractive activities, aquaculture</vt:lpstr>
      <vt:lpstr>Apresentação do PowerPoint</vt:lpstr>
      <vt:lpstr>Apresentação do PowerPoint</vt:lpstr>
      <vt:lpstr>Apresentação do PowerPoint</vt:lpstr>
      <vt:lpstr>Apresentação do PowerPoint</vt:lpstr>
      <vt:lpstr>Target 11 – Protected Areas</vt:lpstr>
      <vt:lpstr>Apresentação do PowerPoint</vt:lpstr>
      <vt:lpstr>Apresentação do PowerPoint</vt:lpstr>
      <vt:lpstr>Apresentação do PowerPoint</vt:lpstr>
      <vt:lpstr>Apresentação do PowerPoint</vt:lpstr>
      <vt:lpstr>Target 15 – Ecosystem resilience, restoration and conservation</vt:lpstr>
      <vt:lpstr>Apresentação do PowerPoint</vt:lpstr>
      <vt:lpstr>Apresentação do PowerPoint</vt:lpstr>
      <vt:lpstr>Apresentação do PowerPoint</vt:lpstr>
      <vt:lpstr>Target 18 – Traditional knowledge</vt:lpstr>
      <vt:lpstr>Apresentação do PowerPoint</vt:lpstr>
      <vt:lpstr>Target 19 – Scientific basis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5º Relatório Nacional para a CDB</dc:title>
  <dc:creator>Agnes Velloso</dc:creator>
  <cp:lastModifiedBy>Agnes Velloso</cp:lastModifiedBy>
  <cp:revision>130</cp:revision>
  <dcterms:created xsi:type="dcterms:W3CDTF">2014-09-09T17:10:24Z</dcterms:created>
  <dcterms:modified xsi:type="dcterms:W3CDTF">2015-01-28T00:33:50Z</dcterms:modified>
</cp:coreProperties>
</file>