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5" r:id="rId4"/>
    <p:sldId id="258" r:id="rId5"/>
    <p:sldId id="259" r:id="rId6"/>
    <p:sldId id="260" r:id="rId7"/>
    <p:sldId id="284" r:id="rId8"/>
    <p:sldId id="286" r:id="rId9"/>
    <p:sldId id="261" r:id="rId10"/>
    <p:sldId id="262" r:id="rId11"/>
    <p:sldId id="283" r:id="rId12"/>
    <p:sldId id="263" r:id="rId13"/>
    <p:sldId id="264" r:id="rId14"/>
    <p:sldId id="265" r:id="rId15"/>
    <p:sldId id="266" r:id="rId16"/>
    <p:sldId id="292" r:id="rId17"/>
    <p:sldId id="267" r:id="rId18"/>
    <p:sldId id="293" r:id="rId19"/>
    <p:sldId id="268" r:id="rId20"/>
    <p:sldId id="294" r:id="rId21"/>
    <p:sldId id="269" r:id="rId22"/>
    <p:sldId id="270" r:id="rId23"/>
    <p:sldId id="271" r:id="rId24"/>
    <p:sldId id="272" r:id="rId25"/>
    <p:sldId id="295" r:id="rId26"/>
    <p:sldId id="273" r:id="rId27"/>
    <p:sldId id="274" r:id="rId28"/>
    <p:sldId id="275" r:id="rId29"/>
    <p:sldId id="276" r:id="rId30"/>
    <p:sldId id="296" r:id="rId31"/>
    <p:sldId id="279" r:id="rId32"/>
    <p:sldId id="277" r:id="rId33"/>
    <p:sldId id="278" r:id="rId34"/>
    <p:sldId id="297" r:id="rId35"/>
    <p:sldId id="280" r:id="rId36"/>
    <p:sldId id="298" r:id="rId37"/>
    <p:sldId id="281" r:id="rId38"/>
    <p:sldId id="28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21AFB-99F3-43FC-B100-7C9DF5108BF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79F1-6A1A-4831-B821-707374675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Enviado para a </a:t>
            </a:r>
            <a:r>
              <a:rPr lang="pt-BR" dirty="0" err="1" smtClean="0"/>
              <a:t>Conabio</a:t>
            </a:r>
            <a:r>
              <a:rPr lang="pt-BR" baseline="0" dirty="0" smtClean="0"/>
              <a:t> em 16/07 para comentários até 23/07, em 12/08 para comentários até 20/08, e nova versão incorporando comentários em 02/09.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Indicador de uso e ocupação do solo na zona</a:t>
            </a:r>
            <a:r>
              <a:rPr lang="pt-BR" baseline="0" dirty="0" smtClean="0"/>
              <a:t> costeira (</a:t>
            </a:r>
            <a:r>
              <a:rPr lang="pt-BR" baseline="0" dirty="0" err="1" smtClean="0"/>
              <a:t>idéia</a:t>
            </a:r>
            <a:r>
              <a:rPr lang="pt-BR" baseline="0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 de Aichi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a 17% de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terrestres</a:t>
            </a:r>
            <a:r>
              <a:rPr lang="en-US" dirty="0" smtClean="0"/>
              <a:t> e </a:t>
            </a:r>
            <a:r>
              <a:rPr lang="en-US" dirty="0" err="1" smtClean="0"/>
              <a:t>águas</a:t>
            </a:r>
            <a:r>
              <a:rPr lang="en-US" dirty="0" smtClean="0"/>
              <a:t> </a:t>
            </a:r>
            <a:r>
              <a:rPr lang="en-US" dirty="0" err="1" smtClean="0"/>
              <a:t>continentais</a:t>
            </a:r>
            <a:r>
              <a:rPr lang="en-US" dirty="0" smtClean="0"/>
              <a:t>; e 10% de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marinhas</a:t>
            </a:r>
            <a:r>
              <a:rPr lang="en-US" dirty="0" smtClean="0"/>
              <a:t> e </a:t>
            </a:r>
            <a:r>
              <a:rPr lang="en-US" dirty="0" err="1" smtClean="0"/>
              <a:t>costeiras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Lei </a:t>
            </a:r>
            <a:r>
              <a:rPr lang="en-US" dirty="0" err="1" smtClean="0"/>
              <a:t>complementar</a:t>
            </a:r>
            <a:r>
              <a:rPr lang="en-US" dirty="0" smtClean="0"/>
              <a:t> 140 </a:t>
            </a:r>
            <a:r>
              <a:rPr lang="en-US" dirty="0" err="1" smtClean="0"/>
              <a:t>matou</a:t>
            </a:r>
            <a:r>
              <a:rPr lang="en-US" dirty="0" smtClean="0"/>
              <a:t> as APAs (MAPA)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deveriam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contabilizadas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PNPCT – Política</a:t>
            </a:r>
            <a:r>
              <a:rPr lang="pt-BR" baseline="0" dirty="0" smtClean="0"/>
              <a:t> Nacional de Desenvolvimento Sustentável dos Povos e Comunidades Tradicionais; PNPSB – Política Nacional de Promoção das Cadeias de Produtos da </a:t>
            </a:r>
            <a:r>
              <a:rPr lang="pt-BR" baseline="0" dirty="0" err="1" smtClean="0"/>
              <a:t>Sócio-biodiversidade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Foi obtido</a:t>
            </a:r>
            <a:r>
              <a:rPr lang="pt-BR" baseline="0" dirty="0" smtClean="0"/>
              <a:t> um avanço moderado, já que diversas iniciativas foram implementadas ou estão em curso, em diferentes setores, para melhorar a definição de valor da biodiversidade, e para aumentar a sensibilização sobre o tema, mas os resultados dos esforços de valoração são ainda limitados, assim como o alcance das iniciativas de sensibilização.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PES </a:t>
            </a:r>
            <a:r>
              <a:rPr lang="pt-BR" dirty="0" smtClean="0"/>
              <a:t>muito </a:t>
            </a:r>
            <a:r>
              <a:rPr lang="pt-BR" dirty="0" smtClean="0"/>
              <a:t>incipiente, integração ainda</a:t>
            </a:r>
            <a:r>
              <a:rPr lang="pt-BR" baseline="0" dirty="0" smtClean="0"/>
              <a:t> muito baixa nas contas.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CMN (Conselho Monetário Nacional) 3.545/2008</a:t>
            </a:r>
            <a:r>
              <a:rPr lang="pt-BR" baseline="0" dirty="0" smtClean="0"/>
              <a:t> restringe crédito aos produtores que não cumprem a legislação ambiental na Amazônia.</a:t>
            </a:r>
            <a:endParaRPr lang="pt-BR" dirty="0" smtClean="0"/>
          </a:p>
          <a:p>
            <a:r>
              <a:rPr lang="pt-BR" dirty="0" smtClean="0"/>
              <a:t>Negativos: IPI reduzido para compra de carros;</a:t>
            </a:r>
            <a:r>
              <a:rPr lang="pt-BR" baseline="0" dirty="0" smtClean="0"/>
              <a:t> incentivos de pesca (atividades pesqueiras, espécies exóticas na aquicultura</a:t>
            </a:r>
            <a:r>
              <a:rPr lang="pt-BR" baseline="0" dirty="0" smtClean="0"/>
              <a:t>)</a:t>
            </a:r>
            <a:endParaRPr lang="pt-BR" baseline="0" dirty="0" smtClean="0"/>
          </a:p>
          <a:p>
            <a:r>
              <a:rPr lang="pt-BR" baseline="0" dirty="0" smtClean="0"/>
              <a:t>Demanda de mercado e crédito fácil: incentivos para expansão agrícola. MAPA está trabalhando sobre o crédito fácil.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nacional pede apenas a disseminação e fomento</a:t>
            </a:r>
            <a:r>
              <a:rPr lang="pt-BR" baseline="0" dirty="0" smtClean="0"/>
              <a:t> para incorporação de práticas sustentáveis. Meta de </a:t>
            </a:r>
            <a:r>
              <a:rPr lang="pt-BR" baseline="0" dirty="0" err="1" smtClean="0"/>
              <a:t>Aichi</a:t>
            </a:r>
            <a:r>
              <a:rPr lang="pt-BR" baseline="0" dirty="0" smtClean="0"/>
              <a:t> pede que todas as áreas de agricultura, aquicultura, e manejo florestal estejam sendo manejadas de forma sustentável.</a:t>
            </a:r>
          </a:p>
          <a:p>
            <a:r>
              <a:rPr lang="pt-BR" baseline="0" dirty="0" smtClean="0"/>
              <a:t>Márcia: consumo aumentou 1xx% desde 2010 venda aumentou 487% em relação ao mundo. No Brasil se paga 1,000US$ para registrar um produto, </a:t>
            </a:r>
            <a:r>
              <a:rPr lang="pt-BR" baseline="0" dirty="0" err="1" smtClean="0"/>
              <a:t>qdo</a:t>
            </a:r>
            <a:r>
              <a:rPr lang="pt-BR" baseline="0" dirty="0" smtClean="0"/>
              <a:t> nos US são 600,000. 70% dos cânceres linfáticos relacionados aos usos e abusos do agrotóxicos – pegar dados com a Márcia. Problema de saúde pública.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79F1-6A1A-4831-B821-7073746757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42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2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4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10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1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0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2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9BFF-0A0D-4105-9EC0-5056D542782D}" type="datetimeFigureOut">
              <a:rPr lang="pt-BR" smtClean="0"/>
              <a:pPr/>
              <a:t>27/01/2015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1C0B-DCE5-400F-95EC-9F8BA8C805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8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0.docx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1.docx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5.docx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6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7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9.doc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0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t-BR" dirty="0" smtClean="0"/>
              <a:t>5º Relatório Nacional para a CDB</a:t>
            </a:r>
            <a:br>
              <a:rPr lang="pt-BR" dirty="0" smtClean="0"/>
            </a:b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2014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42" y="2060848"/>
            <a:ext cx="5399116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Avaliação</a:t>
            </a:r>
            <a:r>
              <a:rPr lang="pt-BR" sz="4000" b="1" dirty="0" smtClean="0">
                <a:solidFill>
                  <a:srgbClr val="92D050"/>
                </a:solidFill>
              </a:rPr>
              <a:t> intermediária</a:t>
            </a:r>
            <a:r>
              <a:rPr lang="pt-BR" sz="4000" b="1" dirty="0" smtClean="0"/>
              <a:t> do alcance das</a:t>
            </a:r>
            <a:r>
              <a:rPr lang="pt-BR" sz="5400" dirty="0" smtClean="0"/>
              <a:t> </a:t>
            </a:r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Metas Nacionais de Biodiversidade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lphaLcParenBoth"/>
            </a:pPr>
            <a:r>
              <a:rPr lang="pt-BR" sz="2400" dirty="0" smtClean="0"/>
              <a:t>Anterior à definição de indicadores de monitoramento</a:t>
            </a:r>
          </a:p>
          <a:p>
            <a:pPr marL="457200" indent="-457200">
              <a:buAutoNum type="alphaLcParenBoth"/>
            </a:pPr>
            <a:r>
              <a:rPr lang="pt-BR" sz="2400" dirty="0" smtClean="0"/>
              <a:t>Critérios predominantemente qualitativos </a:t>
            </a:r>
          </a:p>
        </p:txBody>
      </p:sp>
    </p:spTree>
    <p:extLst>
      <p:ext uri="{BB962C8B-B14F-4D97-AF65-F5344CB8AC3E}">
        <p14:creationId xmlns:p14="http://schemas.microsoft.com/office/powerpoint/2010/main" val="33567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Grau de avanço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4111"/>
              </p:ext>
            </p:extLst>
          </p:nvPr>
        </p:nvGraphicFramePr>
        <p:xfrm>
          <a:off x="1187624" y="1628800"/>
          <a:ext cx="819277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o" r:id="rId4" imgW="5551491" imgH="2585405" progId="Word.Document.12">
                  <p:embed/>
                </p:oleObj>
              </mc:Choice>
              <mc:Fallback>
                <p:oleObj name="Documento" r:id="rId4" imgW="5551491" imgH="2585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628800"/>
                        <a:ext cx="8192778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996952"/>
            <a:ext cx="8686800" cy="351785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Vem aumentando nos últimos 20 anos</a:t>
            </a:r>
          </a:p>
          <a:p>
            <a:r>
              <a:rPr lang="pt-BR" dirty="0" smtClean="0"/>
              <a:t>Esforços de disseminação &gt; desde 2010 (governo federal, estadual, setor privado)</a:t>
            </a:r>
          </a:p>
          <a:p>
            <a:r>
              <a:rPr lang="pt-BR" dirty="0" smtClean="0"/>
              <a:t>Disponibilização de dados científicos</a:t>
            </a:r>
          </a:p>
          <a:p>
            <a:r>
              <a:rPr lang="pt-BR" dirty="0" smtClean="0"/>
              <a:t>Pesquisas: Brasil com bom nível de sensibilização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Noção da importância ainda incipiente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Alcance da conscientização ainda precisa aumentar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12699"/>
              </p:ext>
            </p:extLst>
          </p:nvPr>
        </p:nvGraphicFramePr>
        <p:xfrm>
          <a:off x="899592" y="188639"/>
          <a:ext cx="7200800" cy="253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o" r:id="rId5" imgW="5535705" imgH="1945687" progId="Word.Document.12">
                  <p:embed/>
                </p:oleObj>
              </mc:Choice>
              <mc:Fallback>
                <p:oleObj name="Documento" r:id="rId5" imgW="5535705" imgH="1945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188639"/>
                        <a:ext cx="7200800" cy="253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45638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Diversas </a:t>
            </a:r>
            <a:r>
              <a:rPr lang="pt-BR" dirty="0"/>
              <a:t>políticas, </a:t>
            </a:r>
            <a:r>
              <a:rPr lang="pt-BR" dirty="0" smtClean="0"/>
              <a:t>programas – ZEE, Mapa Áreas Prioritárias, Pagamento por Serviços Ambientais, Programa Produtor de Água, certificação de produtos</a:t>
            </a:r>
          </a:p>
          <a:p>
            <a:r>
              <a:rPr lang="pt-BR" dirty="0" smtClean="0"/>
              <a:t>Setor privado, EEB</a:t>
            </a:r>
          </a:p>
          <a:p>
            <a:r>
              <a:rPr lang="pt-BR" dirty="0"/>
              <a:t>Conceito de produção e consumo </a:t>
            </a:r>
            <a:r>
              <a:rPr lang="pt-BR" dirty="0" smtClean="0"/>
              <a:t>sustentáveis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Valoração ainda incipiente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Incorporação nas contas públicas ainda limitada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92231"/>
              </p:ext>
            </p:extLst>
          </p:nvPr>
        </p:nvGraphicFramePr>
        <p:xfrm>
          <a:off x="1187624" y="188640"/>
          <a:ext cx="6768752" cy="293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o" r:id="rId5" imgW="5535705" imgH="2398014" progId="Word.Document.12">
                  <p:embed/>
                </p:oleObj>
              </mc:Choice>
              <mc:Fallback>
                <p:oleObj name="Documento" r:id="rId5" imgW="5535705" imgH="2398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88640"/>
                        <a:ext cx="6768752" cy="293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31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103471"/>
            <a:ext cx="8856984" cy="273630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Novos incentivos positivos implementados – Protocolo Verde, ICMS Ecológico em vários estados, Plano ABC, Resolução CMN 3.545/2008, Bolsa Verde, Bolsa Floresta, CAR (c/ vinculação do crédito à regularidade ambiental), Resolução do Banco Central para todas as instituições financeiras devem ter uma política ambiental e equipe na instituição para fazer cumprir</a:t>
            </a:r>
          </a:p>
          <a:p>
            <a:r>
              <a:rPr lang="pt-BR" dirty="0" smtClean="0"/>
              <a:t>Definição de conceitos em curso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Em uma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pré-análise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, em alguns setores existem incentivos negativos a serem superados (IPI para compra de automóveis; subsídios óleo diesel para pesca; permissão de importação de agrotóxicos ainda não aprovados)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56603"/>
              </p:ext>
            </p:extLst>
          </p:nvPr>
        </p:nvGraphicFramePr>
        <p:xfrm>
          <a:off x="755576" y="116632"/>
          <a:ext cx="7200800" cy="387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o" r:id="rId5" imgW="5535705" imgH="2982044" progId="Word.Document.12">
                  <p:embed/>
                </p:oleObj>
              </mc:Choice>
              <mc:Fallback>
                <p:oleObj name="Documento" r:id="rId5" imgW="5535705" imgH="2982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16632"/>
                        <a:ext cx="7200800" cy="387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42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672408"/>
          </a:xfrm>
        </p:spPr>
        <p:txBody>
          <a:bodyPr>
            <a:normAutofit/>
          </a:bodyPr>
          <a:lstStyle/>
          <a:p>
            <a:r>
              <a:rPr lang="pt-BR" dirty="0" smtClean="0"/>
              <a:t>Desenvolvimento de iniciativas e políticas importantes (governo, setor privado) – A3P, Plano de Ação para Produção e Consumo Sustentáveis, Brasil Maior, Política Nacional de Resíduos Sólidos, MEBB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Grau de implementação e alcance ainda insuficientes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95931"/>
              </p:ext>
            </p:extLst>
          </p:nvPr>
        </p:nvGraphicFramePr>
        <p:xfrm>
          <a:off x="683568" y="188640"/>
          <a:ext cx="7776864" cy="274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o" r:id="rId5" imgW="5535705" imgH="1953964" progId="Word.Document.12">
                  <p:embed/>
                </p:oleObj>
              </mc:Choice>
              <mc:Fallback>
                <p:oleObj name="Documento" r:id="rId5" imgW="5535705" imgH="1953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88640"/>
                        <a:ext cx="7776864" cy="2745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01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01808"/>
              </p:ext>
            </p:extLst>
          </p:nvPr>
        </p:nvGraphicFramePr>
        <p:xfrm>
          <a:off x="274479" y="260648"/>
          <a:ext cx="8869521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o" r:id="rId4" imgW="5535705" imgH="3774424" progId="Word.Document.12">
                  <p:embed/>
                </p:oleObj>
              </mc:Choice>
              <mc:Fallback>
                <p:oleObj name="Documento" r:id="rId4" imgW="5535705" imgH="3774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479" y="260648"/>
                        <a:ext cx="8869521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33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5 – Ritmo de perda de habitats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5740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Aperfeiçoamento dos sistemas de monitoramento</a:t>
            </a:r>
          </a:p>
          <a:p>
            <a:r>
              <a:rPr lang="pt-BR" dirty="0" smtClean="0"/>
              <a:t>Alguns estados monitorando cobertura – AM, ES</a:t>
            </a:r>
          </a:p>
          <a:p>
            <a:r>
              <a:rPr lang="pt-BR" dirty="0" smtClean="0"/>
              <a:t>Desmatamento em geral mais baixo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Desmatamento ainda alto Amazônia, Cerrado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Estimativa: uso das terras, taxa degradação, fragmentação ainda não são conhecidas e nem reduzida significativamente em todos os biomas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Dados ainda em revisão para permitir avaliação do alcance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93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08807"/>
              </p:ext>
            </p:extLst>
          </p:nvPr>
        </p:nvGraphicFramePr>
        <p:xfrm>
          <a:off x="179511" y="188640"/>
          <a:ext cx="8506503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o" r:id="rId4" imgW="5535705" imgH="3983495" progId="Word.Document.12">
                  <p:embed/>
                </p:oleObj>
              </mc:Choice>
              <mc:Fallback>
                <p:oleObj name="Documento" r:id="rId4" imgW="5535705" imgH="3983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188640"/>
                        <a:ext cx="8506503" cy="640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88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6 – Uso sustentável da biodiversidade aquática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75252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Criação do REVIMAR</a:t>
            </a:r>
          </a:p>
          <a:p>
            <a:r>
              <a:rPr lang="pt-BR" dirty="0" smtClean="0"/>
              <a:t>Portarias e normas sobre ordenamento pesqueiro, captura incidental</a:t>
            </a:r>
          </a:p>
          <a:p>
            <a:r>
              <a:rPr lang="pt-BR" dirty="0" smtClean="0"/>
              <a:t>Planos de Ação para espécies ameaçadas e ecossistemas marinho-costeiros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Lacunas importantes de informação sobre recursos pesqueiros e no monitoramento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Grandes desafios para alcançar sustentabilidade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Dados existentes mostram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sobre-explotação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12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/>
              <a:t>Processo de preparação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fevereiro – outubro 2014</a:t>
            </a: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507288" cy="47525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t-BR" sz="3600" dirty="0" smtClean="0">
                <a:solidFill>
                  <a:srgbClr val="0070C0"/>
                </a:solidFill>
              </a:rPr>
              <a:t>Contratação de duas consultoras</a:t>
            </a:r>
          </a:p>
          <a:p>
            <a:pPr marL="514350" indent="-514350">
              <a:buAutoNum type="arabicPeriod"/>
            </a:pPr>
            <a:r>
              <a:rPr lang="pt-BR" sz="3600" dirty="0" smtClean="0">
                <a:solidFill>
                  <a:srgbClr val="0070C0"/>
                </a:solidFill>
              </a:rPr>
              <a:t>Envio de questionário e análise de informações recebidas</a:t>
            </a:r>
          </a:p>
          <a:p>
            <a:pPr marL="514350" indent="-514350">
              <a:buAutoNum type="arabicPeriod"/>
            </a:pPr>
            <a:r>
              <a:rPr lang="pt-BR" sz="3600" dirty="0" smtClean="0">
                <a:solidFill>
                  <a:srgbClr val="0070C0"/>
                </a:solidFill>
              </a:rPr>
              <a:t>Pesquisa na internet para informações adicionais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sz="3600" dirty="0">
                <a:solidFill>
                  <a:srgbClr val="0070C0"/>
                </a:solidFill>
              </a:rPr>
              <a:t>Preparação da estrutura do documento e organização </a:t>
            </a:r>
            <a:r>
              <a:rPr lang="pt-BR" sz="3600" dirty="0" smtClean="0">
                <a:solidFill>
                  <a:srgbClr val="0070C0"/>
                </a:solidFill>
              </a:rPr>
              <a:t>das informações</a:t>
            </a:r>
          </a:p>
          <a:p>
            <a:pPr marL="0" indent="0" algn="r"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...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280926"/>
              </p:ext>
            </p:extLst>
          </p:nvPr>
        </p:nvGraphicFramePr>
        <p:xfrm>
          <a:off x="323528" y="1052736"/>
          <a:ext cx="865375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o" r:id="rId4" imgW="5535705" imgH="2994638" progId="Word.Document.12">
                  <p:embed/>
                </p:oleObj>
              </mc:Choice>
              <mc:Fallback>
                <p:oleObj name="Documento" r:id="rId4" imgW="5535705" imgH="2994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52736"/>
                        <a:ext cx="865375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63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108012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7 – Sustentabilidade agropecuária, extrativismo, aquicultura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09695"/>
            <a:ext cx="8795320" cy="5328592"/>
          </a:xfrm>
        </p:spPr>
        <p:txBody>
          <a:bodyPr>
            <a:normAutofit fontScale="55000" lnSpcReduction="20000"/>
          </a:bodyPr>
          <a:lstStyle/>
          <a:p>
            <a:r>
              <a:rPr lang="pt-BR" sz="3600" dirty="0" smtClean="0"/>
              <a:t>Esforços para buscar sustentabilidade pequeno e médio produtor, extrativismo, manejo florestal</a:t>
            </a:r>
          </a:p>
          <a:p>
            <a:r>
              <a:rPr lang="pt-BR" sz="3600" dirty="0" smtClean="0"/>
              <a:t>Implementação do Cadastro Ambiental Rural e outros dispositivos da Lei da Proteção da Vegetação Nativa </a:t>
            </a:r>
          </a:p>
          <a:p>
            <a:r>
              <a:rPr lang="pt-BR" sz="3600" dirty="0" smtClean="0"/>
              <a:t>Políticas, iniciativas – Operação Arco Verde; </a:t>
            </a:r>
            <a:r>
              <a:rPr lang="pt-BR" sz="3600" dirty="0" err="1" smtClean="0"/>
              <a:t>PGPMBio</a:t>
            </a:r>
            <a:r>
              <a:rPr lang="pt-BR" sz="3600" dirty="0" smtClean="0"/>
              <a:t>; PAA; PNEA; Plano ABC; Licenciamento ambiental de parques aquícolas com prioridade para RESEX </a:t>
            </a:r>
          </a:p>
          <a:p>
            <a:r>
              <a:rPr lang="pt-BR" sz="3600" dirty="0" smtClean="0"/>
              <a:t>Aumento da certificação em manejo florestal (silvicultura)</a:t>
            </a:r>
          </a:p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Consumo de agrotóxicos (revisão do processo de licenciamento é necessária para que o contribuinte não seja penalizado com o processo de avaliação) – MAPA informa que houve grande mudança no perfil de uso: hoje usa-se muito menos classe 5 e muito mais classe 1. Mas, há muito uso indevido.</a:t>
            </a:r>
          </a:p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Modelo onde é financiada a pesquisa de produtos adequados  ao licenciamento ambiental em países que exportam para nós os produtos inaceitáveis, ultrapassados.</a:t>
            </a:r>
          </a:p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Aquicultura – faltam melhores informações; grande risco de invasões de espécies exóticas</a:t>
            </a:r>
          </a:p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Alcance de políticas pro sustentabilidade ainda limitado </a:t>
            </a:r>
          </a:p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Adoção de práticas sustentáveis crescente mas ainda limitada</a:t>
            </a:r>
            <a:endParaRPr lang="pt-BR" sz="3600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85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780928"/>
            <a:ext cx="8795320" cy="387484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Avanços do PAC em saneamento</a:t>
            </a:r>
          </a:p>
          <a:p>
            <a:r>
              <a:rPr lang="pt-BR" dirty="0" smtClean="0"/>
              <a:t>Lei de resíduos sólidos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Alto nível de uso inadequado de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agrotóxicos (falta de conscientização e falta de fiscalização) e alto consumo. Mecanismos de governança e processo de licenciamento inadequados para que produtos inadequados e ruins não sejam aprovados.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Sistemas de monitoramento precários, lacuna de dados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15,2% dos rios principais ainda em situação crítica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Distribuição geográfica heterogênea com muitos municípios ainda sem aterro sanitário, coleta precária principalmente no N e NE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Antibióticos – descarte inadequado e capacidade insuficiente do sistema de saneamento para tratar hormônios e antibióticos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73233"/>
              </p:ext>
            </p:extLst>
          </p:nvPr>
        </p:nvGraphicFramePr>
        <p:xfrm>
          <a:off x="179512" y="188640"/>
          <a:ext cx="867647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o" r:id="rId4" imgW="5535705" imgH="1516031" progId="Word.Document.12">
                  <p:embed/>
                </p:oleObj>
              </mc:Choice>
              <mc:Fallback>
                <p:oleObj name="Documento" r:id="rId4" imgW="5535705" imgH="1516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676471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3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501008"/>
            <a:ext cx="8795320" cy="32403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Avanços na identificação das espécies invasoras e rotas de invasão</a:t>
            </a:r>
          </a:p>
          <a:p>
            <a:r>
              <a:rPr lang="pt-BR" dirty="0" smtClean="0"/>
              <a:t>Algumas iniciativas localizadas para controlar algumas espécies (javali, mexilhão dourado)</a:t>
            </a:r>
          </a:p>
          <a:p>
            <a:r>
              <a:rPr lang="pt-BR" dirty="0" smtClean="0"/>
              <a:t>Proposta de listas oficiais de espécies invasoras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Implementação da Estratégia Nacional sem avanços significativos 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06339"/>
              </p:ext>
            </p:extLst>
          </p:nvPr>
        </p:nvGraphicFramePr>
        <p:xfrm>
          <a:off x="611560" y="116632"/>
          <a:ext cx="7632848" cy="330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o" r:id="rId5" imgW="5535705" imgH="2398014" progId="Word.Document.12">
                  <p:embed/>
                </p:oleObj>
              </mc:Choice>
              <mc:Fallback>
                <p:oleObj name="Documento" r:id="rId5" imgW="5535705" imgH="2398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16632"/>
                        <a:ext cx="7632848" cy="330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5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996952"/>
            <a:ext cx="8795320" cy="374441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Monitoramento da conservação dos recifes de corais - </a:t>
            </a:r>
            <a:r>
              <a:rPr lang="pt-BR" dirty="0" err="1" smtClean="0"/>
              <a:t>ReefCheck</a:t>
            </a:r>
            <a:r>
              <a:rPr lang="pt-BR" dirty="0" smtClean="0"/>
              <a:t> Brasil</a:t>
            </a:r>
          </a:p>
          <a:p>
            <a:r>
              <a:rPr lang="pt-BR" dirty="0" smtClean="0"/>
              <a:t>Boa parte dos corais e mangues em </a:t>
            </a:r>
            <a:r>
              <a:rPr lang="pt-BR" dirty="0" err="1" smtClean="0"/>
              <a:t>UCs</a:t>
            </a:r>
            <a:endParaRPr lang="pt-BR" dirty="0" smtClean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Aperfeiçoamento da gestão dos corais e mangues em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APAs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com foco no uso sustentável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Invasão do Coral Sol com exclusão de espécies nativas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Falta de informação sobre impacto mudanças do clima – risco, mitigação,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etc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...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Avaliação da efetividade do gerenciamento costeiro (uso e ocupação do solo na zona costeira, lixo, etc...)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79223"/>
              </p:ext>
            </p:extLst>
          </p:nvPr>
        </p:nvGraphicFramePr>
        <p:xfrm>
          <a:off x="611560" y="0"/>
          <a:ext cx="7992888" cy="303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o" r:id="rId5" imgW="5535705" imgH="2099701" progId="Word.Document.12">
                  <p:embed/>
                </p:oleObj>
              </mc:Choice>
              <mc:Fallback>
                <p:oleObj name="Documento" r:id="rId5" imgW="5535705" imgH="20997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0"/>
                        <a:ext cx="7992888" cy="3032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3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56869"/>
              </p:ext>
            </p:extLst>
          </p:nvPr>
        </p:nvGraphicFramePr>
        <p:xfrm>
          <a:off x="683568" y="19650"/>
          <a:ext cx="7272808" cy="70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o" r:id="rId4" imgW="5535705" imgH="5114491" progId="Word.Document.12">
                  <p:embed/>
                </p:oleObj>
              </mc:Choice>
              <mc:Fallback>
                <p:oleObj name="Documento" r:id="rId4" imgW="5535705" imgH="5114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9650"/>
                        <a:ext cx="7272808" cy="70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62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11 – Áreas protegidas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96855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Criação do CAR</a:t>
            </a:r>
          </a:p>
          <a:p>
            <a:r>
              <a:rPr lang="pt-BR" dirty="0" smtClean="0"/>
              <a:t>Programa ARPA 3 – 60 milhões de ha e </a:t>
            </a:r>
            <a:r>
              <a:rPr lang="pt-BR" dirty="0"/>
              <a:t>US$215 milhões </a:t>
            </a:r>
            <a:endParaRPr lang="pt-BR" dirty="0" smtClean="0"/>
          </a:p>
          <a:p>
            <a:r>
              <a:rPr lang="pt-BR" dirty="0" smtClean="0"/>
              <a:t>Mudança nas categorias consideradas para alcance da meta </a:t>
            </a:r>
          </a:p>
          <a:p>
            <a:r>
              <a:rPr lang="pt-BR" dirty="0" smtClean="0"/>
              <a:t>Amadurecimento do processo para criação de </a:t>
            </a:r>
            <a:r>
              <a:rPr lang="pt-BR" dirty="0" err="1" smtClean="0"/>
              <a:t>UCs</a:t>
            </a:r>
            <a:r>
              <a:rPr lang="pt-BR" dirty="0" smtClean="0"/>
              <a:t> – representatividade,  redução de conflitos fundiários e implementação do SNUC</a:t>
            </a:r>
          </a:p>
          <a:p>
            <a:r>
              <a:rPr lang="pt-BR" dirty="0" smtClean="0"/>
              <a:t>Projeto GEF Mar aprovado para expansão de </a:t>
            </a:r>
            <a:r>
              <a:rPr lang="pt-BR" dirty="0" err="1" smtClean="0"/>
              <a:t>UCs</a:t>
            </a:r>
            <a:r>
              <a:rPr lang="pt-BR" dirty="0" smtClean="0"/>
              <a:t> marinhas e costeiras para 5% nos próximos 4 anos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Dados e critérios ainda não disponíveis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permitir avaliação do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alcance (APP, RL, TI)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Gestão efetiva das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UCs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, conectividade de habitats, representatividade de ecossistemas para outros biomas além da Amazônia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Pouca criação de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UCs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na região marinha e costeira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996952"/>
            <a:ext cx="8964488" cy="374441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Enorme esforço de avaliação do status de conservação das espécies brasileiras</a:t>
            </a:r>
          </a:p>
          <a:p>
            <a:r>
              <a:rPr lang="pt-BR" dirty="0" smtClean="0"/>
              <a:t>Ampliação do número de planos de ação</a:t>
            </a:r>
          </a:p>
          <a:p>
            <a:r>
              <a:rPr lang="pt-BR" dirty="0" smtClean="0"/>
              <a:t>Criação do Pró-Espécies – reconhecimento de graus de risco de extinção de espécies e definição de papéis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Aumento do número de espécies ameaçadas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26802"/>
              </p:ext>
            </p:extLst>
          </p:nvPr>
        </p:nvGraphicFramePr>
        <p:xfrm>
          <a:off x="395536" y="116632"/>
          <a:ext cx="824985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o" r:id="rId4" imgW="5535705" imgH="1884153" progId="Word.Document.12">
                  <p:embed/>
                </p:oleObj>
              </mc:Choice>
              <mc:Fallback>
                <p:oleObj name="Documento" r:id="rId4" imgW="5535705" imgH="1884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16632"/>
                        <a:ext cx="8249859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18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429000"/>
            <a:ext cx="8964488" cy="324036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Avanços na conservação </a:t>
            </a:r>
            <a:r>
              <a:rPr lang="pt-BR" i="1" dirty="0" err="1" smtClean="0"/>
              <a:t>ex-situ</a:t>
            </a:r>
            <a:r>
              <a:rPr lang="pt-BR" dirty="0" smtClean="0"/>
              <a:t>, pesquisas – maior banco de </a:t>
            </a:r>
            <a:r>
              <a:rPr lang="pt-BR" dirty="0" err="1" smtClean="0"/>
              <a:t>germoplasma</a:t>
            </a:r>
            <a:r>
              <a:rPr lang="pt-BR" dirty="0" smtClean="0"/>
              <a:t> da América Latina</a:t>
            </a:r>
          </a:p>
          <a:p>
            <a:r>
              <a:rPr lang="pt-BR" dirty="0" smtClean="0"/>
              <a:t>Compras públicas e Projetos (BFN, Plantas para o Futuro, jardins botânicos e zoológicos) </a:t>
            </a:r>
          </a:p>
          <a:p>
            <a:r>
              <a:rPr lang="pt-BR" dirty="0" smtClean="0"/>
              <a:t>Iniciativas </a:t>
            </a:r>
            <a:r>
              <a:rPr lang="pt-BR" dirty="0" err="1" smtClean="0"/>
              <a:t>on-farm</a:t>
            </a:r>
            <a:r>
              <a:rPr lang="pt-BR" dirty="0" smtClean="0"/>
              <a:t>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Lacuna de dados sobre a conservação em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in-situ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em áreas protegidas 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Fortalecimento de cadeias de produção de espécies da biodiversidade brasileira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Ampliação da conservação da diversidade genética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farm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in situ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ex-situ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maior diversidade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59923"/>
              </p:ext>
            </p:extLst>
          </p:nvPr>
        </p:nvGraphicFramePr>
        <p:xfrm>
          <a:off x="611560" y="116632"/>
          <a:ext cx="7632848" cy="345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o" r:id="rId4" imgW="5535705" imgH="2505967" progId="Word.Document.12">
                  <p:embed/>
                </p:oleObj>
              </mc:Choice>
              <mc:Fallback>
                <p:oleObj name="Documento" r:id="rId4" imgW="5535705" imgH="2505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16632"/>
                        <a:ext cx="7632848" cy="345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552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447" y="3356991"/>
            <a:ext cx="8964488" cy="349443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Criação de instrumentos Lei 12.651/2012</a:t>
            </a:r>
          </a:p>
          <a:p>
            <a:r>
              <a:rPr lang="pt-BR" dirty="0" smtClean="0"/>
              <a:t>Programas PSA </a:t>
            </a:r>
          </a:p>
          <a:p>
            <a:r>
              <a:rPr lang="pt-BR" dirty="0" smtClean="0"/>
              <a:t>Políticas incentivo manutenção florestas, necessidades comunidades tradicionais/indígenas – GATI, </a:t>
            </a:r>
            <a:r>
              <a:rPr lang="pt-BR" dirty="0" err="1" smtClean="0"/>
              <a:t>PGPMBio</a:t>
            </a:r>
            <a:r>
              <a:rPr lang="pt-BR" dirty="0" smtClean="0"/>
              <a:t>, pagamentos por serviços ambientais, PNPSB, PNPCT</a:t>
            </a:r>
          </a:p>
          <a:p>
            <a:r>
              <a:rPr lang="pt-BR" dirty="0" err="1" smtClean="0"/>
              <a:t>PPCDAm</a:t>
            </a:r>
            <a:r>
              <a:rPr lang="pt-BR" dirty="0" smtClean="0"/>
              <a:t>, </a:t>
            </a:r>
            <a:r>
              <a:rPr lang="pt-BR" dirty="0" err="1" smtClean="0"/>
              <a:t>PPCerrado</a:t>
            </a:r>
            <a:r>
              <a:rPr lang="pt-BR" dirty="0" smtClean="0"/>
              <a:t>, Pacto Mata Atlântica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Implementação 12.651/12 ainda iniciando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Alcance programas PSA e políticas ainda limitado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3752"/>
              </p:ext>
            </p:extLst>
          </p:nvPr>
        </p:nvGraphicFramePr>
        <p:xfrm>
          <a:off x="827584" y="116632"/>
          <a:ext cx="747791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o" r:id="rId5" imgW="5535705" imgH="2398014" progId="Word.Document.12">
                  <p:embed/>
                </p:oleObj>
              </mc:Choice>
              <mc:Fallback>
                <p:oleObj name="Documento" r:id="rId5" imgW="5535705" imgH="2398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16632"/>
                        <a:ext cx="7477917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Processo de </a:t>
            </a:r>
            <a:r>
              <a:rPr lang="pt-BR" b="1" dirty="0" smtClean="0"/>
              <a:t>preparação </a:t>
            </a:r>
            <a:r>
              <a:rPr lang="pt-BR" dirty="0" smtClean="0"/>
              <a:t>– cont.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500" dirty="0" smtClean="0">
                <a:solidFill>
                  <a:srgbClr val="0070C0"/>
                </a:solidFill>
              </a:rPr>
              <a:t>...</a:t>
            </a:r>
          </a:p>
          <a:p>
            <a:pPr marL="0" indent="0">
              <a:buNone/>
            </a:pPr>
            <a:r>
              <a:rPr lang="pt-BR" sz="3500" dirty="0" smtClean="0">
                <a:solidFill>
                  <a:srgbClr val="0070C0"/>
                </a:solidFill>
              </a:rPr>
              <a:t>5.  Consultas específicas para </a:t>
            </a:r>
            <a:r>
              <a:rPr lang="pt-BR" sz="3500" dirty="0">
                <a:solidFill>
                  <a:srgbClr val="0070C0"/>
                </a:solidFill>
              </a:rPr>
              <a:t>complementação de </a:t>
            </a:r>
            <a:r>
              <a:rPr lang="pt-BR" sz="3500" dirty="0" smtClean="0">
                <a:solidFill>
                  <a:srgbClr val="0070C0"/>
                </a:solidFill>
              </a:rPr>
              <a:t>	informação </a:t>
            </a:r>
            <a:endParaRPr lang="pt-BR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3500" dirty="0" smtClean="0">
                <a:solidFill>
                  <a:srgbClr val="0070C0"/>
                </a:solidFill>
              </a:rPr>
              <a:t>6.  Consulta </a:t>
            </a:r>
            <a:r>
              <a:rPr lang="pt-BR" sz="3500" dirty="0">
                <a:solidFill>
                  <a:srgbClr val="0070C0"/>
                </a:solidFill>
              </a:rPr>
              <a:t>para comentários sobre o documento </a:t>
            </a:r>
            <a:r>
              <a:rPr lang="pt-BR" sz="3500" dirty="0" smtClean="0">
                <a:solidFill>
                  <a:srgbClr val="0070C0"/>
                </a:solidFill>
              </a:rPr>
              <a:t>	e contribuições </a:t>
            </a:r>
            <a:r>
              <a:rPr lang="pt-BR" sz="3500" dirty="0">
                <a:solidFill>
                  <a:srgbClr val="0070C0"/>
                </a:solidFill>
              </a:rPr>
              <a:t>adicionais - MMA, outros </a:t>
            </a:r>
            <a:r>
              <a:rPr lang="pt-BR" sz="3500" dirty="0" smtClean="0">
                <a:solidFill>
                  <a:srgbClr val="0070C0"/>
                </a:solidFill>
              </a:rPr>
              <a:t>	colaboradores </a:t>
            </a:r>
            <a:r>
              <a:rPr lang="pt-BR" sz="3500" dirty="0">
                <a:solidFill>
                  <a:srgbClr val="0070C0"/>
                </a:solidFill>
              </a:rPr>
              <a:t>(</a:t>
            </a:r>
            <a:r>
              <a:rPr lang="pt-BR" sz="3500" dirty="0" err="1">
                <a:solidFill>
                  <a:srgbClr val="0070C0"/>
                </a:solidFill>
              </a:rPr>
              <a:t>jun-ago</a:t>
            </a:r>
            <a:r>
              <a:rPr lang="pt-BR" sz="3500" dirty="0">
                <a:solidFill>
                  <a:srgbClr val="0070C0"/>
                </a:solidFill>
              </a:rPr>
              <a:t>); </a:t>
            </a:r>
            <a:r>
              <a:rPr lang="pt-BR" sz="3500" dirty="0" err="1">
                <a:solidFill>
                  <a:srgbClr val="0070C0"/>
                </a:solidFill>
              </a:rPr>
              <a:t>Conabio</a:t>
            </a:r>
            <a:r>
              <a:rPr lang="pt-BR" sz="3500" dirty="0">
                <a:solidFill>
                  <a:srgbClr val="0070C0"/>
                </a:solidFill>
              </a:rPr>
              <a:t> (16/07 e </a:t>
            </a:r>
            <a:r>
              <a:rPr lang="pt-BR" sz="3500" dirty="0" smtClean="0">
                <a:solidFill>
                  <a:srgbClr val="0070C0"/>
                </a:solidFill>
              </a:rPr>
              <a:t>	12/08</a:t>
            </a:r>
            <a:r>
              <a:rPr lang="pt-BR" sz="35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pt-BR" sz="3500" dirty="0" smtClean="0">
                <a:solidFill>
                  <a:srgbClr val="0070C0"/>
                </a:solidFill>
              </a:rPr>
              <a:t>7.  Discussão </a:t>
            </a:r>
            <a:r>
              <a:rPr lang="pt-BR" sz="3500" dirty="0">
                <a:solidFill>
                  <a:srgbClr val="0070C0"/>
                </a:solidFill>
              </a:rPr>
              <a:t>do documento na </a:t>
            </a:r>
            <a:r>
              <a:rPr lang="pt-BR" sz="3500" dirty="0" err="1">
                <a:solidFill>
                  <a:srgbClr val="0070C0"/>
                </a:solidFill>
              </a:rPr>
              <a:t>Conabio</a:t>
            </a:r>
            <a:r>
              <a:rPr lang="pt-BR" sz="3500" dirty="0">
                <a:solidFill>
                  <a:srgbClr val="0070C0"/>
                </a:solidFill>
              </a:rPr>
              <a:t> 17 e </a:t>
            </a:r>
            <a:r>
              <a:rPr lang="pt-BR" sz="3500" dirty="0" smtClean="0">
                <a:solidFill>
                  <a:srgbClr val="0070C0"/>
                </a:solidFill>
              </a:rPr>
              <a:t>18/09</a:t>
            </a:r>
            <a:endParaRPr lang="pt-BR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3500" dirty="0" smtClean="0">
                <a:solidFill>
                  <a:srgbClr val="0070C0"/>
                </a:solidFill>
              </a:rPr>
              <a:t>8.  Conclusão </a:t>
            </a:r>
            <a:r>
              <a:rPr lang="pt-BR" sz="3500" dirty="0">
                <a:solidFill>
                  <a:srgbClr val="0070C0"/>
                </a:solidFill>
              </a:rPr>
              <a:t>da versão final com </a:t>
            </a:r>
            <a:r>
              <a:rPr lang="pt-BR" sz="3500" dirty="0" smtClean="0">
                <a:solidFill>
                  <a:srgbClr val="0070C0"/>
                </a:solidFill>
              </a:rPr>
              <a:t>contribuições da 	</a:t>
            </a:r>
            <a:r>
              <a:rPr lang="pt-BR" sz="3500" dirty="0" err="1" smtClean="0">
                <a:solidFill>
                  <a:srgbClr val="0070C0"/>
                </a:solidFill>
              </a:rPr>
              <a:t>Conabio</a:t>
            </a:r>
            <a:r>
              <a:rPr lang="pt-BR" sz="3500" dirty="0" smtClean="0">
                <a:solidFill>
                  <a:srgbClr val="0070C0"/>
                </a:solidFill>
              </a:rPr>
              <a:t> </a:t>
            </a:r>
            <a:r>
              <a:rPr lang="pt-BR" sz="3500" dirty="0">
                <a:solidFill>
                  <a:srgbClr val="0070C0"/>
                </a:solidFill>
              </a:rPr>
              <a:t>e aprovação do </a:t>
            </a:r>
            <a:r>
              <a:rPr lang="pt-BR" sz="3500" dirty="0" smtClean="0">
                <a:solidFill>
                  <a:srgbClr val="0070C0"/>
                </a:solidFill>
              </a:rPr>
              <a:t>documento (29/09</a:t>
            </a:r>
            <a:r>
              <a:rPr lang="pt-BR" sz="3500" dirty="0">
                <a:solidFill>
                  <a:srgbClr val="0070C0"/>
                </a:solidFill>
              </a:rPr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987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24998"/>
              </p:ext>
            </p:extLst>
          </p:nvPr>
        </p:nvGraphicFramePr>
        <p:xfrm>
          <a:off x="179511" y="188641"/>
          <a:ext cx="8872075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o" r:id="rId4" imgW="5535705" imgH="3280356" progId="Word.Document.12">
                  <p:embed/>
                </p:oleObj>
              </mc:Choice>
              <mc:Fallback>
                <p:oleObj name="Documento" r:id="rId4" imgW="5535705" imgH="3280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188641"/>
                        <a:ext cx="8872075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52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 – Resiliência ecossistemas, restauração e conservação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320480"/>
          </a:xfrm>
        </p:spPr>
        <p:txBody>
          <a:bodyPr>
            <a:normAutofit/>
          </a:bodyPr>
          <a:lstStyle/>
          <a:p>
            <a:r>
              <a:rPr lang="pt-BR" dirty="0" smtClean="0"/>
              <a:t>Proposta de um plano nacional de recuperação de vegetação nativa em discussão</a:t>
            </a:r>
          </a:p>
          <a:p>
            <a:r>
              <a:rPr lang="pt-BR" dirty="0" smtClean="0"/>
              <a:t>Avaliação da economia da restauração florestal </a:t>
            </a:r>
          </a:p>
          <a:p>
            <a:r>
              <a:rPr lang="pt-BR" dirty="0" smtClean="0"/>
              <a:t>Implementação do CAR e CRA</a:t>
            </a:r>
          </a:p>
          <a:p>
            <a:r>
              <a:rPr lang="pt-BR" dirty="0" err="1" smtClean="0"/>
              <a:t>PPCDAm</a:t>
            </a:r>
            <a:r>
              <a:rPr lang="pt-BR" dirty="0"/>
              <a:t>, </a:t>
            </a:r>
            <a:r>
              <a:rPr lang="pt-BR" dirty="0" err="1"/>
              <a:t>PPCerrado</a:t>
            </a:r>
            <a:r>
              <a:rPr lang="pt-BR" dirty="0"/>
              <a:t>, Pacto Mata </a:t>
            </a:r>
            <a:r>
              <a:rPr lang="pt-BR" dirty="0" smtClean="0"/>
              <a:t>Atlântica</a:t>
            </a:r>
            <a:endParaRPr lang="pt-BR" dirty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Restauração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de pelo menos 15% de ecossistemas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degradados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01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068960"/>
            <a:ext cx="8964488" cy="367240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Brasil possui um marco legal de ABS que atende ao Protocolo</a:t>
            </a:r>
          </a:p>
          <a:p>
            <a:r>
              <a:rPr lang="pt-BR" dirty="0" smtClean="0"/>
              <a:t>Atualização do marco legal em discussão no Congresso</a:t>
            </a:r>
          </a:p>
          <a:p>
            <a:r>
              <a:rPr lang="pt-BR" dirty="0" smtClean="0"/>
              <a:t>Brasil assinou o Protocolo</a:t>
            </a:r>
          </a:p>
          <a:p>
            <a:r>
              <a:rPr lang="pt-BR" dirty="0" smtClean="0"/>
              <a:t>Governo enviou a solicitação de ratificação para o Congresso</a:t>
            </a:r>
          </a:p>
          <a:p>
            <a:r>
              <a:rPr lang="pt-BR" dirty="0" smtClean="0"/>
              <a:t>Congresso criou comissão especial para ratificação (ainda não instalada)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Protocolo em processo de ratificação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1498"/>
              </p:ext>
            </p:extLst>
          </p:nvPr>
        </p:nvGraphicFramePr>
        <p:xfrm>
          <a:off x="395536" y="116632"/>
          <a:ext cx="8377077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o" r:id="rId4" imgW="5535705" imgH="1807866" progId="Word.Document.12">
                  <p:embed/>
                </p:oleObj>
              </mc:Choice>
              <mc:Fallback>
                <p:oleObj name="Documento" r:id="rId4" imgW="5535705" imgH="1807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16632"/>
                        <a:ext cx="8377077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13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007296"/>
            <a:ext cx="8964488" cy="381642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Diálogos da Biodiversidade </a:t>
            </a:r>
          </a:p>
          <a:p>
            <a:r>
              <a:rPr lang="pt-BR" dirty="0" smtClean="0"/>
              <a:t>Definição/aprovação </a:t>
            </a:r>
            <a:r>
              <a:rPr lang="pt-BR" dirty="0"/>
              <a:t>novas Metas Nacionais</a:t>
            </a:r>
          </a:p>
          <a:p>
            <a:r>
              <a:rPr lang="pt-BR" dirty="0" smtClean="0"/>
              <a:t>Criação do </a:t>
            </a:r>
            <a:r>
              <a:rPr lang="pt-BR" dirty="0" err="1" smtClean="0"/>
              <a:t>PainelBio</a:t>
            </a:r>
            <a:endParaRPr lang="pt-BR" dirty="0" smtClean="0"/>
          </a:p>
          <a:p>
            <a:r>
              <a:rPr lang="pt-BR" dirty="0" smtClean="0"/>
              <a:t>Definição em curso dos indicadores</a:t>
            </a:r>
          </a:p>
          <a:p>
            <a:r>
              <a:rPr lang="pt-BR" dirty="0" smtClean="0"/>
              <a:t>Plano de Ação Governamental para Conservação e uso da Biodiversidade em fase final de discussão</a:t>
            </a:r>
          </a:p>
          <a:p>
            <a:r>
              <a:rPr lang="pt-BR" dirty="0" smtClean="0"/>
              <a:t>Iniciativas </a:t>
            </a:r>
            <a:r>
              <a:rPr lang="pt-BR" dirty="0" err="1" smtClean="0"/>
              <a:t>sub-nacionais</a:t>
            </a:r>
            <a:r>
              <a:rPr lang="pt-BR" dirty="0" smtClean="0"/>
              <a:t> (algumas)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Processo de atualização da EPANB ainda em curso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979740"/>
              </p:ext>
            </p:extLst>
          </p:nvPr>
        </p:nvGraphicFramePr>
        <p:xfrm>
          <a:off x="395536" y="116632"/>
          <a:ext cx="8352928" cy="272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o" r:id="rId4" imgW="5535705" imgH="1807866" progId="Word.Document.12">
                  <p:embed/>
                </p:oleObj>
              </mc:Choice>
              <mc:Fallback>
                <p:oleObj name="Documento" r:id="rId4" imgW="5535705" imgH="1807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16632"/>
                        <a:ext cx="8352928" cy="2728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3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26908"/>
              </p:ext>
            </p:extLst>
          </p:nvPr>
        </p:nvGraphicFramePr>
        <p:xfrm>
          <a:off x="179512" y="188640"/>
          <a:ext cx="8784976" cy="630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o" r:id="rId4" imgW="5535705" imgH="3972340" progId="Word.Document.12">
                  <p:embed/>
                </p:oleObj>
              </mc:Choice>
              <mc:Fallback>
                <p:oleObj name="Documento" r:id="rId4" imgW="5535705" imgH="3972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84976" cy="630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340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06613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18 – Conhecimentos tradicionais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12568"/>
          </a:xfrm>
        </p:spPr>
        <p:txBody>
          <a:bodyPr>
            <a:normAutofit fontScale="77500" lnSpcReduction="20000"/>
          </a:bodyPr>
          <a:lstStyle/>
          <a:p>
            <a:r>
              <a:rPr lang="pt-BR" sz="3400" dirty="0" smtClean="0"/>
              <a:t>Avanços na capacitação, organização e participação de indígenas/comunidades tradicionais</a:t>
            </a:r>
          </a:p>
          <a:p>
            <a:r>
              <a:rPr lang="pt-BR" sz="3400" dirty="0" smtClean="0"/>
              <a:t>Diversas políticas, iniciativas e projetos sendo implementados – decreto 6.040/2007, políticas de salvaguardas e proteção imaterial do MINC (engloba conhecimento tradicional associado</a:t>
            </a:r>
          </a:p>
          <a:p>
            <a:r>
              <a:rPr lang="pt-BR" sz="3400" dirty="0" smtClean="0"/>
              <a:t>Brasil já conta com marco legal que protege conhecimento tradicional de uso indevido</a:t>
            </a:r>
          </a:p>
          <a:p>
            <a:r>
              <a:rPr lang="pt-BR" sz="3400" dirty="0" smtClean="0"/>
              <a:t>Utilização consuetudinária de recursos biológicos respeitados na Lei</a:t>
            </a:r>
          </a:p>
          <a:p>
            <a:r>
              <a:rPr lang="pt-BR" sz="3400" dirty="0" smtClean="0"/>
              <a:t>Atualização do marco legal em discussão no Congresso, </a:t>
            </a:r>
          </a:p>
          <a:p>
            <a:r>
              <a:rPr lang="pt-BR" sz="3400" dirty="0" smtClean="0"/>
              <a:t>proposta amplia direitos de povos e comunidades tradicionais sobre conhecimento tradicionais associados</a:t>
            </a:r>
            <a:endParaRPr lang="pt-BR" sz="3400" dirty="0"/>
          </a:p>
          <a:p>
            <a:r>
              <a:rPr lang="pt-BR" sz="3400" dirty="0" smtClean="0">
                <a:solidFill>
                  <a:schemeClr val="accent6">
                    <a:lumMod val="75000"/>
                  </a:schemeClr>
                </a:solidFill>
              </a:rPr>
              <a:t>Participação completa e efetiva, em todos os níveis</a:t>
            </a:r>
          </a:p>
        </p:txBody>
      </p:sp>
    </p:spTree>
    <p:extLst>
      <p:ext uri="{BB962C8B-B14F-4D97-AF65-F5344CB8AC3E}">
        <p14:creationId xmlns:p14="http://schemas.microsoft.com/office/powerpoint/2010/main" val="3181583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59826"/>
              </p:ext>
            </p:extLst>
          </p:nvPr>
        </p:nvGraphicFramePr>
        <p:xfrm>
          <a:off x="251520" y="332656"/>
          <a:ext cx="8496944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o" r:id="rId4" imgW="5535705" imgH="3718288" progId="Word.Document.12">
                  <p:embed/>
                </p:oleObj>
              </mc:Choice>
              <mc:Fallback>
                <p:oleObj name="Documento" r:id="rId4" imgW="5535705" imgH="3718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496944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842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06613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19 – Base científica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Vários avanços em geração de informações e criação de bancos de dados – </a:t>
            </a:r>
            <a:r>
              <a:rPr lang="pt-BR" dirty="0" err="1" smtClean="0"/>
              <a:t>SiBBr</a:t>
            </a:r>
            <a:r>
              <a:rPr lang="pt-BR" dirty="0" smtClean="0"/>
              <a:t>, </a:t>
            </a:r>
            <a:r>
              <a:rPr lang="pt-BR" dirty="0" err="1" smtClean="0"/>
              <a:t>Sisbiota</a:t>
            </a:r>
            <a:r>
              <a:rPr lang="pt-BR" dirty="0" smtClean="0"/>
              <a:t>, Catálogo da Flora e Herbário Virtual </a:t>
            </a:r>
          </a:p>
          <a:p>
            <a:r>
              <a:rPr lang="pt-BR" dirty="0" smtClean="0"/>
              <a:t>Flora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 e Catálogo da Fauna em preparação, </a:t>
            </a:r>
          </a:p>
          <a:p>
            <a:r>
              <a:rPr lang="pt-BR" dirty="0" smtClean="0"/>
              <a:t>Muitos dados já disponibilizados</a:t>
            </a:r>
            <a:endParaRPr lang="pt-BR" dirty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Integração dos bancos de dados, acesso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Lacunas de informação (especialmente sobre consequências da perda de biodiversidade)</a:t>
            </a:r>
          </a:p>
        </p:txBody>
      </p:sp>
    </p:spTree>
    <p:extLst>
      <p:ext uri="{BB962C8B-B14F-4D97-AF65-F5344CB8AC3E}">
        <p14:creationId xmlns:p14="http://schemas.microsoft.com/office/powerpoint/2010/main" val="2641363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933056"/>
            <a:ext cx="8964488" cy="28083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Preparação em curso de estratégia nacional para mobilização de recursos e capacidade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Avaliação das necessidades de capacidade; providenciar as capacidades necessárias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Avaliação das lacunas de recursos e plano de mobilização de recursos financeiros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23353"/>
              </p:ext>
            </p:extLst>
          </p:nvPr>
        </p:nvGraphicFramePr>
        <p:xfrm>
          <a:off x="539552" y="116632"/>
          <a:ext cx="7848872" cy="38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cumento" r:id="rId4" imgW="5535705" imgH="2683731" progId="Word.Document.12">
                  <p:embed/>
                </p:oleObj>
              </mc:Choice>
              <mc:Fallback>
                <p:oleObj name="Documento" r:id="rId4" imgW="5535705" imgH="26837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6632"/>
                        <a:ext cx="7848872" cy="38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19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smtClean="0"/>
              <a:t>Estrutura 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Parte I:</a:t>
            </a:r>
            <a:r>
              <a:rPr lang="pt-BR" b="1" dirty="0" smtClean="0">
                <a:solidFill>
                  <a:srgbClr val="92D050"/>
                </a:solidFill>
              </a:rPr>
              <a:t> Atualização da situação, tendências e 	ameaças à biodiversidade e implicações 	para o bem-estar humano</a:t>
            </a:r>
          </a:p>
          <a:p>
            <a:pPr marL="0" indent="0">
              <a:buNone/>
            </a:pPr>
            <a:r>
              <a:rPr lang="pt-BR" b="1" dirty="0" smtClean="0"/>
              <a:t>1.1</a:t>
            </a:r>
            <a:r>
              <a:rPr lang="pt-BR" dirty="0" smtClean="0"/>
              <a:t> Introdução</a:t>
            </a:r>
          </a:p>
          <a:p>
            <a:pPr marL="0" indent="0">
              <a:buNone/>
            </a:pPr>
            <a:r>
              <a:rPr lang="pt-BR" b="1" dirty="0" smtClean="0"/>
              <a:t>1.2</a:t>
            </a:r>
            <a:r>
              <a:rPr lang="pt-BR" dirty="0" smtClean="0"/>
              <a:t> Atualização da situação e tendências da 	biodiversidade</a:t>
            </a:r>
          </a:p>
          <a:p>
            <a:pPr marL="0" indent="0">
              <a:buNone/>
            </a:pPr>
            <a:r>
              <a:rPr lang="pt-BR" b="1" dirty="0" smtClean="0"/>
              <a:t>1.3</a:t>
            </a:r>
            <a:r>
              <a:rPr lang="pt-BR" dirty="0" smtClean="0"/>
              <a:t> Principais ameaças à biodiversidade</a:t>
            </a:r>
          </a:p>
          <a:p>
            <a:pPr marL="0" indent="0">
              <a:buNone/>
            </a:pPr>
            <a:r>
              <a:rPr lang="pt-BR" b="1" dirty="0" smtClean="0"/>
              <a:t>1.4</a:t>
            </a:r>
            <a:r>
              <a:rPr lang="pt-BR" dirty="0" smtClean="0"/>
              <a:t> Principais ações para a conservação da 	biodiversidade</a:t>
            </a:r>
          </a:p>
          <a:p>
            <a:pPr marL="0" indent="0">
              <a:buNone/>
            </a:pPr>
            <a:r>
              <a:rPr lang="pt-BR" b="1" dirty="0" smtClean="0"/>
              <a:t>1.5</a:t>
            </a:r>
            <a:r>
              <a:rPr lang="pt-BR" dirty="0" smtClean="0"/>
              <a:t> Impactos das mudanças na biodiversidade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7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Parte II: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92D050"/>
                </a:solidFill>
              </a:rPr>
              <a:t>Estratégia Nacional de Biodiversidade e 	Plano de Ação</a:t>
            </a:r>
          </a:p>
          <a:p>
            <a:pPr marL="0" indent="0">
              <a:buNone/>
            </a:pPr>
            <a:r>
              <a:rPr lang="pt-BR" b="1" dirty="0" smtClean="0"/>
              <a:t>2.1</a:t>
            </a:r>
            <a:r>
              <a:rPr lang="pt-BR" dirty="0" smtClean="0"/>
              <a:t> Situação da atualização da Estratégia 	Nacional de Biodiversidade</a:t>
            </a:r>
          </a:p>
          <a:p>
            <a:pPr marL="0" indent="0">
              <a:buNone/>
            </a:pPr>
            <a:r>
              <a:rPr lang="pt-BR" b="1" dirty="0" smtClean="0"/>
              <a:t>2.2</a:t>
            </a:r>
            <a:r>
              <a:rPr lang="pt-BR" dirty="0" smtClean="0"/>
              <a:t> Integração da biodiversidade em planos, 	programas e políticas setoriais</a:t>
            </a:r>
          </a:p>
        </p:txBody>
      </p:sp>
    </p:spTree>
    <p:extLst>
      <p:ext uri="{BB962C8B-B14F-4D97-AF65-F5344CB8AC3E}">
        <p14:creationId xmlns:p14="http://schemas.microsoft.com/office/powerpoint/2010/main" val="3961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Parte III: </a:t>
            </a:r>
            <a:r>
              <a:rPr lang="pt-BR" b="1" dirty="0" smtClean="0">
                <a:solidFill>
                  <a:srgbClr val="92D050"/>
                </a:solidFill>
              </a:rPr>
              <a:t>Avanços no alcance das Metas de 	Biodiversidade e Metas de 	Desenvolvimento do Milênio</a:t>
            </a:r>
          </a:p>
          <a:p>
            <a:pPr marL="0" indent="0">
              <a:buNone/>
            </a:pPr>
            <a:r>
              <a:rPr lang="pt-BR" b="1" dirty="0" smtClean="0"/>
              <a:t>3.1</a:t>
            </a:r>
            <a:r>
              <a:rPr lang="pt-BR" dirty="0" smtClean="0"/>
              <a:t> Avanços com relação às Metas Nacionais de 	Biodiversidade e Metas de </a:t>
            </a:r>
            <a:r>
              <a:rPr lang="pt-BR" dirty="0" err="1" smtClean="0"/>
              <a:t>Aichi</a:t>
            </a:r>
            <a:r>
              <a:rPr lang="pt-BR" dirty="0" smtClean="0"/>
              <a:t> para 2020</a:t>
            </a:r>
          </a:p>
          <a:p>
            <a:pPr marL="0" indent="0">
              <a:buNone/>
            </a:pPr>
            <a:r>
              <a:rPr lang="pt-BR" b="1" dirty="0" smtClean="0"/>
              <a:t>3.2</a:t>
            </a:r>
            <a:r>
              <a:rPr lang="pt-BR" dirty="0" smtClean="0"/>
              <a:t> Avanços com relação às Metas de 	Desenvolvimento do Milênio</a:t>
            </a:r>
          </a:p>
          <a:p>
            <a:pPr marL="0" indent="0">
              <a:buNone/>
            </a:pPr>
            <a:r>
              <a:rPr lang="pt-BR" b="1" dirty="0" smtClean="0"/>
              <a:t>3.3 </a:t>
            </a:r>
            <a:r>
              <a:rPr lang="pt-BR" dirty="0" smtClean="0"/>
              <a:t>Lições aprendidas da implementação da CDB 	no país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Principais conclusões...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pt-BR" dirty="0" smtClean="0"/>
              <a:t>Rio+20 (2010): aumento da conscientização, engajamento outros setores, 100 Chefes de Estado</a:t>
            </a:r>
          </a:p>
          <a:p>
            <a:r>
              <a:rPr lang="pt-BR" dirty="0" smtClean="0"/>
              <a:t>2011: Diálogos da Biodiversidade – amplo processo participativo</a:t>
            </a:r>
          </a:p>
          <a:p>
            <a:r>
              <a:rPr lang="pt-BR" dirty="0" smtClean="0"/>
              <a:t>2013: novas Metas Nacionais de Biodiversidade</a:t>
            </a:r>
          </a:p>
          <a:p>
            <a:r>
              <a:rPr lang="pt-BR" dirty="0" smtClean="0"/>
              <a:t>2014: </a:t>
            </a:r>
            <a:r>
              <a:rPr lang="pt-BR" dirty="0" err="1" smtClean="0"/>
              <a:t>PainelBio</a:t>
            </a:r>
            <a:r>
              <a:rPr lang="pt-BR" dirty="0" smtClean="0"/>
              <a:t>, indicadores para as metas, atualização da EPANB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79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513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...Principais conclusões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2014: Com 6 anos até 2020, o Brasil em geral obteve avanços em direção às Metas Nacionais de Biodiversidade (avaliação preliminar)</a:t>
            </a:r>
          </a:p>
          <a:p>
            <a:r>
              <a:rPr lang="pt-BR" dirty="0" smtClean="0"/>
              <a:t>Avanços foram mais expressivos com relação às metas 5, 7, 11, 15 e 19 (Amazônia +)</a:t>
            </a:r>
          </a:p>
          <a:p>
            <a:r>
              <a:rPr lang="pt-BR" dirty="0" smtClean="0"/>
              <a:t>Para alcançar as metas, Brasil precisa continuar seus esforços para: gerar conhecimentos e capacidade; melhorar sistemas de monitoramento e fiscalização ambiental; integrar biodiversidade nas políticas e programas setoriais; ganhar escala nas ações.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93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Metas Nacionais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Estamos em um período </a:t>
            </a:r>
            <a:r>
              <a:rPr lang="pt-BR" u="sng" dirty="0" smtClean="0"/>
              <a:t>intermediário</a:t>
            </a:r>
            <a:r>
              <a:rPr lang="pt-BR" dirty="0" smtClean="0"/>
              <a:t> de alcance das metas (2020)</a:t>
            </a:r>
          </a:p>
          <a:p>
            <a:r>
              <a:rPr lang="pt-BR" dirty="0" smtClean="0"/>
              <a:t>4RN: período concluído (2010)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Processo atual de atualização </a:t>
            </a:r>
            <a:r>
              <a:rPr lang="pt-BR" dirty="0">
                <a:sym typeface="Wingdings" panose="05000000000000000000" pitchFamily="2" charset="2"/>
              </a:rPr>
              <a:t>da </a:t>
            </a:r>
            <a:r>
              <a:rPr lang="pt-BR" dirty="0" smtClean="0">
                <a:sym typeface="Wingdings" panose="05000000000000000000" pitchFamily="2" charset="2"/>
              </a:rPr>
              <a:t>EPANB: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Estruturação do </a:t>
            </a:r>
            <a:r>
              <a:rPr lang="pt-BR" dirty="0" err="1" smtClean="0"/>
              <a:t>PainelBio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Definição de indicadores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Plano de Ação Governamental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Desenvolvimento da estratégia para 		mobilização de recursos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0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Apresentação na tela (4:3)</PresentationFormat>
  <Paragraphs>196</Paragraphs>
  <Slides>38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Tema do Office</vt:lpstr>
      <vt:lpstr>Documento</vt:lpstr>
      <vt:lpstr>5º Relatório Nacional para a CDB 2014</vt:lpstr>
      <vt:lpstr>Processo de preparação fevereiro – outubro 2014</vt:lpstr>
      <vt:lpstr>Processo de preparação – cont.</vt:lpstr>
      <vt:lpstr>Estrutura e conteúdo</vt:lpstr>
      <vt:lpstr>Estrutura e conteúdo</vt:lpstr>
      <vt:lpstr>Estrutura e conteúdo</vt:lpstr>
      <vt:lpstr>Principais conclusões...</vt:lpstr>
      <vt:lpstr>...Principais conclusões</vt:lpstr>
      <vt:lpstr>Metas Nacionais</vt:lpstr>
      <vt:lpstr>Apresentação do PowerPoint</vt:lpstr>
      <vt:lpstr>Grau de avanço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 5 – Ritmo de perda de habitats</vt:lpstr>
      <vt:lpstr>Apresentação do PowerPoint</vt:lpstr>
      <vt:lpstr>Meta 6 – Uso sustentável da biodiversidade aquática</vt:lpstr>
      <vt:lpstr>Apresentação do PowerPoint</vt:lpstr>
      <vt:lpstr>Meta 7 – Sustentabilidade agropecuária, extrativismo, aquicultura</vt:lpstr>
      <vt:lpstr>Apresentação do PowerPoint</vt:lpstr>
      <vt:lpstr>Apresentação do PowerPoint</vt:lpstr>
      <vt:lpstr>Apresentação do PowerPoint</vt:lpstr>
      <vt:lpstr>Apresentação do PowerPoint</vt:lpstr>
      <vt:lpstr>Meta 11 – Áreas protegidas</vt:lpstr>
      <vt:lpstr>Apresentação do PowerPoint</vt:lpstr>
      <vt:lpstr>Apresentação do PowerPoint</vt:lpstr>
      <vt:lpstr>Apresentação do PowerPoint</vt:lpstr>
      <vt:lpstr>Apresentação do PowerPoint</vt:lpstr>
      <vt:lpstr>Meta 15 – Resiliência ecossistemas, restauração e conservação</vt:lpstr>
      <vt:lpstr>Apresentação do PowerPoint</vt:lpstr>
      <vt:lpstr>Apresentação do PowerPoint</vt:lpstr>
      <vt:lpstr>Apresentação do PowerPoint</vt:lpstr>
      <vt:lpstr>Meta 18 – Conhecimentos tradicionais</vt:lpstr>
      <vt:lpstr>Apresentação do PowerPoint</vt:lpstr>
      <vt:lpstr>Meta 19 – Base científica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5º Relatório Nacional para a CDB</dc:title>
  <dc:creator>Agnes Velloso</dc:creator>
  <cp:lastModifiedBy>Agnes Velloso</cp:lastModifiedBy>
  <cp:revision>107</cp:revision>
  <dcterms:created xsi:type="dcterms:W3CDTF">2014-09-09T17:10:24Z</dcterms:created>
  <dcterms:modified xsi:type="dcterms:W3CDTF">2015-01-27T21:44:42Z</dcterms:modified>
</cp:coreProperties>
</file>